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1111"/>
    <a:srgbClr val="006000"/>
    <a:srgbClr val="003300"/>
    <a:srgbClr val="80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7B7777A2-5E5F-48E5-97BE-7686E427DEDC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D3E533F3-57AE-41BF-BDE9-C3D55AA407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692696"/>
            <a:ext cx="8458200" cy="2819177"/>
          </a:xfrm>
        </p:spPr>
        <p:txBody>
          <a:bodyPr>
            <a:normAutofit/>
          </a:bodyPr>
          <a:lstStyle/>
          <a:p>
            <a:pPr algn="ctr"/>
            <a:r>
              <a:rPr lang="th-TH" dirty="0">
                <a:cs typeface="+mn-cs"/>
              </a:rPr>
              <a:t>การแยกประเภทเอกสารประกอบการสอน</a:t>
            </a:r>
            <a:r>
              <a:rPr lang="th-TH" dirty="0" smtClean="0">
                <a:cs typeface="+mn-cs"/>
              </a:rPr>
              <a:t>กับ</a:t>
            </a:r>
            <a:r>
              <a:rPr lang="en-US" dirty="0" smtClean="0">
                <a:cs typeface="+mn-cs"/>
              </a:rPr>
              <a:t/>
            </a:r>
            <a:br>
              <a:rPr lang="en-US" dirty="0" smtClean="0">
                <a:cs typeface="+mn-cs"/>
              </a:rPr>
            </a:br>
            <a:r>
              <a:rPr lang="th-TH" dirty="0" smtClean="0">
                <a:cs typeface="+mn-cs"/>
              </a:rPr>
              <a:t>ข้อสอบ</a:t>
            </a:r>
            <a:r>
              <a:rPr lang="th-TH" dirty="0">
                <a:cs typeface="+mn-cs"/>
              </a:rPr>
              <a:t>โดยใช้</a:t>
            </a:r>
            <a:r>
              <a:rPr lang="en-US" dirty="0">
                <a:cs typeface="+mn-cs"/>
              </a:rPr>
              <a:t> </a:t>
            </a:r>
            <a:r>
              <a:rPr lang="en-US" sz="4800" dirty="0">
                <a:latin typeface="Angsana New" pitchFamily="18" charset="-34"/>
                <a:cs typeface="Angsana New" pitchFamily="18" charset="-34"/>
              </a:rPr>
              <a:t>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 smtClean="0">
                <a:latin typeface="Calibri" pitchFamily="34" charset="0"/>
                <a:cs typeface="Calibri" pitchFamily="34" charset="0"/>
              </a:rPr>
              <a:t>ศศกรณ์ รัตนวงศ์</a:t>
            </a: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58070502505</a:t>
            </a: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1066800"/>
          </a:xfrm>
        </p:spPr>
        <p:txBody>
          <a:bodyPr>
            <a:normAutofit/>
          </a:bodyPr>
          <a:lstStyle/>
          <a:p>
            <a:r>
              <a:rPr lang="th-TH" u="sng" dirty="0"/>
              <a:t>ภาพตัวอย่างการ</a:t>
            </a:r>
            <a:r>
              <a:rPr lang="th-TH" u="sng" dirty="0" smtClean="0"/>
              <a:t>ทดสอบ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975" t="47392" r="47748" b="15761"/>
          <a:stretch/>
        </p:blipFill>
        <p:spPr bwMode="auto">
          <a:xfrm>
            <a:off x="744586" y="1802433"/>
            <a:ext cx="2232248" cy="23989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1340768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2400" dirty="0">
                <a:cs typeface="+mj-cs"/>
              </a:rPr>
              <a:t>หน้าปกข้อสอบ ให้ผลลัพท์เป็น </a:t>
            </a:r>
            <a:r>
              <a:rPr lang="en-US" sz="2400" dirty="0" smtClean="0">
                <a:latin typeface="Cordia New" pitchFamily="34" charset="-34"/>
                <a:cs typeface="Cordia New" pitchFamily="34" charset="-34"/>
              </a:rPr>
              <a:t>exam</a:t>
            </a:r>
            <a:endParaRPr lang="en-US" sz="2400" dirty="0">
              <a:latin typeface="Cordia New" pitchFamily="34" charset="-34"/>
              <a:cs typeface="Cordia New" pitchFamily="34" charset="-34"/>
            </a:endParaRPr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32685" t="47545" r="47414" b="15504"/>
          <a:stretch/>
        </p:blipFill>
        <p:spPr bwMode="auto">
          <a:xfrm>
            <a:off x="3131840" y="1802433"/>
            <a:ext cx="2294255" cy="23945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2685" t="52662" r="47927" b="11836"/>
          <a:stretch/>
        </p:blipFill>
        <p:spPr bwMode="auto">
          <a:xfrm>
            <a:off x="5551513" y="1803505"/>
            <a:ext cx="2325498" cy="239351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2830" t="49780" r="47838" b="14180"/>
          <a:stretch/>
        </p:blipFill>
        <p:spPr bwMode="auto">
          <a:xfrm>
            <a:off x="727108" y="4197018"/>
            <a:ext cx="2294255" cy="24047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39" t="52580" r="47743" b="11319"/>
          <a:stretch/>
        </p:blipFill>
        <p:spPr bwMode="auto">
          <a:xfrm>
            <a:off x="3105804" y="4223956"/>
            <a:ext cx="2346325" cy="2413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32975" t="46512" r="47414" b="16537"/>
          <a:stretch/>
        </p:blipFill>
        <p:spPr bwMode="auto">
          <a:xfrm>
            <a:off x="5601742" y="4220830"/>
            <a:ext cx="2225040" cy="2357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288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85509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th-TH" sz="2400" dirty="0">
                <a:cs typeface="+mj-cs"/>
              </a:rPr>
              <a:t>หน้าแรกของเอกสารประกอบการเรียนการสอน ให้ผลการทดสอบเป็น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lecture</a:t>
            </a:r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 rotWithShape="1">
          <a:blip r:embed="rId2"/>
          <a:srcRect l="32685" t="49095" r="47994" b="13695"/>
          <a:stretch/>
        </p:blipFill>
        <p:spPr bwMode="auto">
          <a:xfrm>
            <a:off x="971600" y="1389267"/>
            <a:ext cx="2200397" cy="23825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2830" t="45995" r="47704" b="16796"/>
          <a:stretch/>
        </p:blipFill>
        <p:spPr bwMode="auto">
          <a:xfrm>
            <a:off x="3347864" y="1412776"/>
            <a:ext cx="2173605" cy="23355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4"/>
          <a:srcRect l="32539" t="49871" r="47269" b="12919"/>
          <a:stretch/>
        </p:blipFill>
        <p:spPr bwMode="auto">
          <a:xfrm>
            <a:off x="5695243" y="1412776"/>
            <a:ext cx="2286000" cy="23679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/>
          <p:nvPr/>
        </p:nvPicPr>
        <p:blipFill rotWithShape="1">
          <a:blip r:embed="rId5"/>
          <a:srcRect l="32395" t="50904" r="47559" b="11887"/>
          <a:stretch/>
        </p:blipFill>
        <p:spPr bwMode="auto">
          <a:xfrm>
            <a:off x="971600" y="3805289"/>
            <a:ext cx="2242820" cy="23399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6"/>
          <a:srcRect l="37914" t="48062" r="42765" b="15763"/>
          <a:stretch/>
        </p:blipFill>
        <p:spPr bwMode="auto">
          <a:xfrm>
            <a:off x="3347864" y="3838944"/>
            <a:ext cx="2190750" cy="23063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 rotWithShape="1">
          <a:blip r:embed="rId7"/>
          <a:srcRect l="38060" t="52973" r="42765" b="10593"/>
          <a:stretch/>
        </p:blipFill>
        <p:spPr bwMode="auto">
          <a:xfrm>
            <a:off x="5695243" y="3838944"/>
            <a:ext cx="2188210" cy="2337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487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066800"/>
          </a:xfrm>
        </p:spPr>
        <p:txBody>
          <a:bodyPr>
            <a:normAutofit/>
          </a:bodyPr>
          <a:lstStyle/>
          <a:p>
            <a:r>
              <a:rPr lang="th-TH" u="sng" dirty="0"/>
              <a:t>ตัวอย่างผลการทดสอบที่</a:t>
            </a:r>
            <a:r>
              <a:rPr lang="th-TH" u="sng" dirty="0" smtClean="0"/>
              <a:t>ผิดพลาด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7769" t="49613" r="42329" b="13815"/>
          <a:stretch/>
        </p:blipFill>
        <p:spPr bwMode="auto">
          <a:xfrm>
            <a:off x="755576" y="1556792"/>
            <a:ext cx="3624285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8059" t="50387" r="42475" b="12662"/>
          <a:stretch/>
        </p:blipFill>
        <p:spPr bwMode="auto">
          <a:xfrm>
            <a:off x="4644008" y="1556792"/>
            <a:ext cx="3508705" cy="374441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7584" y="5589240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หน้าแรกของเอกสารประกอบการเรียนการสอน แต่ผลการทดสอบ ให้ผลลัพท์ว่าเป็นหน้าปกข้อสอบ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008" y="5589240"/>
            <a:ext cx="350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ส่วนหนึ่งของเอกสารประกอบการเรียนการสอน แต่ผลการทดสอบ ให้ผลลัพท์ว่าเป็นหน้าปกข้อสอบ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3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066800"/>
          </a:xfrm>
        </p:spPr>
        <p:txBody>
          <a:bodyPr/>
          <a:lstStyle/>
          <a:p>
            <a:r>
              <a:rPr lang="th-TH" dirty="0" smtClean="0"/>
              <a:t>ปัญหาของโครงงาน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01" t="46827" r="41873" b="17188"/>
          <a:stretch/>
        </p:blipFill>
        <p:spPr bwMode="auto">
          <a:xfrm>
            <a:off x="755576" y="1416335"/>
            <a:ext cx="2320846" cy="2404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0" t="50000" r="41947" b="14583"/>
          <a:stretch/>
        </p:blipFill>
        <p:spPr bwMode="auto">
          <a:xfrm>
            <a:off x="3172842" y="1414233"/>
            <a:ext cx="2407270" cy="24047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0" t="52345" r="41977" b="12760"/>
          <a:stretch/>
        </p:blipFill>
        <p:spPr bwMode="auto">
          <a:xfrm>
            <a:off x="5580112" y="1412776"/>
            <a:ext cx="2458206" cy="24062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0" t="47135" r="42240" b="17448"/>
          <a:stretch/>
        </p:blipFill>
        <p:spPr bwMode="auto">
          <a:xfrm>
            <a:off x="646536" y="3894353"/>
            <a:ext cx="2422082" cy="24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3" t="50000" r="42020" b="14990"/>
          <a:stretch/>
        </p:blipFill>
        <p:spPr bwMode="auto">
          <a:xfrm>
            <a:off x="3172842" y="3894354"/>
            <a:ext cx="2407270" cy="2451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12160" y="4180438"/>
            <a:ext cx="191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dia New" pitchFamily="34" charset="-34"/>
                <a:cs typeface="Cordia New" pitchFamily="34" charset="-34"/>
              </a:rPr>
              <a:t>Accuracy  25%</a:t>
            </a:r>
          </a:p>
          <a:p>
            <a:r>
              <a:rPr lang="th-TH" dirty="0" smtClean="0">
                <a:latin typeface="Cordia New" pitchFamily="34" charset="-34"/>
                <a:cs typeface="Cordia New" pitchFamily="34" charset="-34"/>
              </a:rPr>
              <a:t>ถูกต้อง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10/40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ภาพ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4072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ปัญหาของ</a:t>
            </a:r>
            <a:r>
              <a:rPr lang="th-TH" b="1" dirty="0" smtClean="0"/>
              <a:t>โครงงาน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การลดขนาดภาพลงทำให้ภาพเสีย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detail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ไป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model 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จึงไม่สามารถแยกแยะได้อย่า</a:t>
            </a:r>
            <a:r>
              <a:rPr lang="th-TH" dirty="0" smtClean="0">
                <a:latin typeface="Cordia New" pitchFamily="34" charset="-34"/>
                <a:cs typeface="Cordia New" pitchFamily="34" charset="-34"/>
              </a:rPr>
              <a:t>ถูกต้อง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dirty="0" smtClean="0">
                <a:latin typeface="Cordia New" pitchFamily="34" charset="-34"/>
                <a:cs typeface="Cordia New" pitchFamily="34" charset="-34"/>
              </a:rPr>
              <a:t>100%</a:t>
            </a:r>
            <a:endParaRPr lang="th-TH" dirty="0" smtClean="0">
              <a:latin typeface="Cordia New" pitchFamily="34" charset="-34"/>
              <a:cs typeface="Cordia New" pitchFamily="34" charset="-34"/>
            </a:endParaRPr>
          </a:p>
          <a:p>
            <a:pPr lvl="0"/>
            <a:r>
              <a:rPr lang="th-TH" dirty="0" smtClean="0">
                <a:latin typeface="Cordia New" pitchFamily="34" charset="-34"/>
                <a:cs typeface="Cordia New" pitchFamily="34" charset="-34"/>
              </a:rPr>
              <a:t>ภาพเอกสารประกอบการเรียนการสอนที่เป็นแนวตั้งแล้วเป็นขาวดำ มักถูกแยกผิดเป็นหน้าปกข้อสอบ</a:t>
            </a:r>
            <a:endParaRPr lang="en-US" dirty="0">
              <a:latin typeface="Cordia New" pitchFamily="34" charset="-34"/>
              <a:cs typeface="Cordia New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7022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0516" r="32932" b="6250"/>
          <a:stretch/>
        </p:blipFill>
        <p:spPr bwMode="auto">
          <a:xfrm>
            <a:off x="1115616" y="1556792"/>
            <a:ext cx="2815318" cy="400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2236222"/>
            <a:ext cx="1440160" cy="369332"/>
          </a:xfrm>
          <a:prstGeom prst="rect">
            <a:avLst/>
          </a:prstGeom>
          <a:solidFill>
            <a:srgbClr val="FF1111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Exam Paper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72200" y="4211796"/>
            <a:ext cx="1008112" cy="369332"/>
          </a:xfrm>
          <a:prstGeom prst="rect">
            <a:avLst/>
          </a:prstGeom>
          <a:solidFill>
            <a:srgbClr val="006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Lecture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930934" y="2420888"/>
            <a:ext cx="2225242" cy="100811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930934" y="3429000"/>
            <a:ext cx="2441266" cy="9674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55523" y="1728390"/>
            <a:ext cx="792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latin typeface="Algerian" pitchFamily="82" charset="0"/>
              </a:rPr>
              <a:t>?</a:t>
            </a:r>
            <a:endParaRPr lang="en-US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37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ขอบเขตของโครงงาน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cs typeface="+mj-cs"/>
              </a:rPr>
              <a:t>สามารถแยกประเภทเอกสารได้สองประเภท </a:t>
            </a:r>
            <a:endParaRPr lang="th-TH" dirty="0" smtClean="0">
              <a:cs typeface="+mj-cs"/>
            </a:endParaRPr>
          </a:p>
          <a:p>
            <a:pPr lvl="1"/>
            <a:r>
              <a:rPr lang="th-TH" dirty="0" smtClean="0">
                <a:cs typeface="+mj-cs"/>
              </a:rPr>
              <a:t>กระดาษ</a:t>
            </a:r>
            <a:r>
              <a:rPr lang="th-TH" dirty="0">
                <a:cs typeface="+mj-cs"/>
              </a:rPr>
              <a:t>ข้อสอบ ที่มีหน้าปกเป็นแบบฟอร์มที่มหาวิทยาลัยกำหนด</a:t>
            </a:r>
            <a:endParaRPr lang="en-US" dirty="0">
              <a:cs typeface="+mj-cs"/>
            </a:endParaRPr>
          </a:p>
          <a:p>
            <a:pPr lvl="1"/>
            <a:r>
              <a:rPr lang="th-TH" dirty="0">
                <a:cs typeface="+mj-cs"/>
              </a:rPr>
              <a:t>เอกสารประกอบการสอน </a:t>
            </a:r>
            <a:endParaRPr lang="en-US" dirty="0">
              <a:cs typeface="+mj-cs"/>
            </a:endParaRPr>
          </a:p>
          <a:p>
            <a:r>
              <a:rPr lang="th-TH" dirty="0">
                <a:cs typeface="+mj-cs"/>
              </a:rPr>
              <a:t>สกุลไฟล์ต้องเป็น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PDF</a:t>
            </a:r>
            <a:r>
              <a:rPr lang="en-US" sz="3200" dirty="0">
                <a:cs typeface="+mj-cs"/>
              </a:rPr>
              <a:t> </a:t>
            </a:r>
            <a:r>
              <a:rPr lang="th-TH" dirty="0">
                <a:cs typeface="+mj-cs"/>
              </a:rPr>
              <a:t>เท่านั้น</a:t>
            </a:r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1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h-TH" b="1" dirty="0" smtClean="0"/>
              <a:t>ตัวอย่าง</a:t>
            </a:r>
            <a:r>
              <a:rPr lang="th-TH" b="1" dirty="0"/>
              <a:t>หน้าปกข้อสอบตามแบบฟอร์มของมหาวิทยาลัย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5" t="10516" r="32932" b="6250"/>
          <a:stretch/>
        </p:blipFill>
        <p:spPr bwMode="auto">
          <a:xfrm>
            <a:off x="1691680" y="2210908"/>
            <a:ext cx="2352020" cy="3342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</p:pic>
      <p:pic>
        <p:nvPicPr>
          <p:cNvPr id="5" name="Picture 4" descr="C:\Users\Admin\AppData\Local\Microsoft\Windows\INetCache\Content.Word\img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671" y="2205141"/>
            <a:ext cx="2376264" cy="33478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506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b="1" dirty="0" smtClean="0"/>
              <a:t>ตัวอย่างเอกสารประกอบการสอน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34798" t="17093" r="36228" b="10077"/>
          <a:stretch/>
        </p:blipFill>
        <p:spPr bwMode="auto">
          <a:xfrm>
            <a:off x="755576" y="2118355"/>
            <a:ext cx="2016224" cy="2880320"/>
          </a:xfrm>
          <a:prstGeom prst="rect">
            <a:avLst/>
          </a:prstGeom>
          <a:ln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4"/>
          <a:srcRect l="23388" t="16279" r="24752" b="12145"/>
          <a:stretch/>
        </p:blipFill>
        <p:spPr bwMode="auto">
          <a:xfrm>
            <a:off x="3275856" y="2204863"/>
            <a:ext cx="2232248" cy="15841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 descr="E:\Aum\งาน\DeepLearning2\Project\dataset\train\lecture\Fourier_trans_032.pdf_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608" y="2204863"/>
            <a:ext cx="2191259" cy="309634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Aum\งาน\DeepLearning2\Project\dataset\train\lecture\L01_Ch01_Computer Abstractions and Technology.pdf_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1" y="4126739"/>
            <a:ext cx="2399037" cy="179927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05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h-TH" dirty="0"/>
              <a:t>การแปลงไฟล์</a:t>
            </a:r>
            <a:r>
              <a:rPr lang="en-US" dirty="0"/>
              <a:t> </a:t>
            </a:r>
            <a:r>
              <a:rPr lang="en-US" dirty="0">
                <a:latin typeface="Cordia New" pitchFamily="34" charset="-34"/>
                <a:cs typeface="Cordia New" pitchFamily="34" charset="-34"/>
              </a:rPr>
              <a:t>PDF</a:t>
            </a:r>
            <a:r>
              <a:rPr lang="th-TH" dirty="0"/>
              <a:t> หน้าแรกให้เป็น</a:t>
            </a:r>
            <a:r>
              <a:rPr lang="th-TH" dirty="0" smtClean="0"/>
              <a:t>รูปภาพ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t="29457" r="45525" b="28941"/>
          <a:stretch/>
        </p:blipFill>
        <p:spPr bwMode="auto">
          <a:xfrm>
            <a:off x="1043608" y="2276872"/>
            <a:ext cx="7087824" cy="30432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2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E:\Aum\งาน\DeepLearning2\Project\dataset\train\lecture\ENE_240_Class01.pdf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7" y="2492896"/>
            <a:ext cx="2275141" cy="321487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Aum\งาน\DeepLearning2\Project\dataset\train\lecture\ENE_240_Class01.pdf_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2856"/>
            <a:ext cx="2259707" cy="3193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E:\Aum\งาน\DeepLearning2\Project\dataset\train\lecture\ENE_240_Class01.pdf_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44824"/>
            <a:ext cx="2259707" cy="31930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3" t="12663" r="73166" b="70563"/>
          <a:stretch/>
        </p:blipFill>
        <p:spPr bwMode="auto">
          <a:xfrm>
            <a:off x="1331640" y="2827823"/>
            <a:ext cx="1007226" cy="1227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3"/>
          <p:cNvPicPr>
            <a:picLocks/>
          </p:cNvPicPr>
          <p:nvPr/>
        </p:nvPicPr>
        <p:blipFill rotWithShape="1">
          <a:blip r:embed="rId6"/>
          <a:srcRect t="39320" r="60324" b="50816"/>
          <a:stretch/>
        </p:blipFill>
        <p:spPr bwMode="auto">
          <a:xfrm>
            <a:off x="436014" y="4125551"/>
            <a:ext cx="4657852" cy="6510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2338866" y="3441356"/>
            <a:ext cx="25931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5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1" t="16537" r="66714" b="10336"/>
          <a:stretch/>
        </p:blipFill>
        <p:spPr bwMode="auto">
          <a:xfrm>
            <a:off x="539552" y="1556792"/>
            <a:ext cx="3964209" cy="48965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644008" y="1700808"/>
            <a:ext cx="410445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rdia New" pitchFamily="34" charset="-34"/>
                <a:cs typeface="Cordia New" pitchFamily="34" charset="-34"/>
              </a:rPr>
              <a:t>Convolution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ทั้งหมด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4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ครั้ง</a:t>
            </a:r>
            <a:endParaRPr lang="en-US" sz="2400" dirty="0">
              <a:cs typeface="+mj-cs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5x5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32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32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</a:t>
            </a:r>
            <a:r>
              <a:rPr lang="en-US" sz="2400" dirty="0">
                <a:cs typeface="+mj-cs"/>
              </a:rPr>
              <a:t> 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64 filter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+mj-cs"/>
              </a:rPr>
              <a:t>Filter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ขนาด </a:t>
            </a:r>
            <a:r>
              <a:rPr lang="en-US" sz="2400" dirty="0">
                <a:latin typeface="Cordia New" pitchFamily="34" charset="-34"/>
                <a:cs typeface="+mj-cs"/>
              </a:rPr>
              <a:t>3x3 </a:t>
            </a:r>
            <a:r>
              <a:rPr lang="en-US" sz="2400" dirty="0">
                <a:cs typeface="+mj-cs"/>
              </a:rPr>
              <a:t>     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64 filter</a:t>
            </a:r>
          </a:p>
          <a:p>
            <a:endParaRPr lang="th-TH" sz="2400" dirty="0">
              <a:cs typeface="+mj-cs"/>
            </a:endParaRPr>
          </a:p>
          <a:p>
            <a:r>
              <a:rPr lang="en-US" sz="2400" dirty="0">
                <a:latin typeface="Cordia New" pitchFamily="34" charset="-34"/>
                <a:cs typeface="Cordia New" pitchFamily="34" charset="-34"/>
              </a:rPr>
              <a:t>Flatten</a:t>
            </a:r>
            <a:r>
              <a:rPr lang="en-US" sz="2400" dirty="0">
                <a:cs typeface="+mj-cs"/>
              </a:rPr>
              <a:t> </a:t>
            </a:r>
            <a:r>
              <a:rPr lang="th-TH" sz="2400" dirty="0">
                <a:cs typeface="+mj-cs"/>
              </a:rPr>
              <a:t>ภาพ แล้วนำเข้า </a:t>
            </a:r>
            <a:r>
              <a:rPr lang="en-US" sz="2400" dirty="0">
                <a:latin typeface="Cordia New" pitchFamily="34" charset="-34"/>
                <a:cs typeface="Cordia New" pitchFamily="34" charset="-34"/>
              </a:rPr>
              <a:t>Neural Network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190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64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sz="2400" dirty="0">
                <a:latin typeface="Cordia New" pitchFamily="34" charset="-34"/>
                <a:cs typeface="Cordia New" pitchFamily="34" charset="-34"/>
              </a:rPr>
              <a:t>Fully Connected 2</a:t>
            </a:r>
          </a:p>
          <a:p>
            <a:endParaRPr lang="en-US" dirty="0">
              <a:cs typeface="+mj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6856" y="273968"/>
            <a:ext cx="8229600" cy="1066800"/>
          </a:xfrm>
        </p:spPr>
        <p:txBody>
          <a:bodyPr>
            <a:normAutofit/>
          </a:bodyPr>
          <a:lstStyle/>
          <a:p>
            <a:r>
              <a:rPr lang="th-TH" b="1" dirty="0"/>
              <a:t>โครงสร้างของ</a:t>
            </a:r>
            <a:r>
              <a:rPr lang="th-TH" b="1" dirty="0" smtClean="0"/>
              <a:t>โมเดล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1043444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Convolutional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eural Network(CNN)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692696"/>
            <a:ext cx="8229600" cy="1066800"/>
          </a:xfrm>
        </p:spPr>
        <p:txBody>
          <a:bodyPr>
            <a:normAutofit/>
          </a:bodyPr>
          <a:lstStyle/>
          <a:p>
            <a:r>
              <a:rPr lang="th-TH" b="1" dirty="0"/>
              <a:t>ผลการ</a:t>
            </a:r>
            <a:r>
              <a:rPr lang="th-TH" b="1" dirty="0" smtClean="0"/>
              <a:t>ทดสอบ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32685" t="45477" r="1654" b="11112"/>
          <a:stretch/>
        </p:blipFill>
        <p:spPr bwMode="auto">
          <a:xfrm>
            <a:off x="529208" y="1628800"/>
            <a:ext cx="8229600" cy="30590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59632" y="5045455"/>
            <a:ext cx="669674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Train dataset</a:t>
            </a:r>
            <a:r>
              <a:rPr lang="th-TH" sz="2000" dirty="0" smtClean="0">
                <a:latin typeface="Cordia New" pitchFamily="34" charset="-34"/>
                <a:cs typeface="Cordia New" pitchFamily="34" charset="-34"/>
              </a:rPr>
              <a:t>	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accuracy 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= 0.9531 </a:t>
            </a:r>
            <a:r>
              <a:rPr lang="th-TH" sz="2000" dirty="0" smtClean="0">
                <a:cs typeface="+mj-cs"/>
              </a:rPr>
              <a:t>	เปอร์</a:t>
            </a:r>
            <a:r>
              <a:rPr lang="th-TH" sz="2000" dirty="0">
                <a:cs typeface="+mj-cs"/>
              </a:rPr>
              <a:t>เซ็นความถูกต้องอยู่ที่ </a:t>
            </a:r>
            <a:r>
              <a:rPr lang="th-TH" sz="2000" dirty="0" smtClean="0">
                <a:cs typeface="+mj-cs"/>
              </a:rPr>
              <a:t>  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95.31%</a:t>
            </a:r>
            <a:endParaRPr lang="en-US" sz="2000" dirty="0">
              <a:latin typeface="Cordia New" pitchFamily="34" charset="-34"/>
              <a:cs typeface="Cordia New" pitchFamily="34" charset="-34"/>
            </a:endParaRPr>
          </a:p>
          <a:p>
            <a:r>
              <a:rPr lang="en-US" sz="2000" b="1" dirty="0" smtClean="0">
                <a:latin typeface="Cordia New" pitchFamily="34" charset="-34"/>
                <a:cs typeface="Cordia New" pitchFamily="34" charset="-34"/>
              </a:rPr>
              <a:t>Test </a:t>
            </a:r>
            <a:r>
              <a:rPr lang="en-US" sz="2000" b="1" dirty="0">
                <a:latin typeface="Cordia New" pitchFamily="34" charset="-34"/>
                <a:cs typeface="Cordia New" pitchFamily="34" charset="-34"/>
              </a:rPr>
              <a:t>dataset </a:t>
            </a:r>
            <a:r>
              <a:rPr lang="th-TH" sz="2000" dirty="0">
                <a:cs typeface="+mj-cs"/>
              </a:rPr>
              <a:t>	</a:t>
            </a:r>
            <a:r>
              <a:rPr lang="en-US" sz="2000" dirty="0" err="1" smtClean="0">
                <a:latin typeface="Cordia New" pitchFamily="34" charset="-34"/>
                <a:cs typeface="Cordia New" pitchFamily="34" charset="-34"/>
              </a:rPr>
              <a:t>val_acc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 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= 0.9667 </a:t>
            </a:r>
            <a:r>
              <a:rPr lang="th-TH" sz="2000" dirty="0">
                <a:cs typeface="+mj-cs"/>
              </a:rPr>
              <a:t>	</a:t>
            </a:r>
            <a:r>
              <a:rPr lang="th-TH" sz="2000" dirty="0" smtClean="0">
                <a:cs typeface="+mj-cs"/>
              </a:rPr>
              <a:t>เปอร์เซ็น</a:t>
            </a:r>
            <a:r>
              <a:rPr lang="th-TH" sz="2000" dirty="0">
                <a:cs typeface="+mj-cs"/>
              </a:rPr>
              <a:t>ความถูกต้องอยู่ที่ </a:t>
            </a:r>
            <a:r>
              <a:rPr lang="th-TH" sz="2000" dirty="0" smtClean="0">
                <a:cs typeface="+mj-cs"/>
              </a:rPr>
              <a:t>  </a:t>
            </a:r>
            <a:r>
              <a:rPr lang="en-US" sz="2000" dirty="0" smtClean="0">
                <a:latin typeface="Cordia New" pitchFamily="34" charset="-34"/>
                <a:cs typeface="Cordia New" pitchFamily="34" charset="-34"/>
              </a:rPr>
              <a:t>96.67</a:t>
            </a:r>
            <a:r>
              <a:rPr lang="en-US" sz="2000" dirty="0">
                <a:latin typeface="Cordia New" pitchFamily="34" charset="-34"/>
                <a:cs typeface="Cordia New" pitchFamily="34" charset="-34"/>
              </a:rPr>
              <a:t>%</a:t>
            </a:r>
            <a:r>
              <a:rPr lang="en-US" sz="2000" dirty="0">
                <a:cs typeface="+mj-cs"/>
              </a:rPr>
              <a:t>  </a:t>
            </a:r>
          </a:p>
          <a:p>
            <a:endParaRPr lang="en-US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14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278</TotalTime>
  <Words>232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Urban</vt:lpstr>
      <vt:lpstr>การแยกประเภทเอกสารประกอบการสอนกับ ข้อสอบโดยใช้ CNN</vt:lpstr>
      <vt:lpstr>PowerPoint Presentation</vt:lpstr>
      <vt:lpstr>ขอบเขตของโครงงาน </vt:lpstr>
      <vt:lpstr>ตัวอย่างหน้าปกข้อสอบตามแบบฟอร์มของมหาวิทยาลัย</vt:lpstr>
      <vt:lpstr>ตัวอย่างเอกสารประกอบการสอน</vt:lpstr>
      <vt:lpstr>การแปลงไฟล์ PDF หน้าแรกให้เป็นรูปภาพ</vt:lpstr>
      <vt:lpstr>PowerPoint Presentation</vt:lpstr>
      <vt:lpstr>โครงสร้างของโมเดล</vt:lpstr>
      <vt:lpstr>ผลการทดสอบ</vt:lpstr>
      <vt:lpstr>ภาพตัวอย่างการทดสอบ</vt:lpstr>
      <vt:lpstr>PowerPoint Presentation</vt:lpstr>
      <vt:lpstr>ตัวอย่างผลการทดสอบที่ผิดพลาด</vt:lpstr>
      <vt:lpstr>ปัญหาของโครงงาน</vt:lpstr>
      <vt:lpstr>ปัญหาของโครงงาน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Classification by Image Processing and Machine Learning</dc:title>
  <dc:creator>Windows User</dc:creator>
  <cp:lastModifiedBy>Windows User</cp:lastModifiedBy>
  <cp:revision>36</cp:revision>
  <dcterms:created xsi:type="dcterms:W3CDTF">2018-10-24T14:03:32Z</dcterms:created>
  <dcterms:modified xsi:type="dcterms:W3CDTF">2018-12-17T01:58:30Z</dcterms:modified>
</cp:coreProperties>
</file>