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4f0827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4f0827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f08279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f08279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4f0827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f0827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f082791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f082791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4f1daa7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4f1daa7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f08279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4f08279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hlokashah.github.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008750" y="958750"/>
            <a:ext cx="71265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a:t>
            </a:r>
            <a:r>
              <a:rPr lang="en" sz="2400">
                <a:latin typeface="Times New Roman"/>
                <a:ea typeface="Times New Roman"/>
                <a:cs typeface="Times New Roman"/>
                <a:sym typeface="Times New Roman"/>
              </a:rPr>
              <a:t>So That We Can </a:t>
            </a:r>
            <a:r>
              <a:rPr b="1" lang="en" sz="2400">
                <a:latin typeface="Times New Roman"/>
                <a:ea typeface="Times New Roman"/>
                <a:cs typeface="Times New Roman"/>
                <a:sym typeface="Times New Roman"/>
              </a:rPr>
              <a:t>SAY GROW</a:t>
            </a:r>
            <a:r>
              <a:rPr lang="en" sz="2400">
                <a:latin typeface="Times New Roman"/>
                <a:ea typeface="Times New Roman"/>
                <a:cs typeface="Times New Roman"/>
                <a:sym typeface="Times New Roman"/>
              </a:rPr>
              <a:t> To Our Environment’</a:t>
            </a:r>
            <a:endParaRPr sz="2400">
              <a:latin typeface="Times New Roman"/>
              <a:ea typeface="Times New Roman"/>
              <a:cs typeface="Times New Roman"/>
              <a:sym typeface="Times New Roman"/>
            </a:endParaRPr>
          </a:p>
        </p:txBody>
      </p:sp>
      <p:sp>
        <p:nvSpPr>
          <p:cNvPr id="55" name="Google Shape;55;p13"/>
          <p:cNvSpPr txBox="1"/>
          <p:nvPr/>
        </p:nvSpPr>
        <p:spPr>
          <a:xfrm>
            <a:off x="4862225" y="3968125"/>
            <a:ext cx="42819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-By</a:t>
            </a:r>
            <a:endParaRPr sz="2000">
              <a:solidFill>
                <a:schemeClr val="dk1"/>
              </a:solidFill>
            </a:endParaRPr>
          </a:p>
          <a:p>
            <a:pPr indent="457200" lvl="0" marL="0" rtl="0" algn="l">
              <a:spcBef>
                <a:spcPts val="0"/>
              </a:spcBef>
              <a:spcAft>
                <a:spcPts val="0"/>
              </a:spcAft>
              <a:buClr>
                <a:schemeClr val="dk1"/>
              </a:buClr>
              <a:buSzPts val="1100"/>
              <a:buFont typeface="Arial"/>
              <a:buNone/>
            </a:pPr>
            <a:r>
              <a:rPr lang="en" sz="2000">
                <a:solidFill>
                  <a:schemeClr val="dk1"/>
                </a:solidFill>
              </a:rPr>
              <a:t>Shloka Shah(9699608650)</a:t>
            </a:r>
            <a:endParaRPr sz="2000">
              <a:solidFill>
                <a:schemeClr val="dk1"/>
              </a:solidFill>
            </a:endParaRPr>
          </a:p>
          <a:p>
            <a:pPr indent="457200" lvl="0" marL="0" rtl="0" algn="l">
              <a:spcBef>
                <a:spcPts val="0"/>
              </a:spcBef>
              <a:spcAft>
                <a:spcPts val="0"/>
              </a:spcAft>
              <a:buClr>
                <a:schemeClr val="dk1"/>
              </a:buClr>
              <a:buSzPts val="1100"/>
              <a:buFont typeface="Arial"/>
              <a:buNone/>
            </a:pPr>
            <a:r>
              <a:rPr lang="en" sz="2000">
                <a:solidFill>
                  <a:schemeClr val="dk1"/>
                </a:solidFill>
              </a:rPr>
              <a:t>Parth Jardosh(9987140311)</a:t>
            </a:r>
            <a:endParaRPr sz="2000">
              <a:solidFill>
                <a:schemeClr val="dk1"/>
              </a:solidFill>
            </a:endParaRPr>
          </a:p>
        </p:txBody>
      </p:sp>
      <p:sp>
        <p:nvSpPr>
          <p:cNvPr id="56" name="Google Shape;56;p13"/>
          <p:cNvSpPr txBox="1"/>
          <p:nvPr/>
        </p:nvSpPr>
        <p:spPr>
          <a:xfrm>
            <a:off x="3534750" y="2165250"/>
            <a:ext cx="20745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u="sng">
                <a:hlinkClick r:id="rId3"/>
              </a:rPr>
              <a:t>SEGRO</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586600" y="1065250"/>
            <a:ext cx="3968700" cy="5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Types Of Waste :</a:t>
            </a:r>
            <a:endParaRPr b="1"/>
          </a:p>
          <a:p>
            <a:pPr indent="0" lvl="0" marL="0" rtl="0" algn="ctr">
              <a:spcBef>
                <a:spcPts val="0"/>
              </a:spcBef>
              <a:spcAft>
                <a:spcPts val="0"/>
              </a:spcAft>
              <a:buNone/>
            </a:pPr>
            <a:r>
              <a:t/>
            </a:r>
            <a:endParaRPr/>
          </a:p>
        </p:txBody>
      </p:sp>
      <p:sp>
        <p:nvSpPr>
          <p:cNvPr id="62" name="Google Shape;62;p14"/>
          <p:cNvSpPr txBox="1"/>
          <p:nvPr/>
        </p:nvSpPr>
        <p:spPr>
          <a:xfrm>
            <a:off x="3817250" y="2907625"/>
            <a:ext cx="4881000" cy="197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G</a:t>
            </a:r>
            <a:r>
              <a:rPr lang="en">
                <a:solidFill>
                  <a:schemeClr val="dk1"/>
                </a:solidFill>
              </a:rPr>
              <a:t>arbage Bins (Smart Bins with camera and sensors attached to it) in order to segregate the waste and collect them.</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b="1" lang="en">
                <a:solidFill>
                  <a:schemeClr val="dk1"/>
                </a:solidFill>
              </a:rPr>
              <a:t>The Smart Bins will consist of one main flap which will be further divided internally into 6 separate compartments/sections for each type of waste.</a:t>
            </a:r>
            <a:endParaRPr b="1">
              <a:solidFill>
                <a:schemeClr val="dk1"/>
              </a:solidFill>
            </a:endParaRPr>
          </a:p>
          <a:p>
            <a:pPr indent="0" lvl="0" marL="0" rtl="0" algn="just">
              <a:spcBef>
                <a:spcPts val="0"/>
              </a:spcBef>
              <a:spcAft>
                <a:spcPts val="0"/>
              </a:spcAft>
              <a:buNone/>
            </a:pPr>
            <a:r>
              <a:t/>
            </a:r>
            <a:endParaRPr>
              <a:solidFill>
                <a:schemeClr val="dk1"/>
              </a:solidFill>
            </a:endParaRPr>
          </a:p>
        </p:txBody>
      </p:sp>
      <p:sp>
        <p:nvSpPr>
          <p:cNvPr id="63" name="Google Shape;63;p14"/>
          <p:cNvSpPr txBox="1"/>
          <p:nvPr/>
        </p:nvSpPr>
        <p:spPr>
          <a:xfrm>
            <a:off x="270700" y="4034975"/>
            <a:ext cx="85617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pic>
        <p:nvPicPr>
          <p:cNvPr id="64" name="Google Shape;64;p14"/>
          <p:cNvPicPr preferRelativeResize="0"/>
          <p:nvPr/>
        </p:nvPicPr>
        <p:blipFill>
          <a:blip r:embed="rId3">
            <a:alphaModFix/>
          </a:blip>
          <a:stretch>
            <a:fillRect/>
          </a:stretch>
        </p:blipFill>
        <p:spPr>
          <a:xfrm>
            <a:off x="4383322" y="135150"/>
            <a:ext cx="3748869" cy="2772475"/>
          </a:xfrm>
          <a:prstGeom prst="rect">
            <a:avLst/>
          </a:prstGeom>
          <a:noFill/>
          <a:ln>
            <a:noFill/>
          </a:ln>
        </p:spPr>
      </p:pic>
      <p:sp>
        <p:nvSpPr>
          <p:cNvPr id="65" name="Google Shape;65;p14"/>
          <p:cNvSpPr txBox="1"/>
          <p:nvPr/>
        </p:nvSpPr>
        <p:spPr>
          <a:xfrm>
            <a:off x="586600" y="2907625"/>
            <a:ext cx="27417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dk1"/>
                </a:solidFill>
              </a:rPr>
              <a:t>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Idea:</a:t>
            </a:r>
            <a:endParaRPr b="1"/>
          </a:p>
          <a:p>
            <a:pPr indent="0" lvl="0" marL="0" rtl="0" algn="l">
              <a:spcBef>
                <a:spcPts val="0"/>
              </a:spcBef>
              <a:spcAft>
                <a:spcPts val="0"/>
              </a:spcAft>
              <a:buNone/>
            </a:pPr>
            <a:r>
              <a:t/>
            </a:r>
            <a:endParaRPr/>
          </a:p>
        </p:txBody>
      </p:sp>
      <p:sp>
        <p:nvSpPr>
          <p:cNvPr id="71" name="Google Shape;71;p15"/>
          <p:cNvSpPr/>
          <p:nvPr/>
        </p:nvSpPr>
        <p:spPr>
          <a:xfrm>
            <a:off x="184200" y="1333350"/>
            <a:ext cx="1905000" cy="12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Waste is generated in various households/society</a:t>
            </a:r>
            <a:endParaRPr/>
          </a:p>
        </p:txBody>
      </p:sp>
      <p:sp>
        <p:nvSpPr>
          <p:cNvPr id="72" name="Google Shape;72;p15"/>
          <p:cNvSpPr/>
          <p:nvPr/>
        </p:nvSpPr>
        <p:spPr>
          <a:xfrm>
            <a:off x="2694200" y="1236300"/>
            <a:ext cx="1985100" cy="12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 Smart Bins to segregate the Waste based on its types</a:t>
            </a:r>
            <a:endParaRPr/>
          </a:p>
        </p:txBody>
      </p:sp>
      <p:sp>
        <p:nvSpPr>
          <p:cNvPr id="73" name="Google Shape;73;p15"/>
          <p:cNvSpPr/>
          <p:nvPr/>
        </p:nvSpPr>
        <p:spPr>
          <a:xfrm>
            <a:off x="5284325" y="1095150"/>
            <a:ext cx="3729900" cy="12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IoT enabled Smart Bins will check if the bins are full or not.If they have level of garbage greater than threshold value notifications will be sent to the vans for garbage collection and transport it to the appropriate recycling industry.</a:t>
            </a:r>
            <a:endParaRPr/>
          </a:p>
        </p:txBody>
      </p:sp>
      <p:sp>
        <p:nvSpPr>
          <p:cNvPr id="74" name="Google Shape;74;p15"/>
          <p:cNvSpPr/>
          <p:nvPr/>
        </p:nvSpPr>
        <p:spPr>
          <a:xfrm>
            <a:off x="5314625" y="2952750"/>
            <a:ext cx="3669300" cy="12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Waste will be recycled at the Industry and predictive/performance analysis will be done.</a:t>
            </a:r>
            <a:endParaRPr/>
          </a:p>
        </p:txBody>
      </p:sp>
      <p:sp>
        <p:nvSpPr>
          <p:cNvPr id="75" name="Google Shape;75;p15"/>
          <p:cNvSpPr/>
          <p:nvPr/>
        </p:nvSpPr>
        <p:spPr>
          <a:xfrm>
            <a:off x="2694200" y="3103125"/>
            <a:ext cx="1985100" cy="118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Sustainable Outcome for Waste Management</a:t>
            </a:r>
            <a:endParaRPr/>
          </a:p>
        </p:txBody>
      </p:sp>
      <p:cxnSp>
        <p:nvCxnSpPr>
          <p:cNvPr id="76" name="Google Shape;76;p15"/>
          <p:cNvCxnSpPr>
            <a:stCxn id="71" idx="3"/>
            <a:endCxn id="72" idx="1"/>
          </p:cNvCxnSpPr>
          <p:nvPr/>
        </p:nvCxnSpPr>
        <p:spPr>
          <a:xfrm flipH="1" rot="10800000">
            <a:off x="2089200" y="1855350"/>
            <a:ext cx="605100" cy="972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72" idx="3"/>
            <a:endCxn id="73" idx="1"/>
          </p:cNvCxnSpPr>
          <p:nvPr/>
        </p:nvCxnSpPr>
        <p:spPr>
          <a:xfrm flipH="1" rot="10800000">
            <a:off x="4679300" y="1714500"/>
            <a:ext cx="605100" cy="1410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73" idx="2"/>
            <a:endCxn id="74" idx="0"/>
          </p:cNvCxnSpPr>
          <p:nvPr/>
        </p:nvCxnSpPr>
        <p:spPr>
          <a:xfrm>
            <a:off x="7149275" y="2333550"/>
            <a:ext cx="0" cy="6192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stCxn id="74" idx="1"/>
            <a:endCxn id="75" idx="3"/>
          </p:cNvCxnSpPr>
          <p:nvPr/>
        </p:nvCxnSpPr>
        <p:spPr>
          <a:xfrm flipH="1">
            <a:off x="4679225" y="3571950"/>
            <a:ext cx="635400" cy="125400"/>
          </a:xfrm>
          <a:prstGeom prst="straightConnector1">
            <a:avLst/>
          </a:prstGeom>
          <a:noFill/>
          <a:ln cap="flat" cmpd="sng" w="9525">
            <a:solidFill>
              <a:schemeClr val="dk2"/>
            </a:solidFill>
            <a:prstDash val="solid"/>
            <a:round/>
            <a:headEnd len="med" w="med" type="none"/>
            <a:tailEnd len="med" w="med" type="triangle"/>
          </a:ln>
        </p:spPr>
      </p:cxnSp>
      <p:pic>
        <p:nvPicPr>
          <p:cNvPr id="80" name="Google Shape;80;p15"/>
          <p:cNvPicPr preferRelativeResize="0"/>
          <p:nvPr/>
        </p:nvPicPr>
        <p:blipFill>
          <a:blip r:embed="rId3">
            <a:alphaModFix/>
          </a:blip>
          <a:stretch>
            <a:fillRect/>
          </a:stretch>
        </p:blipFill>
        <p:spPr>
          <a:xfrm>
            <a:off x="0" y="3119550"/>
            <a:ext cx="2476800" cy="12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186250" y="156000"/>
            <a:ext cx="47715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Of The Smart Bins</a:t>
            </a:r>
            <a:endParaRPr/>
          </a:p>
        </p:txBody>
      </p:sp>
      <p:sp>
        <p:nvSpPr>
          <p:cNvPr id="86" name="Google Shape;86;p16"/>
          <p:cNvSpPr txBox="1"/>
          <p:nvPr/>
        </p:nvSpPr>
        <p:spPr>
          <a:xfrm>
            <a:off x="654450" y="856913"/>
            <a:ext cx="7835100" cy="54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algorithm works in two phase.First where the image is captured and labelled to the category it belongs.Second where the waste is segregated into respective bin using Raspberry Pi Module.</a:t>
            </a:r>
            <a:endParaRPr/>
          </a:p>
        </p:txBody>
      </p:sp>
      <p:sp>
        <p:nvSpPr>
          <p:cNvPr id="87" name="Google Shape;87;p16"/>
          <p:cNvSpPr/>
          <p:nvPr/>
        </p:nvSpPr>
        <p:spPr>
          <a:xfrm>
            <a:off x="1233225" y="2962850"/>
            <a:ext cx="2364300" cy="98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is passed through various layers of CNN and output is calculated</a:t>
            </a:r>
            <a:endParaRPr/>
          </a:p>
        </p:txBody>
      </p:sp>
      <p:sp>
        <p:nvSpPr>
          <p:cNvPr id="88" name="Google Shape;88;p16"/>
          <p:cNvSpPr txBox="1"/>
          <p:nvPr/>
        </p:nvSpPr>
        <p:spPr>
          <a:xfrm>
            <a:off x="3007875" y="2243250"/>
            <a:ext cx="23061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Training The CNN Model</a:t>
            </a:r>
            <a:endParaRPr b="1"/>
          </a:p>
        </p:txBody>
      </p:sp>
      <p:sp>
        <p:nvSpPr>
          <p:cNvPr id="89" name="Google Shape;89;p16"/>
          <p:cNvSpPr/>
          <p:nvPr/>
        </p:nvSpPr>
        <p:spPr>
          <a:xfrm>
            <a:off x="4724400" y="2962850"/>
            <a:ext cx="3128100" cy="98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Output received is compared to the expected output and accordingly back propagation is used to reduce the error (cross_entropy_loss)</a:t>
            </a:r>
            <a:endParaRPr/>
          </a:p>
        </p:txBody>
      </p:sp>
      <p:sp>
        <p:nvSpPr>
          <p:cNvPr id="90" name="Google Shape;90;p16"/>
          <p:cNvSpPr txBox="1"/>
          <p:nvPr/>
        </p:nvSpPr>
        <p:spPr>
          <a:xfrm>
            <a:off x="654450" y="1569475"/>
            <a:ext cx="23061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Phase 1</a:t>
            </a:r>
            <a:endParaRPr b="1" sz="2000"/>
          </a:p>
        </p:txBody>
      </p:sp>
      <p:cxnSp>
        <p:nvCxnSpPr>
          <p:cNvPr id="91" name="Google Shape;91;p16"/>
          <p:cNvCxnSpPr>
            <a:stCxn id="87" idx="3"/>
            <a:endCxn id="89" idx="1"/>
          </p:cNvCxnSpPr>
          <p:nvPr/>
        </p:nvCxnSpPr>
        <p:spPr>
          <a:xfrm>
            <a:off x="3597525" y="3453650"/>
            <a:ext cx="1126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nvSpPr>
        <p:spPr>
          <a:xfrm>
            <a:off x="391025" y="160400"/>
            <a:ext cx="31281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Phase 2</a:t>
            </a:r>
            <a:endParaRPr b="1" sz="2000"/>
          </a:p>
        </p:txBody>
      </p:sp>
      <p:sp>
        <p:nvSpPr>
          <p:cNvPr id="97" name="Google Shape;97;p17"/>
          <p:cNvSpPr txBox="1"/>
          <p:nvPr/>
        </p:nvSpPr>
        <p:spPr>
          <a:xfrm>
            <a:off x="391025" y="646075"/>
            <a:ext cx="38100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Smart Bins Segregating The Waste</a:t>
            </a:r>
            <a:endParaRPr b="1"/>
          </a:p>
        </p:txBody>
      </p:sp>
      <p:sp>
        <p:nvSpPr>
          <p:cNvPr id="98" name="Google Shape;98;p17"/>
          <p:cNvSpPr/>
          <p:nvPr/>
        </p:nvSpPr>
        <p:spPr>
          <a:xfrm>
            <a:off x="843473" y="1649950"/>
            <a:ext cx="2226600" cy="11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throws waste in the smart bin</a:t>
            </a:r>
            <a:endParaRPr/>
          </a:p>
        </p:txBody>
      </p:sp>
      <p:sp>
        <p:nvSpPr>
          <p:cNvPr id="99" name="Google Shape;99;p17"/>
          <p:cNvSpPr/>
          <p:nvPr/>
        </p:nvSpPr>
        <p:spPr>
          <a:xfrm>
            <a:off x="3364198" y="1650128"/>
            <a:ext cx="2415900" cy="11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camera attached to the smart bin captures the image of the waste.</a:t>
            </a:r>
            <a:endParaRPr/>
          </a:p>
        </p:txBody>
      </p:sp>
      <p:sp>
        <p:nvSpPr>
          <p:cNvPr id="100" name="Google Shape;100;p17"/>
          <p:cNvSpPr/>
          <p:nvPr/>
        </p:nvSpPr>
        <p:spPr>
          <a:xfrm>
            <a:off x="6010944" y="1649950"/>
            <a:ext cx="2352600" cy="11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image is fed to the CNN classifier which will label the image to the type of waste it belongs.</a:t>
            </a:r>
            <a:endParaRPr/>
          </a:p>
        </p:txBody>
      </p:sp>
      <p:sp>
        <p:nvSpPr>
          <p:cNvPr id="101" name="Google Shape;101;p17"/>
          <p:cNvSpPr/>
          <p:nvPr/>
        </p:nvSpPr>
        <p:spPr>
          <a:xfrm>
            <a:off x="6103024" y="3427021"/>
            <a:ext cx="2168400" cy="11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Once the image is labelled,the classifier will trigger the RaspBerry Pi Module</a:t>
            </a:r>
            <a:endParaRPr/>
          </a:p>
        </p:txBody>
      </p:sp>
      <p:sp>
        <p:nvSpPr>
          <p:cNvPr id="102" name="Google Shape;102;p17"/>
          <p:cNvSpPr/>
          <p:nvPr/>
        </p:nvSpPr>
        <p:spPr>
          <a:xfrm>
            <a:off x="3395782" y="3264981"/>
            <a:ext cx="2352600" cy="144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RaspBerry Pi module is connected to the Smart Bin.The RaspBerry Pi Module will receive the type of waste from the CNN Classifier</a:t>
            </a:r>
            <a:endParaRPr/>
          </a:p>
        </p:txBody>
      </p:sp>
      <p:sp>
        <p:nvSpPr>
          <p:cNvPr id="103" name="Google Shape;103;p17"/>
          <p:cNvSpPr/>
          <p:nvPr/>
        </p:nvSpPr>
        <p:spPr>
          <a:xfrm>
            <a:off x="780463" y="3382682"/>
            <a:ext cx="2352600" cy="120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According to the type of Waste,the corresponding flap of the bin will open and the waste will be collected in that.</a:t>
            </a:r>
            <a:endParaRPr/>
          </a:p>
        </p:txBody>
      </p:sp>
      <p:cxnSp>
        <p:nvCxnSpPr>
          <p:cNvPr id="104" name="Google Shape;104;p17"/>
          <p:cNvCxnSpPr>
            <a:stCxn id="98" idx="3"/>
            <a:endCxn id="99" idx="1"/>
          </p:cNvCxnSpPr>
          <p:nvPr/>
        </p:nvCxnSpPr>
        <p:spPr>
          <a:xfrm>
            <a:off x="3070073" y="2209450"/>
            <a:ext cx="294000" cy="3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a:stCxn id="99" idx="3"/>
            <a:endCxn id="100" idx="1"/>
          </p:cNvCxnSpPr>
          <p:nvPr/>
        </p:nvCxnSpPr>
        <p:spPr>
          <a:xfrm flipH="1" rot="10800000">
            <a:off x="5780098" y="2209328"/>
            <a:ext cx="230700" cy="3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100" idx="2"/>
            <a:endCxn id="101" idx="0"/>
          </p:cNvCxnSpPr>
          <p:nvPr/>
        </p:nvCxnSpPr>
        <p:spPr>
          <a:xfrm>
            <a:off x="7187244" y="2768950"/>
            <a:ext cx="0" cy="658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7"/>
          <p:cNvCxnSpPr>
            <a:stCxn id="101" idx="1"/>
            <a:endCxn id="102" idx="3"/>
          </p:cNvCxnSpPr>
          <p:nvPr/>
        </p:nvCxnSpPr>
        <p:spPr>
          <a:xfrm rot="10800000">
            <a:off x="5748424" y="3986521"/>
            <a:ext cx="354600" cy="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a:stCxn id="102" idx="1"/>
            <a:endCxn id="103" idx="3"/>
          </p:cNvCxnSpPr>
          <p:nvPr/>
        </p:nvCxnSpPr>
        <p:spPr>
          <a:xfrm rot="10800000">
            <a:off x="3132982" y="3986481"/>
            <a:ext cx="262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nvSpPr>
        <p:spPr>
          <a:xfrm>
            <a:off x="261200" y="421925"/>
            <a:ext cx="88203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t>Innovation For Optimizing Transport Routes</a:t>
            </a:r>
            <a:endParaRPr b="1" sz="2800"/>
          </a:p>
        </p:txBody>
      </p:sp>
      <p:sp>
        <p:nvSpPr>
          <p:cNvPr id="114" name="Google Shape;114;p18"/>
          <p:cNvSpPr/>
          <p:nvPr/>
        </p:nvSpPr>
        <p:spPr>
          <a:xfrm>
            <a:off x="354800" y="1413675"/>
            <a:ext cx="2385600" cy="1305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Each Locality will consist of a number o</a:t>
            </a:r>
            <a:r>
              <a:rPr lang="en"/>
              <a:t>f</a:t>
            </a:r>
            <a:r>
              <a:rPr lang="en"/>
              <a:t> smart bins consisting of different sections for each type of waste.</a:t>
            </a:r>
            <a:endParaRPr/>
          </a:p>
        </p:txBody>
      </p:sp>
      <p:sp>
        <p:nvSpPr>
          <p:cNvPr id="115" name="Google Shape;115;p18"/>
          <p:cNvSpPr/>
          <p:nvPr/>
        </p:nvSpPr>
        <p:spPr>
          <a:xfrm>
            <a:off x="3276525" y="1413675"/>
            <a:ext cx="2385600" cy="1305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When a section of the bin contains waste above a threshold value,the sensors attached to the bin will send an alert to the command room.</a:t>
            </a:r>
            <a:endParaRPr/>
          </a:p>
        </p:txBody>
      </p:sp>
      <p:sp>
        <p:nvSpPr>
          <p:cNvPr id="116" name="Google Shape;116;p18"/>
          <p:cNvSpPr/>
          <p:nvPr/>
        </p:nvSpPr>
        <p:spPr>
          <a:xfrm>
            <a:off x="3276525" y="3114875"/>
            <a:ext cx="2385600" cy="144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When the alert is received by the command room,the trucks will wait for a particular number of alerts from that locality after which they will go to collect the waste.</a:t>
            </a:r>
            <a:endParaRPr/>
          </a:p>
        </p:txBody>
      </p:sp>
      <p:sp>
        <p:nvSpPr>
          <p:cNvPr id="117" name="Google Shape;117;p18"/>
          <p:cNvSpPr/>
          <p:nvPr/>
        </p:nvSpPr>
        <p:spPr>
          <a:xfrm>
            <a:off x="354800" y="3240275"/>
            <a:ext cx="2385600" cy="119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route from the Command Room to the Locality will be optimized using the Traveling Salesman Problem to find the optimum shortest path.</a:t>
            </a:r>
            <a:endParaRPr/>
          </a:p>
        </p:txBody>
      </p:sp>
      <p:cxnSp>
        <p:nvCxnSpPr>
          <p:cNvPr id="118" name="Google Shape;118;p18"/>
          <p:cNvCxnSpPr>
            <a:stCxn id="114" idx="3"/>
            <a:endCxn id="115" idx="1"/>
          </p:cNvCxnSpPr>
          <p:nvPr/>
        </p:nvCxnSpPr>
        <p:spPr>
          <a:xfrm>
            <a:off x="2740400" y="2066625"/>
            <a:ext cx="536100" cy="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a:stCxn id="116" idx="1"/>
            <a:endCxn id="117" idx="3"/>
          </p:cNvCxnSpPr>
          <p:nvPr/>
        </p:nvCxnSpPr>
        <p:spPr>
          <a:xfrm rot="10800000">
            <a:off x="2740425" y="3839225"/>
            <a:ext cx="5361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a:stCxn id="115" idx="2"/>
            <a:endCxn id="116" idx="0"/>
          </p:cNvCxnSpPr>
          <p:nvPr/>
        </p:nvCxnSpPr>
        <p:spPr>
          <a:xfrm>
            <a:off x="4469325" y="2719575"/>
            <a:ext cx="0" cy="3954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8"/>
          <p:cNvSpPr/>
          <p:nvPr/>
        </p:nvSpPr>
        <p:spPr>
          <a:xfrm>
            <a:off x="6360825" y="1413675"/>
            <a:ext cx="2664600" cy="3368700"/>
          </a:xfrm>
          <a:prstGeom prst="verticalScroll">
            <a:avLst>
              <a:gd fmla="val 853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Why the Shortest Path?</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Since the trucks will be taking multiple trips to each locality for garbage collection,it is essential that the time as well as fuel is saved.</a:t>
            </a:r>
            <a:endParaRPr>
              <a:solidFill>
                <a:schemeClr val="dk1"/>
              </a:solidFill>
            </a:endParaRPr>
          </a:p>
          <a:p>
            <a:pPr indent="0" lvl="0" marL="0" rtl="0" algn="l">
              <a:spcBef>
                <a:spcPts val="0"/>
              </a:spcBef>
              <a:spcAft>
                <a:spcPts val="0"/>
              </a:spcAft>
              <a:buNone/>
            </a:pPr>
            <a:r>
              <a:rPr lang="en">
                <a:solidFill>
                  <a:schemeClr val="dk1"/>
                </a:solidFill>
              </a:rPr>
              <a:t>Traveling Salesman Algorithm uses dynamic programming approach to find the optimal path,thus satisfying our need.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after?	</a:t>
            </a:r>
            <a:endParaRPr/>
          </a:p>
        </p:txBody>
      </p:sp>
      <p:sp>
        <p:nvSpPr>
          <p:cNvPr id="127" name="Google Shape;127;p19"/>
          <p:cNvSpPr txBox="1"/>
          <p:nvPr>
            <p:ph idx="1" type="body"/>
          </p:nvPr>
        </p:nvSpPr>
        <p:spPr>
          <a:xfrm>
            <a:off x="311700" y="1152475"/>
            <a:ext cx="8520600" cy="11622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After the waste has been recycled,</a:t>
            </a:r>
            <a:r>
              <a:rPr lang="en" sz="1400">
                <a:solidFill>
                  <a:srgbClr val="000000"/>
                </a:solidFill>
              </a:rPr>
              <a:t>the recycled item are sent to special markets , so that people can buy them and contribute their part in sustaining the environment.</a:t>
            </a:r>
            <a:endParaRPr sz="1400">
              <a:solidFill>
                <a:srgbClr val="000000"/>
              </a:solidFill>
            </a:endParaRPr>
          </a:p>
          <a:p>
            <a:pPr indent="0" lvl="0" marL="0" rtl="0" algn="l">
              <a:lnSpc>
                <a:spcPct val="100000"/>
              </a:lnSpc>
              <a:spcBef>
                <a:spcPts val="1600"/>
              </a:spcBef>
              <a:spcAft>
                <a:spcPts val="0"/>
              </a:spcAft>
              <a:buNone/>
            </a:pPr>
            <a:r>
              <a:t/>
            </a:r>
            <a:endParaRPr sz="1400">
              <a:solidFill>
                <a:srgbClr val="000000"/>
              </a:solidFill>
            </a:endParaRPr>
          </a:p>
          <a:p>
            <a:pPr indent="0" lvl="0" marL="0" rtl="0" algn="l">
              <a:spcBef>
                <a:spcPts val="1600"/>
              </a:spcBef>
              <a:spcAft>
                <a:spcPts val="0"/>
              </a:spcAft>
              <a:buNone/>
            </a:pPr>
            <a:r>
              <a:rPr lang="en" sz="2800">
                <a:solidFill>
                  <a:srgbClr val="000000"/>
                </a:solidFill>
              </a:rPr>
              <a:t>Why Smart Bins?</a:t>
            </a:r>
            <a:endParaRPr sz="28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28" name="Google Shape;128;p19"/>
          <p:cNvSpPr txBox="1"/>
          <p:nvPr/>
        </p:nvSpPr>
        <p:spPr>
          <a:xfrm>
            <a:off x="311825" y="3012625"/>
            <a:ext cx="8520600" cy="10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India mostly the waste segregation is dependent on human labour.By designing such model we can foster the process of waste segregation.The problem with the manual system is they can visit places only once or twice a day and thus the waste keeps piling up leading to spread of various diseases.With such a model we can easily send the segregated waste for recycling.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