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quarter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quarter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14400" y="138112"/>
            <a:ext cx="16459200" cy="2262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3" Type="http://schemas.openxmlformats.org/officeDocument/2006/relationships/image" Target="../media/image1.gif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image" Target="../media/image1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6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object 6"/>
          <p:cNvGrpSpPr/>
          <p:nvPr/>
        </p:nvGrpSpPr>
        <p:grpSpPr>
          <a:xfrm>
            <a:off x="2949590" y="306136"/>
            <a:ext cx="12388820" cy="6893513"/>
            <a:chOff x="0" y="0"/>
            <a:chExt cx="12388820" cy="6893512"/>
          </a:xfrm>
        </p:grpSpPr>
        <p:sp>
          <p:nvSpPr>
            <p:cNvPr id="94" name="object 7"/>
            <p:cNvSpPr/>
            <p:nvPr/>
          </p:nvSpPr>
          <p:spPr>
            <a:xfrm>
              <a:off x="-1" y="5321439"/>
              <a:ext cx="3406486" cy="1572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818" y="3194"/>
                  </a:lnTo>
                  <a:lnTo>
                    <a:pt x="5674" y="6311"/>
                  </a:lnTo>
                  <a:lnTo>
                    <a:pt x="8553" y="9333"/>
                  </a:lnTo>
                  <a:lnTo>
                    <a:pt x="11453" y="12260"/>
                  </a:lnTo>
                  <a:lnTo>
                    <a:pt x="14376" y="15091"/>
                  </a:lnTo>
                  <a:lnTo>
                    <a:pt x="17613" y="18093"/>
                  </a:lnTo>
                  <a:lnTo>
                    <a:pt x="20871" y="20975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1BE5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" name="object 8"/>
            <p:cNvSpPr/>
            <p:nvPr/>
          </p:nvSpPr>
          <p:spPr>
            <a:xfrm>
              <a:off x="-1" y="5322209"/>
              <a:ext cx="18438" cy="48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4431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1ABA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" name="object 9"/>
            <p:cNvSpPr/>
            <p:nvPr/>
          </p:nvSpPr>
          <p:spPr>
            <a:xfrm>
              <a:off x="-1" y="5909995"/>
              <a:ext cx="2137258" cy="983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8251" y="21600"/>
                  </a:lnTo>
                  <a:lnTo>
                    <a:pt x="14685" y="18186"/>
                  </a:lnTo>
                  <a:lnTo>
                    <a:pt x="9458" y="13017"/>
                  </a:lnTo>
                  <a:lnTo>
                    <a:pt x="1728" y="4956"/>
                  </a:lnTo>
                  <a:lnTo>
                    <a:pt x="0" y="3151"/>
                  </a:lnTo>
                  <a:lnTo>
                    <a:pt x="0" y="0"/>
                  </a:lnTo>
                  <a:lnTo>
                    <a:pt x="2410" y="2471"/>
                  </a:lnTo>
                  <a:lnTo>
                    <a:pt x="10350" y="10693"/>
                  </a:lnTo>
                  <a:lnTo>
                    <a:pt x="14584" y="14913"/>
                  </a:lnTo>
                  <a:lnTo>
                    <a:pt x="17350" y="17607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CAED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97" name="object 10" descr="object 10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619" y="-1"/>
              <a:ext cx="12369202" cy="68726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8" name="object 11"/>
            <p:cNvSpPr/>
            <p:nvPr/>
          </p:nvSpPr>
          <p:spPr>
            <a:xfrm>
              <a:off x="6888323" y="1247878"/>
              <a:ext cx="2267124" cy="3764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76" y="21600"/>
                  </a:moveTo>
                  <a:lnTo>
                    <a:pt x="0" y="2034"/>
                  </a:lnTo>
                  <a:lnTo>
                    <a:pt x="13425" y="0"/>
                  </a:lnTo>
                  <a:lnTo>
                    <a:pt x="21600" y="19566"/>
                  </a:lnTo>
                  <a:lnTo>
                    <a:pt x="8176" y="21600"/>
                  </a:lnTo>
                  <a:close/>
                </a:path>
              </a:pathLst>
            </a:custGeom>
            <a:solidFill>
              <a:srgbClr val="CAED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0" name="Freeform 2"/>
          <p:cNvSpPr/>
          <p:nvPr/>
        </p:nvSpPr>
        <p:spPr>
          <a:xfrm>
            <a:off x="9462713" y="4610654"/>
            <a:ext cx="10681214" cy="603974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1" name="Freeform 3"/>
          <p:cNvSpPr/>
          <p:nvPr/>
        </p:nvSpPr>
        <p:spPr>
          <a:xfrm>
            <a:off x="13549300" y="-264532"/>
            <a:ext cx="5417831" cy="306353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2" name="Freeform 4"/>
          <p:cNvSpPr/>
          <p:nvPr/>
        </p:nvSpPr>
        <p:spPr>
          <a:xfrm>
            <a:off x="15694736" y="-264532"/>
            <a:ext cx="3828904" cy="233215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3" name="Freeform 10"/>
          <p:cNvSpPr/>
          <p:nvPr/>
        </p:nvSpPr>
        <p:spPr>
          <a:xfrm>
            <a:off x="-669642" y="7394847"/>
            <a:ext cx="5757404" cy="32555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4" name="Freeform 11"/>
          <p:cNvSpPr/>
          <p:nvPr/>
        </p:nvSpPr>
        <p:spPr>
          <a:xfrm flipH="1">
            <a:off x="-207807" y="-264531"/>
            <a:ext cx="6530990" cy="326549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5" name="Freeform 12"/>
          <p:cNvSpPr/>
          <p:nvPr/>
        </p:nvSpPr>
        <p:spPr>
          <a:xfrm>
            <a:off x="-1045185" y="5757690"/>
            <a:ext cx="2740279" cy="166907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TextBox 13"/>
          <p:cNvSpPr txBox="1"/>
          <p:nvPr/>
        </p:nvSpPr>
        <p:spPr>
          <a:xfrm rot="20812178">
            <a:off x="4931263" y="3171560"/>
            <a:ext cx="7704054" cy="1162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9000"/>
              </a:lnSpc>
              <a:defRPr sz="8500">
                <a:solidFill>
                  <a:srgbClr val="112838"/>
                </a:solidFill>
                <a:latin typeface="Lazydog"/>
                <a:ea typeface="Lazydog"/>
                <a:cs typeface="Lazydog"/>
                <a:sym typeface="Lazydog"/>
              </a:defRPr>
            </a:lvl1pPr>
          </a:lstStyle>
          <a:p>
            <a:pPr/>
            <a:r>
              <a:t>AEROLINK  </a:t>
            </a:r>
          </a:p>
        </p:txBody>
      </p:sp>
      <p:sp>
        <p:nvSpPr>
          <p:cNvPr id="107" name="Freeform 14"/>
          <p:cNvSpPr/>
          <p:nvPr/>
        </p:nvSpPr>
        <p:spPr>
          <a:xfrm rot="696687">
            <a:off x="14234929" y="2693808"/>
            <a:ext cx="2405211" cy="285100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8" name="TextBox 15"/>
          <p:cNvSpPr txBox="1"/>
          <p:nvPr/>
        </p:nvSpPr>
        <p:spPr>
          <a:xfrm>
            <a:off x="12002950" y="6170999"/>
            <a:ext cx="5600741" cy="3820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5000"/>
              </a:lnSpc>
              <a:defRPr sz="4700">
                <a:solidFill>
                  <a:srgbClr val="112838"/>
                </a:solidFill>
                <a:latin typeface="Futura Display"/>
                <a:ea typeface="Futura Display"/>
                <a:cs typeface="Futura Display"/>
                <a:sym typeface="Futura Display"/>
              </a:defRPr>
            </a:pPr>
            <a:r>
              <a:t>GROUP NO.10</a:t>
            </a:r>
          </a:p>
          <a:p>
            <a:pPr>
              <a:lnSpc>
                <a:spcPts val="5000"/>
              </a:lnSpc>
              <a:defRPr sz="4700">
                <a:solidFill>
                  <a:srgbClr val="112838"/>
                </a:solidFill>
                <a:latin typeface="Oswald"/>
                <a:ea typeface="Oswald"/>
                <a:cs typeface="Oswald"/>
                <a:sym typeface="Oswald"/>
              </a:defRPr>
            </a:pPr>
            <a:r>
              <a:t>AARYAN PRAVEEN</a:t>
            </a:r>
          </a:p>
          <a:p>
            <a:pPr>
              <a:lnSpc>
                <a:spcPts val="5000"/>
              </a:lnSpc>
              <a:defRPr sz="4700">
                <a:solidFill>
                  <a:srgbClr val="112838"/>
                </a:solidFill>
                <a:latin typeface="Oswald"/>
                <a:ea typeface="Oswald"/>
                <a:cs typeface="Oswald"/>
                <a:sym typeface="Oswald"/>
              </a:defRPr>
            </a:pPr>
            <a:r>
              <a:t>AISHWARYA PATIL</a:t>
            </a:r>
          </a:p>
          <a:p>
            <a:pPr>
              <a:lnSpc>
                <a:spcPts val="5000"/>
              </a:lnSpc>
              <a:defRPr sz="4700">
                <a:solidFill>
                  <a:srgbClr val="112838"/>
                </a:solidFill>
                <a:latin typeface="Oswald"/>
                <a:ea typeface="Oswald"/>
                <a:cs typeface="Oswald"/>
                <a:sym typeface="Oswald"/>
              </a:defRPr>
            </a:pPr>
            <a:r>
              <a:t>NILVI SHAH</a:t>
            </a:r>
          </a:p>
          <a:p>
            <a:pPr>
              <a:lnSpc>
                <a:spcPts val="5000"/>
              </a:lnSpc>
              <a:defRPr sz="4700">
                <a:solidFill>
                  <a:srgbClr val="112838"/>
                </a:solidFill>
                <a:latin typeface="Oswald"/>
                <a:ea typeface="Oswald"/>
                <a:cs typeface="Oswald"/>
                <a:sym typeface="Oswald"/>
              </a:defRPr>
            </a:pPr>
            <a:r>
              <a:t>AUM PATEL</a:t>
            </a:r>
          </a:p>
          <a:p>
            <a:pPr>
              <a:lnSpc>
                <a:spcPts val="5000"/>
              </a:lnSpc>
              <a:defRPr sz="4700">
                <a:solidFill>
                  <a:srgbClr val="112838"/>
                </a:solidFill>
                <a:latin typeface="Oswald"/>
                <a:ea typeface="Oswald"/>
                <a:cs typeface="Oswald"/>
                <a:sym typeface="Oswald"/>
              </a:defRPr>
            </a:pPr>
            <a:r>
              <a:t>CHAITYA VOHERA</a:t>
            </a:r>
          </a:p>
        </p:txBody>
      </p:sp>
      <p:sp>
        <p:nvSpPr>
          <p:cNvPr id="109" name="TextBox 16"/>
          <p:cNvSpPr txBox="1"/>
          <p:nvPr/>
        </p:nvSpPr>
        <p:spPr>
          <a:xfrm>
            <a:off x="225066" y="8178228"/>
            <a:ext cx="5971550" cy="215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5900"/>
              </a:lnSpc>
              <a:defRPr sz="4200">
                <a:solidFill>
                  <a:srgbClr val="112838"/>
                </a:solidFill>
                <a:latin typeface="Futura Display"/>
                <a:ea typeface="Futura Display"/>
                <a:cs typeface="Futura Display"/>
                <a:sym typeface="Futura Display"/>
              </a:defRPr>
            </a:pPr>
            <a:r>
              <a:t>PROFESSOR : </a:t>
            </a:r>
          </a:p>
          <a:p>
            <a:pPr algn="ctr">
              <a:lnSpc>
                <a:spcPts val="5900"/>
              </a:lnSpc>
              <a:defRPr sz="4200">
                <a:solidFill>
                  <a:srgbClr val="112838"/>
                </a:solidFill>
                <a:latin typeface="Oswald"/>
                <a:ea typeface="Oswald"/>
                <a:cs typeface="Oswald"/>
                <a:sym typeface="Oswald"/>
              </a:defRPr>
            </a:pPr>
            <a:r>
              <a:t>MANUEL MONTROND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6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3"/>
          <p:cNvSpPr/>
          <p:nvPr/>
        </p:nvSpPr>
        <p:spPr>
          <a:xfrm rot="21391692">
            <a:off x="11249439" y="2933686"/>
            <a:ext cx="5397079" cy="39433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75" y="0"/>
                </a:moveTo>
                <a:lnTo>
                  <a:pt x="20025" y="0"/>
                </a:lnTo>
                <a:cubicBezTo>
                  <a:pt x="20895" y="0"/>
                  <a:pt x="21600" y="965"/>
                  <a:pt x="21600" y="2156"/>
                </a:cubicBezTo>
                <a:lnTo>
                  <a:pt x="21600" y="19444"/>
                </a:lnTo>
                <a:cubicBezTo>
                  <a:pt x="21600" y="20635"/>
                  <a:pt x="20895" y="21600"/>
                  <a:pt x="20025" y="21600"/>
                </a:cubicBezTo>
                <a:lnTo>
                  <a:pt x="1575" y="21600"/>
                </a:lnTo>
                <a:cubicBezTo>
                  <a:pt x="705" y="21600"/>
                  <a:pt x="0" y="20635"/>
                  <a:pt x="0" y="19444"/>
                </a:cubicBezTo>
                <a:lnTo>
                  <a:pt x="0" y="2156"/>
                </a:lnTo>
                <a:cubicBezTo>
                  <a:pt x="0" y="965"/>
                  <a:pt x="705" y="0"/>
                  <a:pt x="1575" y="0"/>
                </a:cubicBezTo>
                <a:close/>
              </a:path>
            </a:pathLst>
          </a:custGeom>
          <a:solidFill>
            <a:srgbClr val="FFF6E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2" name="Freeform 5"/>
          <p:cNvSpPr/>
          <p:nvPr/>
        </p:nvSpPr>
        <p:spPr>
          <a:xfrm rot="1162792">
            <a:off x="-2938997" y="7478831"/>
            <a:ext cx="7935394" cy="793539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3" name="Freeform 6"/>
          <p:cNvSpPr/>
          <p:nvPr/>
        </p:nvSpPr>
        <p:spPr>
          <a:xfrm rot="12829530">
            <a:off x="5377365" y="-92383"/>
            <a:ext cx="4897176" cy="377527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4" name="Freeform 7"/>
          <p:cNvSpPr/>
          <p:nvPr/>
        </p:nvSpPr>
        <p:spPr>
          <a:xfrm>
            <a:off x="10051366" y="1247070"/>
            <a:ext cx="8249083" cy="817409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 cap="sq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17" name="Group 8"/>
          <p:cNvGrpSpPr/>
          <p:nvPr/>
        </p:nvGrpSpPr>
        <p:grpSpPr>
          <a:xfrm>
            <a:off x="747390" y="1247070"/>
            <a:ext cx="7764676" cy="8154060"/>
            <a:chOff x="0" y="0"/>
            <a:chExt cx="7764674" cy="8154058"/>
          </a:xfrm>
        </p:grpSpPr>
        <p:sp>
          <p:nvSpPr>
            <p:cNvPr id="115" name="Freeform 9"/>
            <p:cNvSpPr/>
            <p:nvPr/>
          </p:nvSpPr>
          <p:spPr>
            <a:xfrm>
              <a:off x="-1" y="0"/>
              <a:ext cx="7764676" cy="8154059"/>
            </a:xfrm>
            <a:prstGeom prst="rect">
              <a:avLst/>
            </a:pr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" name="TextBox 10"/>
            <p:cNvSpPr txBox="1"/>
            <p:nvPr/>
          </p:nvSpPr>
          <p:spPr>
            <a:xfrm>
              <a:off x="-1" y="1170996"/>
              <a:ext cx="7764676" cy="570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ctr">
                <a:lnSpc>
                  <a:spcPts val="3700"/>
                </a:lnSpc>
              </a:pPr>
            </a:p>
            <a:p>
              <a:pPr algn="ctr">
                <a:lnSpc>
                  <a:spcPts val="3700"/>
                </a:lnSpc>
              </a:pPr>
            </a:p>
            <a:p>
              <a:pPr algn="ctr">
                <a:lnSpc>
                  <a:spcPts val="3700"/>
                </a:lnSpc>
                <a:defRPr sz="2800">
                  <a:latin typeface="Lexend Deca Bold"/>
                  <a:ea typeface="Lexend Deca Bold"/>
                  <a:cs typeface="Lexend Deca Bold"/>
                  <a:sym typeface="Lexend Deca Bold"/>
                </a:defRPr>
              </a:pPr>
              <a:r>
                <a:t>The surge in global air travel necessitates an updated Airlines Reservation System to cater to today's tech-savvy travelers. Our project focuses on developing a robust Airline Management System to oversee all operations efficiently. F﻿rom scheduling flights to managing reservations and handling customer support, the system aims to streamline airline operations effectively.</a:t>
              </a:r>
            </a:p>
          </p:txBody>
        </p:sp>
      </p:grpSp>
      <p:sp>
        <p:nvSpPr>
          <p:cNvPr id="118" name="Freeform 12"/>
          <p:cNvSpPr/>
          <p:nvPr/>
        </p:nvSpPr>
        <p:spPr>
          <a:xfrm>
            <a:off x="1495950" y="1973916"/>
            <a:ext cx="5178813" cy="770370"/>
          </a:xfrm>
          <a:prstGeom prst="rect">
            <a:avLst/>
          </a:prstGeom>
          <a:solidFill>
            <a:srgbClr val="FBCFD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9" name="TextBox 14"/>
          <p:cNvSpPr txBox="1"/>
          <p:nvPr/>
        </p:nvSpPr>
        <p:spPr>
          <a:xfrm>
            <a:off x="11074459" y="2140501"/>
            <a:ext cx="6516216" cy="606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700"/>
              </a:lnSpc>
              <a:defRPr sz="4400">
                <a:solidFill>
                  <a:srgbClr val="112838"/>
                </a:solidFill>
                <a:latin typeface="Futura Display"/>
                <a:ea typeface="Futura Display"/>
                <a:cs typeface="Futura Display"/>
                <a:sym typeface="Futura Display"/>
              </a:defRPr>
            </a:lvl1pPr>
          </a:lstStyle>
          <a:p>
            <a:pPr/>
            <a:r>
              <a:t>PROJECT OBJECTIVES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1801796" y="2120880"/>
            <a:ext cx="6392452" cy="645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000"/>
              </a:lnSpc>
              <a:defRPr sz="4700">
                <a:solidFill>
                  <a:srgbClr val="112838"/>
                </a:solidFill>
                <a:latin typeface="Futura Display"/>
                <a:ea typeface="Futura Display"/>
                <a:cs typeface="Futura Display"/>
                <a:sym typeface="Futura Display"/>
              </a:defRPr>
            </a:lvl1pPr>
          </a:lstStyle>
          <a:p>
            <a:pPr/>
            <a:r>
              <a:t>ABOUT PROJECT</a:t>
            </a:r>
          </a:p>
        </p:txBody>
      </p:sp>
      <p:sp>
        <p:nvSpPr>
          <p:cNvPr id="121" name="TextBox 16"/>
          <p:cNvSpPr txBox="1"/>
          <p:nvPr/>
        </p:nvSpPr>
        <p:spPr>
          <a:xfrm>
            <a:off x="11906774" y="3105266"/>
            <a:ext cx="5636355" cy="925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800"/>
              </a:lnSpc>
              <a:defRPr sz="2900">
                <a:solidFill>
                  <a:srgbClr val="112838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</a:lstStyle>
          <a:p>
            <a:pPr/>
            <a:r>
              <a:t>Streamline flight reservations</a:t>
            </a:r>
          </a:p>
        </p:txBody>
      </p:sp>
      <p:sp>
        <p:nvSpPr>
          <p:cNvPr id="122" name="TextBox 17"/>
          <p:cNvSpPr txBox="1"/>
          <p:nvPr/>
        </p:nvSpPr>
        <p:spPr>
          <a:xfrm>
            <a:off x="11620734" y="4372090"/>
            <a:ext cx="6208435" cy="925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800"/>
              </a:lnSpc>
              <a:defRPr sz="2900">
                <a:solidFill>
                  <a:srgbClr val="112838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</a:lstStyle>
          <a:p>
            <a:pPr/>
            <a:r>
              <a:t>Enhance customer experience</a:t>
            </a:r>
          </a:p>
        </p:txBody>
      </p:sp>
      <p:sp>
        <p:nvSpPr>
          <p:cNvPr id="123" name="TextBox 18"/>
          <p:cNvSpPr txBox="1"/>
          <p:nvPr/>
        </p:nvSpPr>
        <p:spPr>
          <a:xfrm>
            <a:off x="11906774" y="5638915"/>
            <a:ext cx="5352526" cy="925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800"/>
              </a:lnSpc>
              <a:defRPr sz="2900">
                <a:solidFill>
                  <a:srgbClr val="112838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</a:lstStyle>
          <a:p>
            <a:pPr/>
            <a:r>
              <a:t>Optimize airline operations</a:t>
            </a:r>
          </a:p>
        </p:txBody>
      </p:sp>
      <p:sp>
        <p:nvSpPr>
          <p:cNvPr id="124" name="TextBox 19"/>
          <p:cNvSpPr txBox="1"/>
          <p:nvPr/>
        </p:nvSpPr>
        <p:spPr>
          <a:xfrm>
            <a:off x="11898445" y="6819358"/>
            <a:ext cx="5360855" cy="925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800"/>
              </a:lnSpc>
              <a:defRPr sz="2900">
                <a:solidFill>
                  <a:srgbClr val="112838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</a:lstStyle>
          <a:p>
            <a:pPr/>
            <a:r>
              <a:t>Manage flight information</a:t>
            </a:r>
          </a:p>
        </p:txBody>
      </p:sp>
      <p:sp>
        <p:nvSpPr>
          <p:cNvPr id="125" name="TextBox 20"/>
          <p:cNvSpPr txBox="1"/>
          <p:nvPr/>
        </p:nvSpPr>
        <p:spPr>
          <a:xfrm>
            <a:off x="12131275" y="7781383"/>
            <a:ext cx="4402585" cy="1408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3800"/>
              </a:lnSpc>
              <a:defRPr sz="2900">
                <a:solidFill>
                  <a:srgbClr val="112838"/>
                </a:solidFill>
                <a:latin typeface="Lexend Deca"/>
                <a:ea typeface="Lexend Deca"/>
                <a:cs typeface="Lexend Deca"/>
                <a:sym typeface="Lexend Deca"/>
              </a:defRPr>
            </a:pPr>
            <a:r>
              <a:t>Facilitate secure </a:t>
            </a:r>
          </a:p>
          <a:p>
            <a:pPr algn="ctr">
              <a:lnSpc>
                <a:spcPts val="3800"/>
              </a:lnSpc>
              <a:defRPr sz="2900">
                <a:solidFill>
                  <a:srgbClr val="112838"/>
                </a:solidFill>
                <a:latin typeface="Lexend Deca"/>
                <a:ea typeface="Lexend Deca"/>
                <a:cs typeface="Lexend Deca"/>
                <a:sym typeface="Lexend Deca"/>
              </a:defRPr>
            </a:pPr>
            <a:r>
              <a:t>transaction process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6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reeform 3"/>
          <p:cNvSpPr/>
          <p:nvPr/>
        </p:nvSpPr>
        <p:spPr>
          <a:xfrm>
            <a:off x="-434847" y="510030"/>
            <a:ext cx="17335479" cy="9266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4" y="0"/>
                </a:moveTo>
                <a:lnTo>
                  <a:pt x="21486" y="0"/>
                </a:lnTo>
                <a:cubicBezTo>
                  <a:pt x="21549" y="0"/>
                  <a:pt x="21600" y="96"/>
                  <a:pt x="21600" y="213"/>
                </a:cubicBezTo>
                <a:lnTo>
                  <a:pt x="21600" y="21387"/>
                </a:lnTo>
                <a:cubicBezTo>
                  <a:pt x="21600" y="21504"/>
                  <a:pt x="21549" y="21600"/>
                  <a:pt x="21486" y="21600"/>
                </a:cubicBezTo>
                <a:lnTo>
                  <a:pt x="114" y="21600"/>
                </a:lnTo>
                <a:cubicBezTo>
                  <a:pt x="51" y="21600"/>
                  <a:pt x="0" y="21504"/>
                  <a:pt x="0" y="21387"/>
                </a:cubicBezTo>
                <a:lnTo>
                  <a:pt x="0" y="213"/>
                </a:lnTo>
                <a:cubicBezTo>
                  <a:pt x="0" y="96"/>
                  <a:pt x="51" y="0"/>
                  <a:pt x="114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95250" cap="rnd">
            <a:solidFill>
              <a:srgbClr val="D38D2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8" name="Freeform 5"/>
          <p:cNvSpPr/>
          <p:nvPr/>
        </p:nvSpPr>
        <p:spPr>
          <a:xfrm>
            <a:off x="13672537" y="-877411"/>
            <a:ext cx="5549760" cy="277488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9" name="Freeform 6"/>
          <p:cNvSpPr/>
          <p:nvPr/>
        </p:nvSpPr>
        <p:spPr>
          <a:xfrm rot="13809912">
            <a:off x="13471266" y="8519361"/>
            <a:ext cx="6858729" cy="528745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32" name="Group 7"/>
          <p:cNvGrpSpPr/>
          <p:nvPr/>
        </p:nvGrpSpPr>
        <p:grpSpPr>
          <a:xfrm>
            <a:off x="877576" y="2771831"/>
            <a:ext cx="5154224" cy="3002930"/>
            <a:chOff x="0" y="0"/>
            <a:chExt cx="5154223" cy="3002928"/>
          </a:xfrm>
        </p:grpSpPr>
        <p:sp>
          <p:nvSpPr>
            <p:cNvPr id="130" name="Freeform 8"/>
            <p:cNvSpPr/>
            <p:nvPr/>
          </p:nvSpPr>
          <p:spPr>
            <a:xfrm>
              <a:off x="0" y="-1"/>
              <a:ext cx="5154224" cy="3002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19" y="0"/>
                  </a:moveTo>
                  <a:lnTo>
                    <a:pt x="20381" y="0"/>
                  </a:lnTo>
                  <a:cubicBezTo>
                    <a:pt x="20704" y="0"/>
                    <a:pt x="21014" y="220"/>
                    <a:pt x="21243" y="613"/>
                  </a:cubicBezTo>
                  <a:cubicBezTo>
                    <a:pt x="21472" y="1005"/>
                    <a:pt x="21600" y="1537"/>
                    <a:pt x="21600" y="2092"/>
                  </a:cubicBezTo>
                  <a:lnTo>
                    <a:pt x="21600" y="19508"/>
                  </a:lnTo>
                  <a:cubicBezTo>
                    <a:pt x="21600" y="20663"/>
                    <a:pt x="21054" y="21600"/>
                    <a:pt x="20381" y="21600"/>
                  </a:cubicBezTo>
                  <a:lnTo>
                    <a:pt x="1219" y="21600"/>
                  </a:lnTo>
                  <a:cubicBezTo>
                    <a:pt x="546" y="21600"/>
                    <a:pt x="0" y="20663"/>
                    <a:pt x="0" y="19508"/>
                  </a:cubicBezTo>
                  <a:lnTo>
                    <a:pt x="0" y="2092"/>
                  </a:lnTo>
                  <a:cubicBezTo>
                    <a:pt x="0" y="937"/>
                    <a:pt x="546" y="0"/>
                    <a:pt x="1219" y="0"/>
                  </a:cubicBezTo>
                  <a:close/>
                </a:path>
              </a:pathLst>
            </a:custGeom>
            <a:solidFill>
              <a:srgbClr val="F6C9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1" name="TextBox 9"/>
            <p:cNvSpPr txBox="1"/>
            <p:nvPr/>
          </p:nvSpPr>
          <p:spPr>
            <a:xfrm>
              <a:off x="0" y="186393"/>
              <a:ext cx="5154223" cy="24493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ts val="3100"/>
                </a:lnSpc>
                <a:defRPr sz="2200">
                  <a:latin typeface="Rubik"/>
                  <a:ea typeface="Rubik"/>
                  <a:cs typeface="Rubik"/>
                  <a:sym typeface="Rubik"/>
                </a:defRPr>
              </a:lvl1pPr>
            </a:lstStyle>
            <a:p>
              <a:pPr/>
              <a:r>
                <a:t>To manage the Airline Database effectively, our initial task was determining the data to be stored, how to access the data, and analysis for overseeing the airline reservation system.</a:t>
              </a:r>
            </a:p>
          </p:txBody>
        </p:sp>
      </p:grpSp>
      <p:sp>
        <p:nvSpPr>
          <p:cNvPr id="133" name="Freeform 11"/>
          <p:cNvSpPr/>
          <p:nvPr/>
        </p:nvSpPr>
        <p:spPr>
          <a:xfrm>
            <a:off x="5049385" y="6497484"/>
            <a:ext cx="4737577" cy="2518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43" y="0"/>
                </a:moveTo>
                <a:lnTo>
                  <a:pt x="20157" y="0"/>
                </a:lnTo>
                <a:cubicBezTo>
                  <a:pt x="20540" y="0"/>
                  <a:pt x="20907" y="286"/>
                  <a:pt x="21177" y="795"/>
                </a:cubicBezTo>
                <a:cubicBezTo>
                  <a:pt x="21448" y="1304"/>
                  <a:pt x="21600" y="1994"/>
                  <a:pt x="21600" y="2714"/>
                </a:cubicBezTo>
                <a:lnTo>
                  <a:pt x="21600" y="18886"/>
                </a:lnTo>
                <a:cubicBezTo>
                  <a:pt x="21600" y="19606"/>
                  <a:pt x="21448" y="20296"/>
                  <a:pt x="21177" y="20805"/>
                </a:cubicBezTo>
                <a:cubicBezTo>
                  <a:pt x="20907" y="21314"/>
                  <a:pt x="20540" y="21600"/>
                  <a:pt x="20157" y="21600"/>
                </a:cubicBezTo>
                <a:lnTo>
                  <a:pt x="1443" y="21600"/>
                </a:lnTo>
                <a:cubicBezTo>
                  <a:pt x="1060" y="21600"/>
                  <a:pt x="693" y="21314"/>
                  <a:pt x="423" y="20805"/>
                </a:cubicBezTo>
                <a:cubicBezTo>
                  <a:pt x="152" y="20296"/>
                  <a:pt x="0" y="19606"/>
                  <a:pt x="0" y="18886"/>
                </a:cubicBezTo>
                <a:lnTo>
                  <a:pt x="0" y="2714"/>
                </a:lnTo>
                <a:cubicBezTo>
                  <a:pt x="0" y="1994"/>
                  <a:pt x="152" y="1304"/>
                  <a:pt x="423" y="795"/>
                </a:cubicBezTo>
                <a:cubicBezTo>
                  <a:pt x="693" y="286"/>
                  <a:pt x="1060" y="0"/>
                  <a:pt x="1443" y="0"/>
                </a:cubicBezTo>
                <a:close/>
              </a:path>
            </a:pathLst>
          </a:custGeom>
          <a:solidFill>
            <a:srgbClr val="F6C9C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Freeform 14"/>
          <p:cNvSpPr/>
          <p:nvPr/>
        </p:nvSpPr>
        <p:spPr>
          <a:xfrm>
            <a:off x="9279725" y="3033908"/>
            <a:ext cx="4392814" cy="201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78" y="0"/>
                </a:moveTo>
                <a:lnTo>
                  <a:pt x="19922" y="0"/>
                </a:lnTo>
                <a:cubicBezTo>
                  <a:pt x="20367" y="0"/>
                  <a:pt x="20794" y="385"/>
                  <a:pt x="21109" y="1069"/>
                </a:cubicBezTo>
                <a:cubicBezTo>
                  <a:pt x="21423" y="1754"/>
                  <a:pt x="21600" y="2683"/>
                  <a:pt x="21600" y="3651"/>
                </a:cubicBezTo>
                <a:lnTo>
                  <a:pt x="21600" y="17949"/>
                </a:lnTo>
                <a:cubicBezTo>
                  <a:pt x="21600" y="18917"/>
                  <a:pt x="21423" y="19846"/>
                  <a:pt x="21109" y="20531"/>
                </a:cubicBezTo>
                <a:cubicBezTo>
                  <a:pt x="20794" y="21215"/>
                  <a:pt x="20367" y="21600"/>
                  <a:pt x="19922" y="21600"/>
                </a:cubicBezTo>
                <a:lnTo>
                  <a:pt x="1678" y="21600"/>
                </a:lnTo>
                <a:cubicBezTo>
                  <a:pt x="1233" y="21600"/>
                  <a:pt x="806" y="21215"/>
                  <a:pt x="491" y="20531"/>
                </a:cubicBezTo>
                <a:cubicBezTo>
                  <a:pt x="177" y="19846"/>
                  <a:pt x="0" y="18917"/>
                  <a:pt x="0" y="17949"/>
                </a:cubicBezTo>
                <a:lnTo>
                  <a:pt x="0" y="3651"/>
                </a:lnTo>
                <a:cubicBezTo>
                  <a:pt x="0" y="2683"/>
                  <a:pt x="177" y="1754"/>
                  <a:pt x="491" y="1069"/>
                </a:cubicBezTo>
                <a:cubicBezTo>
                  <a:pt x="806" y="385"/>
                  <a:pt x="1233" y="0"/>
                  <a:pt x="1678" y="0"/>
                </a:cubicBezTo>
                <a:close/>
              </a:path>
            </a:pathLst>
          </a:custGeom>
          <a:solidFill>
            <a:srgbClr val="F6C9C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Freeform 17"/>
          <p:cNvSpPr/>
          <p:nvPr/>
        </p:nvSpPr>
        <p:spPr>
          <a:xfrm>
            <a:off x="11187700" y="6739597"/>
            <a:ext cx="5259718" cy="2605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71" y="0"/>
                </a:moveTo>
                <a:lnTo>
                  <a:pt x="20429" y="0"/>
                </a:lnTo>
                <a:cubicBezTo>
                  <a:pt x="20740" y="0"/>
                  <a:pt x="21038" y="249"/>
                  <a:pt x="21257" y="692"/>
                </a:cubicBezTo>
                <a:cubicBezTo>
                  <a:pt x="21477" y="1135"/>
                  <a:pt x="21600" y="1736"/>
                  <a:pt x="21600" y="2363"/>
                </a:cubicBezTo>
                <a:lnTo>
                  <a:pt x="21600" y="19237"/>
                </a:lnTo>
                <a:cubicBezTo>
                  <a:pt x="21600" y="20542"/>
                  <a:pt x="21076" y="21600"/>
                  <a:pt x="20429" y="21600"/>
                </a:cubicBezTo>
                <a:lnTo>
                  <a:pt x="1171" y="21600"/>
                </a:lnTo>
                <a:cubicBezTo>
                  <a:pt x="524" y="21600"/>
                  <a:pt x="0" y="20542"/>
                  <a:pt x="0" y="19237"/>
                </a:cubicBezTo>
                <a:lnTo>
                  <a:pt x="0" y="2363"/>
                </a:lnTo>
                <a:cubicBezTo>
                  <a:pt x="0" y="1058"/>
                  <a:pt x="524" y="0"/>
                  <a:pt x="1171" y="0"/>
                </a:cubicBezTo>
                <a:close/>
              </a:path>
            </a:pathLst>
          </a:custGeom>
          <a:solidFill>
            <a:srgbClr val="F6C9C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Freeform 19"/>
          <p:cNvSpPr/>
          <p:nvPr/>
        </p:nvSpPr>
        <p:spPr>
          <a:xfrm rot="1181424">
            <a:off x="1103165" y="6424695"/>
            <a:ext cx="4056778" cy="114603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7" name="TextBox 20"/>
          <p:cNvSpPr txBox="1"/>
          <p:nvPr/>
        </p:nvSpPr>
        <p:spPr>
          <a:xfrm>
            <a:off x="2659530" y="876284"/>
            <a:ext cx="10546675" cy="1172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9100"/>
              </a:lnSpc>
              <a:defRPr sz="8500">
                <a:solidFill>
                  <a:srgbClr val="112838"/>
                </a:solidFill>
                <a:latin typeface="Futura Display"/>
                <a:ea typeface="Futura Display"/>
                <a:cs typeface="Futura Display"/>
                <a:sym typeface="Futura Display"/>
              </a:defRPr>
            </a:lvl1pPr>
          </a:lstStyle>
          <a:p>
            <a:pPr/>
            <a:r>
              <a:t>DESIGN SUMMARY</a:t>
            </a:r>
          </a:p>
        </p:txBody>
      </p:sp>
      <p:sp>
        <p:nvSpPr>
          <p:cNvPr id="138" name="TextBox 21"/>
          <p:cNvSpPr txBox="1"/>
          <p:nvPr/>
        </p:nvSpPr>
        <p:spPr>
          <a:xfrm>
            <a:off x="1172357" y="2163727"/>
            <a:ext cx="4633615" cy="470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800"/>
              </a:lnSpc>
              <a:defRPr sz="2900">
                <a:solidFill>
                  <a:srgbClr val="112838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</a:lstStyle>
          <a:p>
            <a:pPr/>
            <a:r>
              <a:t>Defining System Needs : </a:t>
            </a:r>
          </a:p>
        </p:txBody>
      </p:sp>
      <p:sp>
        <p:nvSpPr>
          <p:cNvPr id="139" name="TextBox 22"/>
          <p:cNvSpPr txBox="1"/>
          <p:nvPr/>
        </p:nvSpPr>
        <p:spPr>
          <a:xfrm>
            <a:off x="5109838" y="6623360"/>
            <a:ext cx="4616673" cy="1902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500"/>
              </a:lnSpc>
              <a:defRPr sz="2100">
                <a:solidFill>
                  <a:srgbClr val="112838"/>
                </a:solidFill>
                <a:latin typeface="Rubik"/>
                <a:ea typeface="Rubik"/>
                <a:cs typeface="Rubik"/>
                <a:sym typeface="Rubik"/>
              </a:defRPr>
            </a:lvl1pPr>
          </a:lstStyle>
          <a:p>
            <a:pPr/>
            <a:r>
              <a:t> Afterwards, we undertook the task of establishing the schema, outlining the different entity types like Flight, Airline, and Reservation, including their interrelationships and cardinalities, in line with the specified requirements.</a:t>
            </a:r>
          </a:p>
        </p:txBody>
      </p:sp>
      <p:sp>
        <p:nvSpPr>
          <p:cNvPr id="140" name="TextBox 23"/>
          <p:cNvSpPr txBox="1"/>
          <p:nvPr/>
        </p:nvSpPr>
        <p:spPr>
          <a:xfrm>
            <a:off x="9529863" y="2387564"/>
            <a:ext cx="4222106" cy="470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800"/>
              </a:lnSpc>
              <a:defRPr sz="2900">
                <a:solidFill>
                  <a:srgbClr val="112838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</a:lstStyle>
          <a:p>
            <a:pPr/>
            <a:r>
              <a:t>Data Implementation :</a:t>
            </a:r>
          </a:p>
        </p:txBody>
      </p:sp>
      <p:sp>
        <p:nvSpPr>
          <p:cNvPr id="141" name="Freeform 24"/>
          <p:cNvSpPr/>
          <p:nvPr/>
        </p:nvSpPr>
        <p:spPr>
          <a:xfrm rot="18794187">
            <a:off x="7123163" y="5403967"/>
            <a:ext cx="2625085" cy="74158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2" name="TextBox 25"/>
          <p:cNvSpPr txBox="1"/>
          <p:nvPr/>
        </p:nvSpPr>
        <p:spPr>
          <a:xfrm>
            <a:off x="9324320" y="3233683"/>
            <a:ext cx="4303622" cy="1585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500"/>
              </a:lnSpc>
              <a:defRPr sz="2100">
                <a:solidFill>
                  <a:srgbClr val="112838"/>
                </a:solidFill>
                <a:latin typeface="Rubik"/>
                <a:ea typeface="Rubik"/>
                <a:cs typeface="Rubik"/>
                <a:sym typeface="Rubik"/>
              </a:defRPr>
            </a:lvl1pPr>
          </a:lstStyle>
          <a:p>
            <a:pPr/>
            <a:r>
              <a:t> Upon completion of the ER diagram, we proceed to develop the DDL Commands and DML Insert Statements required for our database.</a:t>
            </a:r>
          </a:p>
        </p:txBody>
      </p:sp>
      <p:sp>
        <p:nvSpPr>
          <p:cNvPr id="143" name="TextBox 26"/>
          <p:cNvSpPr txBox="1"/>
          <p:nvPr/>
        </p:nvSpPr>
        <p:spPr>
          <a:xfrm>
            <a:off x="10664253" y="6167132"/>
            <a:ext cx="6175428" cy="408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300"/>
              </a:lnSpc>
              <a:defRPr sz="2500">
                <a:solidFill>
                  <a:srgbClr val="112838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</a:lstStyle>
          <a:p>
            <a:pPr/>
            <a:r>
              <a:t>Enhancing Performance and Analytics :</a:t>
            </a:r>
          </a:p>
        </p:txBody>
      </p:sp>
      <p:sp>
        <p:nvSpPr>
          <p:cNvPr id="144" name="TextBox 27"/>
          <p:cNvSpPr txBox="1"/>
          <p:nvPr/>
        </p:nvSpPr>
        <p:spPr>
          <a:xfrm>
            <a:off x="11069560" y="6807614"/>
            <a:ext cx="5540901" cy="2047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2700"/>
              </a:lnSpc>
            </a:pPr>
          </a:p>
          <a:p>
            <a:pPr algn="ctr">
              <a:lnSpc>
                <a:spcPts val="2700"/>
              </a:lnSpc>
              <a:defRPr sz="2000">
                <a:solidFill>
                  <a:srgbClr val="112838"/>
                </a:solidFill>
                <a:latin typeface="Lexend Deca"/>
                <a:ea typeface="Lexend Deca"/>
                <a:cs typeface="Lexend Deca"/>
                <a:sym typeface="Lexend Deca"/>
              </a:defRPr>
            </a:pPr>
            <a:r>
              <a:t>For optimizing database performance, </a:t>
            </a:r>
          </a:p>
          <a:p>
            <a:pPr algn="ctr">
              <a:lnSpc>
                <a:spcPts val="2700"/>
              </a:lnSpc>
              <a:defRPr sz="2000">
                <a:solidFill>
                  <a:srgbClr val="112838"/>
                </a:solidFill>
                <a:latin typeface="Lexend Deca"/>
                <a:ea typeface="Lexend Deca"/>
                <a:cs typeface="Lexend Deca"/>
                <a:sym typeface="Lexend Deca"/>
              </a:defRPr>
            </a:pPr>
            <a:r>
              <a:t>we implemented indexes, views, procedures, </a:t>
            </a:r>
          </a:p>
          <a:p>
            <a:pPr algn="ctr">
              <a:lnSpc>
                <a:spcPts val="2700"/>
              </a:lnSpc>
              <a:defRPr sz="2000">
                <a:solidFill>
                  <a:srgbClr val="112838"/>
                </a:solidFill>
                <a:latin typeface="Lexend Deca"/>
                <a:ea typeface="Lexend Deca"/>
                <a:cs typeface="Lexend Deca"/>
                <a:sym typeface="Lexend Deca"/>
              </a:defRPr>
            </a:pPr>
            <a:r>
              <a:t>triggers, and UDFs to ensure the </a:t>
            </a:r>
          </a:p>
          <a:p>
            <a:pPr algn="ctr">
              <a:lnSpc>
                <a:spcPts val="2700"/>
              </a:lnSpc>
              <a:defRPr sz="2000">
                <a:solidFill>
                  <a:srgbClr val="112838"/>
                </a:solidFill>
                <a:latin typeface="Lexend Deca"/>
                <a:ea typeface="Lexend Deca"/>
                <a:cs typeface="Lexend Deca"/>
                <a:sym typeface="Lexend Deca"/>
              </a:defRPr>
            </a:pPr>
            <a:r>
              <a:t>database is finely tuned </a:t>
            </a:r>
          </a:p>
          <a:p>
            <a:pPr algn="ctr">
              <a:lnSpc>
                <a:spcPts val="2700"/>
              </a:lnSpc>
              <a:defRPr sz="2000">
                <a:solidFill>
                  <a:srgbClr val="112838"/>
                </a:solidFill>
                <a:latin typeface="Lexend Deca"/>
                <a:ea typeface="Lexend Deca"/>
                <a:cs typeface="Lexend Deca"/>
                <a:sym typeface="Lexend Deca"/>
              </a:defRPr>
            </a:pPr>
            <a:r>
              <a:t>for the anticipated workload.</a:t>
            </a:r>
          </a:p>
        </p:txBody>
      </p:sp>
      <p:sp>
        <p:nvSpPr>
          <p:cNvPr id="145" name="TextBox 28"/>
          <p:cNvSpPr txBox="1"/>
          <p:nvPr/>
        </p:nvSpPr>
        <p:spPr>
          <a:xfrm>
            <a:off x="3514130" y="5879536"/>
            <a:ext cx="4583684" cy="470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800"/>
              </a:lnSpc>
              <a:defRPr sz="2900">
                <a:solidFill>
                  <a:srgbClr val="112838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</a:lstStyle>
          <a:p>
            <a:pPr/>
            <a:r>
              <a:t>Structuring the Schema :</a:t>
            </a:r>
          </a:p>
        </p:txBody>
      </p:sp>
      <p:sp>
        <p:nvSpPr>
          <p:cNvPr id="146" name="Freeform 29"/>
          <p:cNvSpPr/>
          <p:nvPr/>
        </p:nvSpPr>
        <p:spPr>
          <a:xfrm rot="5035059">
            <a:off x="9380846" y="6085407"/>
            <a:ext cx="2762448" cy="78039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6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Freeform 2"/>
          <p:cNvSpPr/>
          <p:nvPr/>
        </p:nvSpPr>
        <p:spPr>
          <a:xfrm>
            <a:off x="3686447" y="126741"/>
            <a:ext cx="13206163" cy="1016025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 cap="sq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49" name="Freeform 4"/>
          <p:cNvSpPr/>
          <p:nvPr/>
        </p:nvSpPr>
        <p:spPr>
          <a:xfrm>
            <a:off x="10993253" y="9727148"/>
            <a:ext cx="5210983" cy="5598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0" name="TextBox 6"/>
          <p:cNvSpPr txBox="1"/>
          <p:nvPr/>
        </p:nvSpPr>
        <p:spPr>
          <a:xfrm>
            <a:off x="0" y="1076324"/>
            <a:ext cx="3545072" cy="110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4300"/>
              </a:lnSpc>
              <a:defRPr sz="4100">
                <a:solidFill>
                  <a:srgbClr val="112838"/>
                </a:solidFill>
                <a:latin typeface="Futura Display"/>
                <a:ea typeface="Futura Display"/>
                <a:cs typeface="Futura Display"/>
                <a:sym typeface="Futura Display"/>
              </a:defRPr>
            </a:pPr>
            <a:r>
              <a:t>E-R</a:t>
            </a:r>
          </a:p>
          <a:p>
            <a:pPr algn="ctr">
              <a:lnSpc>
                <a:spcPts val="4300"/>
              </a:lnSpc>
              <a:defRPr sz="4100">
                <a:solidFill>
                  <a:srgbClr val="112838"/>
                </a:solidFill>
                <a:latin typeface="Futura Display"/>
                <a:ea typeface="Futura Display"/>
                <a:cs typeface="Futura Display"/>
                <a:sym typeface="Futura Display"/>
              </a:defRPr>
            </a:pPr>
            <a:r>
              <a:t>DIAGRAM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6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reeform 2"/>
          <p:cNvSpPr/>
          <p:nvPr/>
        </p:nvSpPr>
        <p:spPr>
          <a:xfrm>
            <a:off x="237319" y="6287051"/>
            <a:ext cx="9770624" cy="369409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 cap="sq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3" name="Freeform 3"/>
          <p:cNvSpPr/>
          <p:nvPr/>
        </p:nvSpPr>
        <p:spPr>
          <a:xfrm>
            <a:off x="642348" y="685880"/>
            <a:ext cx="6449109" cy="52790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 cap="sq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4" name="Freeform 4"/>
          <p:cNvSpPr/>
          <p:nvPr/>
        </p:nvSpPr>
        <p:spPr>
          <a:xfrm>
            <a:off x="11258676" y="5143499"/>
            <a:ext cx="6607619" cy="413520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 cap="sq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5" name="Freeform 5"/>
          <p:cNvSpPr/>
          <p:nvPr/>
        </p:nvSpPr>
        <p:spPr>
          <a:xfrm>
            <a:off x="9387464" y="685880"/>
            <a:ext cx="8900537" cy="421021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38100" cap="sq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6" name="TextBox 6"/>
          <p:cNvSpPr txBox="1"/>
          <p:nvPr/>
        </p:nvSpPr>
        <p:spPr>
          <a:xfrm>
            <a:off x="1295162" y="69844"/>
            <a:ext cx="6392452" cy="504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900"/>
              </a:lnSpc>
              <a:defRPr sz="3700">
                <a:solidFill>
                  <a:srgbClr val="112838"/>
                </a:solidFill>
                <a:latin typeface="Futura Display"/>
                <a:ea typeface="Futura Display"/>
                <a:cs typeface="Futura Display"/>
                <a:sym typeface="Futura Display"/>
              </a:defRPr>
            </a:lvl1pPr>
          </a:lstStyle>
          <a:p>
            <a:pPr/>
            <a:r>
              <a:t>STORED PROCEDURE</a:t>
            </a:r>
          </a:p>
        </p:txBody>
      </p:sp>
      <p:sp>
        <p:nvSpPr>
          <p:cNvPr id="157" name="TextBox 7"/>
          <p:cNvSpPr txBox="1"/>
          <p:nvPr/>
        </p:nvSpPr>
        <p:spPr>
          <a:xfrm>
            <a:off x="12660093" y="69844"/>
            <a:ext cx="1624144" cy="504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900"/>
              </a:lnSpc>
              <a:defRPr sz="3700">
                <a:solidFill>
                  <a:srgbClr val="112838"/>
                </a:solidFill>
                <a:latin typeface="Futura Display"/>
                <a:ea typeface="Futura Display"/>
                <a:cs typeface="Futura Display"/>
                <a:sym typeface="Futura Display"/>
              </a:defRPr>
            </a:lvl1pPr>
          </a:lstStyle>
          <a:p>
            <a:pPr/>
            <a:r>
              <a:t>VIEW</a:t>
            </a:r>
          </a:p>
        </p:txBody>
      </p:sp>
      <p:sp>
        <p:nvSpPr>
          <p:cNvPr id="158" name="TextBox 8"/>
          <p:cNvSpPr txBox="1"/>
          <p:nvPr/>
        </p:nvSpPr>
        <p:spPr>
          <a:xfrm>
            <a:off x="8088575" y="5292414"/>
            <a:ext cx="2597778" cy="645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000"/>
              </a:lnSpc>
              <a:defRPr sz="4700">
                <a:solidFill>
                  <a:srgbClr val="112838"/>
                </a:solidFill>
                <a:latin typeface="Futura Display"/>
                <a:ea typeface="Futura Display"/>
                <a:cs typeface="Futura Display"/>
                <a:sym typeface="Futura Display"/>
              </a:defRPr>
            </a:lvl1pPr>
          </a:lstStyle>
          <a:p>
            <a:pPr/>
            <a:r>
              <a:t>OUTPUT</a:t>
            </a:r>
          </a:p>
        </p:txBody>
      </p:sp>
      <p:sp>
        <p:nvSpPr>
          <p:cNvPr id="159" name="Freeform 9"/>
          <p:cNvSpPr/>
          <p:nvPr/>
        </p:nvSpPr>
        <p:spPr>
          <a:xfrm rot="9631638">
            <a:off x="7310301" y="4299063"/>
            <a:ext cx="2190754" cy="168887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6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Freeform 3"/>
          <p:cNvSpPr/>
          <p:nvPr/>
        </p:nvSpPr>
        <p:spPr>
          <a:xfrm>
            <a:off x="31241" y="6259786"/>
            <a:ext cx="10199542" cy="351946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 cap="sq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62" name="Picture 4" descr="Picture 4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509" y="6926739"/>
            <a:ext cx="734481" cy="444362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TextBox 5"/>
          <p:cNvSpPr txBox="1"/>
          <p:nvPr/>
        </p:nvSpPr>
        <p:spPr>
          <a:xfrm>
            <a:off x="3079936" y="5606089"/>
            <a:ext cx="2048549" cy="504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900"/>
              </a:lnSpc>
              <a:defRPr sz="3700">
                <a:solidFill>
                  <a:srgbClr val="112838"/>
                </a:solidFill>
                <a:latin typeface="Futura Display"/>
                <a:ea typeface="Futura Display"/>
                <a:cs typeface="Futura Display"/>
                <a:sym typeface="Futura Display"/>
              </a:defRPr>
            </a:lvl1pPr>
          </a:lstStyle>
          <a:p>
            <a:pPr/>
            <a:r>
              <a:t>OUTPUT</a:t>
            </a:r>
          </a:p>
        </p:txBody>
      </p:sp>
      <p:sp>
        <p:nvSpPr>
          <p:cNvPr id="164" name="TextBox 6"/>
          <p:cNvSpPr txBox="1"/>
          <p:nvPr/>
        </p:nvSpPr>
        <p:spPr>
          <a:xfrm>
            <a:off x="3221308" y="326668"/>
            <a:ext cx="2380660" cy="465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600"/>
              </a:lnSpc>
              <a:defRPr sz="3400">
                <a:solidFill>
                  <a:srgbClr val="112838"/>
                </a:solidFill>
                <a:latin typeface="Futura Display"/>
                <a:ea typeface="Futura Display"/>
                <a:cs typeface="Futura Display"/>
                <a:sym typeface="Futura Display"/>
              </a:defRPr>
            </a:lvl1pPr>
          </a:lstStyle>
          <a:p>
            <a:pPr/>
            <a:r>
              <a:t>TRIGGERS</a:t>
            </a:r>
          </a:p>
        </p:txBody>
      </p:sp>
      <p:pic>
        <p:nvPicPr>
          <p:cNvPr id="165" name="Picture 7" descr="Picture 7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31012" y="6926739"/>
            <a:ext cx="734481" cy="4443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icture 8" descr="Picture 8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00444" y="8600606"/>
            <a:ext cx="887112" cy="536703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Freeform 10"/>
          <p:cNvSpPr/>
          <p:nvPr/>
        </p:nvSpPr>
        <p:spPr>
          <a:xfrm>
            <a:off x="9771108" y="1164988"/>
            <a:ext cx="8144232" cy="344516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 cap="sq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8" name="TextBox 11"/>
          <p:cNvSpPr txBox="1"/>
          <p:nvPr/>
        </p:nvSpPr>
        <p:spPr>
          <a:xfrm>
            <a:off x="13206409" y="4732194"/>
            <a:ext cx="2048548" cy="504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900"/>
              </a:lnSpc>
              <a:defRPr sz="3700">
                <a:solidFill>
                  <a:srgbClr val="112838"/>
                </a:solidFill>
                <a:latin typeface="Futura Display"/>
                <a:ea typeface="Futura Display"/>
                <a:cs typeface="Futura Display"/>
                <a:sym typeface="Futura Display"/>
              </a:defRPr>
            </a:lvl1pPr>
          </a:lstStyle>
          <a:p>
            <a:pPr/>
            <a:r>
              <a:t>OUTPUT</a:t>
            </a:r>
          </a:p>
        </p:txBody>
      </p:sp>
      <p:sp>
        <p:nvSpPr>
          <p:cNvPr id="169" name="TextBox 12"/>
          <p:cNvSpPr txBox="1"/>
          <p:nvPr/>
        </p:nvSpPr>
        <p:spPr>
          <a:xfrm>
            <a:off x="13359674" y="547244"/>
            <a:ext cx="1034364" cy="465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600"/>
              </a:lnSpc>
              <a:defRPr sz="3400">
                <a:solidFill>
                  <a:srgbClr val="112838"/>
                </a:solidFill>
                <a:latin typeface="Futura Display"/>
                <a:ea typeface="Futura Display"/>
                <a:cs typeface="Futura Display"/>
                <a:sym typeface="Futura Display"/>
              </a:defRPr>
            </a:lvl1pPr>
          </a:lstStyle>
          <a:p>
            <a:pPr/>
            <a:r>
              <a:t>UDF</a:t>
            </a:r>
          </a:p>
        </p:txBody>
      </p:sp>
      <p:pic>
        <p:nvPicPr>
          <p:cNvPr id="170" name="trigg.jpg" descr="trigg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6102" y="949766"/>
            <a:ext cx="6896217" cy="4372042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</p:pic>
      <p:pic>
        <p:nvPicPr>
          <p:cNvPr id="171" name="udf1 out.jpg" descr="udf1 out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168277" y="5242739"/>
            <a:ext cx="6651093" cy="4611524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6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Freeform 2"/>
          <p:cNvSpPr/>
          <p:nvPr/>
        </p:nvSpPr>
        <p:spPr>
          <a:xfrm>
            <a:off x="208598" y="6716810"/>
            <a:ext cx="9073361" cy="315299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 cap="sq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4" name="Freeform 3"/>
          <p:cNvSpPr/>
          <p:nvPr/>
        </p:nvSpPr>
        <p:spPr>
          <a:xfrm>
            <a:off x="5978987" y="219815"/>
            <a:ext cx="11722797" cy="581255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 cap="sq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5" name="Freeform 4"/>
          <p:cNvSpPr/>
          <p:nvPr/>
        </p:nvSpPr>
        <p:spPr>
          <a:xfrm>
            <a:off x="9766773" y="6272741"/>
            <a:ext cx="7492527" cy="375578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 cap="sq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6" name="TextBox 5"/>
          <p:cNvSpPr txBox="1"/>
          <p:nvPr/>
        </p:nvSpPr>
        <p:spPr>
          <a:xfrm>
            <a:off x="116126" y="2973770"/>
            <a:ext cx="8947572" cy="953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800"/>
              </a:lnSpc>
              <a:defRPr sz="5500">
                <a:solidFill>
                  <a:srgbClr val="112838"/>
                </a:solidFill>
                <a:latin typeface="Futura Display"/>
                <a:ea typeface="Futura Display"/>
                <a:cs typeface="Futura Display"/>
                <a:sym typeface="Futura Display"/>
              </a:defRPr>
            </a:lvl1pPr>
          </a:lstStyle>
          <a:p>
            <a:pPr/>
            <a:r>
              <a:t>VISUALIZATIONS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6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Freeform 2"/>
          <p:cNvSpPr/>
          <p:nvPr/>
        </p:nvSpPr>
        <p:spPr>
          <a:xfrm>
            <a:off x="389323" y="1148485"/>
            <a:ext cx="8223416" cy="399501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 cap="sq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9" name="Freeform 3"/>
          <p:cNvSpPr/>
          <p:nvPr/>
        </p:nvSpPr>
        <p:spPr>
          <a:xfrm>
            <a:off x="9352304" y="5470729"/>
            <a:ext cx="8685464" cy="449407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 cap="sq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0" name="Freeform 4"/>
          <p:cNvSpPr/>
          <p:nvPr/>
        </p:nvSpPr>
        <p:spPr>
          <a:xfrm>
            <a:off x="9275520" y="1148484"/>
            <a:ext cx="8699052" cy="403059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 cap="sq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1" name="Freeform 5"/>
          <p:cNvSpPr/>
          <p:nvPr/>
        </p:nvSpPr>
        <p:spPr>
          <a:xfrm>
            <a:off x="389323" y="5366902"/>
            <a:ext cx="8094637" cy="484689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38100" cap="sq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2" name="TextBox 6"/>
          <p:cNvSpPr txBox="1"/>
          <p:nvPr/>
        </p:nvSpPr>
        <p:spPr>
          <a:xfrm>
            <a:off x="8382962" y="-163016"/>
            <a:ext cx="2428703" cy="1187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9700"/>
              </a:lnSpc>
              <a:defRPr sz="6900">
                <a:latin typeface="Futura Display"/>
                <a:ea typeface="Futura Display"/>
                <a:cs typeface="Futura Display"/>
                <a:sym typeface="Futura Display"/>
              </a:defRPr>
            </a:lvl1pPr>
          </a:lstStyle>
          <a:p>
            <a:pPr/>
            <a:r>
              <a:t>GUI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6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Box 2"/>
          <p:cNvSpPr txBox="1"/>
          <p:nvPr/>
        </p:nvSpPr>
        <p:spPr>
          <a:xfrm>
            <a:off x="3350486" y="6368463"/>
            <a:ext cx="11977389" cy="1571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6300"/>
              </a:lnSpc>
              <a:defRPr sz="4500">
                <a:latin typeface="Futura Display"/>
                <a:ea typeface="Futura Display"/>
                <a:cs typeface="Futura Display"/>
                <a:sym typeface="Futura Display"/>
              </a:defRPr>
            </a:lvl1pPr>
          </a:lstStyle>
          <a:p>
            <a:pPr/>
            <a:r>
              <a:t>GITHUB: https://github.com/Aumpatelarjun/DMDD_grp_10 </a:t>
            </a:r>
          </a:p>
        </p:txBody>
      </p:sp>
      <p:sp>
        <p:nvSpPr>
          <p:cNvPr id="185" name="TextBox 3"/>
          <p:cNvSpPr txBox="1"/>
          <p:nvPr/>
        </p:nvSpPr>
        <p:spPr>
          <a:xfrm>
            <a:off x="3507540" y="673690"/>
            <a:ext cx="11977389" cy="1569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800"/>
              </a:lnSpc>
              <a:defRPr sz="9200">
                <a:latin typeface="Gagalin"/>
                <a:ea typeface="Gagalin"/>
                <a:cs typeface="Gagalin"/>
                <a:sym typeface="Gagalin"/>
              </a:defRPr>
            </a:lvl1pPr>
          </a:lstStyle>
          <a:p>
            <a:pPr/>
            <a:r>
              <a:t>Thank you!</a:t>
            </a:r>
          </a:p>
        </p:txBody>
      </p:sp>
      <p:sp>
        <p:nvSpPr>
          <p:cNvPr id="186" name="TextBox 4"/>
          <p:cNvSpPr txBox="1"/>
          <p:nvPr/>
        </p:nvSpPr>
        <p:spPr>
          <a:xfrm>
            <a:off x="7413441" y="3487616"/>
            <a:ext cx="4569120" cy="1631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6500"/>
              </a:lnSpc>
              <a:defRPr sz="5000">
                <a:latin typeface="Futura Display"/>
                <a:ea typeface="Futura Display"/>
                <a:cs typeface="Futura Display"/>
                <a:sym typeface="Futura Display"/>
              </a:defRPr>
            </a:lvl1pPr>
          </a:lstStyle>
          <a:p>
            <a:pPr/>
            <a:r>
              <a:t>PROFESSOR MANUEL</a:t>
            </a:r>
          </a:p>
        </p:txBody>
      </p:sp>
      <p:sp>
        <p:nvSpPr>
          <p:cNvPr id="187" name="Freeform 5"/>
          <p:cNvSpPr/>
          <p:nvPr/>
        </p:nvSpPr>
        <p:spPr>
          <a:xfrm>
            <a:off x="12936153" y="-756612"/>
            <a:ext cx="6445109" cy="322255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8" name="Freeform 6"/>
          <p:cNvSpPr/>
          <p:nvPr/>
        </p:nvSpPr>
        <p:spPr>
          <a:xfrm>
            <a:off x="-821143" y="-503069"/>
            <a:ext cx="5417830" cy="306353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9" name="Freeform 8"/>
          <p:cNvSpPr/>
          <p:nvPr/>
        </p:nvSpPr>
        <p:spPr>
          <a:xfrm>
            <a:off x="476260" y="510030"/>
            <a:ext cx="17335479" cy="9266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4" y="0"/>
                </a:moveTo>
                <a:lnTo>
                  <a:pt x="21486" y="0"/>
                </a:lnTo>
                <a:cubicBezTo>
                  <a:pt x="21549" y="0"/>
                  <a:pt x="21600" y="96"/>
                  <a:pt x="21600" y="213"/>
                </a:cubicBezTo>
                <a:lnTo>
                  <a:pt x="21600" y="21387"/>
                </a:lnTo>
                <a:cubicBezTo>
                  <a:pt x="21600" y="21504"/>
                  <a:pt x="21549" y="21600"/>
                  <a:pt x="21486" y="21600"/>
                </a:cubicBezTo>
                <a:lnTo>
                  <a:pt x="114" y="21600"/>
                </a:lnTo>
                <a:cubicBezTo>
                  <a:pt x="51" y="21600"/>
                  <a:pt x="0" y="21504"/>
                  <a:pt x="0" y="21387"/>
                </a:cubicBezTo>
                <a:lnTo>
                  <a:pt x="0" y="213"/>
                </a:lnTo>
                <a:cubicBezTo>
                  <a:pt x="0" y="96"/>
                  <a:pt x="51" y="0"/>
                  <a:pt x="114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95250" cap="rnd">
            <a:solidFill>
              <a:srgbClr val="D38D29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