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Lato" panose="020F0502020204030203" pitchFamily="34" charset="0"/>
      <p:regular r:id="rId23"/>
      <p:bold r:id="rId24"/>
      <p:italic r:id="rId25"/>
      <p:boldItalic r:id="rId26"/>
    </p:embeddedFont>
    <p:embeddedFont>
      <p:font typeface="Montserrat" panose="00000500000000000000"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f0c07d109a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f0c07d109a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f0c07d109a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f0c07d109a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f0c07d109a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f0c07d109a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fad72084a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fad72084a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fb6e0808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fb6e0808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fd08ab8fa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fd08ab8fa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fb6e08088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fb6e08088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f0c6c030c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f0c6c030c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f0c07d109a_4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f0c07d109a_4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fd08ab8fa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fd08ab8fa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fd08ab8fa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fd08ab8fa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edc94ab0f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edc94ab0f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f0c07d109a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f0c07d109a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f0c07d109a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f0c07d109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f0c07d109a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f0c07d109a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0c07d109a_1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f0c07d109a_1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f0c07d109a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f0c07d109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f0c07d109a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f0c07d109a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f0c07d109a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f0c07d109a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1"/>
                </a:solidFill>
                <a:latin typeface="Lato"/>
                <a:ea typeface="Lato"/>
                <a:cs typeface="Lato"/>
                <a:sym typeface="Lato"/>
              </a:defRPr>
            </a:lvl1pPr>
            <a:lvl2pPr lvl="1" algn="r" rtl="0">
              <a:buNone/>
              <a:defRPr sz="1000">
                <a:solidFill>
                  <a:schemeClr val="lt1"/>
                </a:solidFill>
                <a:latin typeface="Lato"/>
                <a:ea typeface="Lato"/>
                <a:cs typeface="Lato"/>
                <a:sym typeface="Lato"/>
              </a:defRPr>
            </a:lvl2pPr>
            <a:lvl3pPr lvl="2" algn="r" rtl="0">
              <a:buNone/>
              <a:defRPr sz="1000">
                <a:solidFill>
                  <a:schemeClr val="lt1"/>
                </a:solidFill>
                <a:latin typeface="Lato"/>
                <a:ea typeface="Lato"/>
                <a:cs typeface="Lato"/>
                <a:sym typeface="Lato"/>
              </a:defRPr>
            </a:lvl3pPr>
            <a:lvl4pPr lvl="3" algn="r" rtl="0">
              <a:buNone/>
              <a:defRPr sz="1000">
                <a:solidFill>
                  <a:schemeClr val="lt1"/>
                </a:solidFill>
                <a:latin typeface="Lato"/>
                <a:ea typeface="Lato"/>
                <a:cs typeface="Lato"/>
                <a:sym typeface="Lato"/>
              </a:defRPr>
            </a:lvl4pPr>
            <a:lvl5pPr lvl="4" algn="r" rtl="0">
              <a:buNone/>
              <a:defRPr sz="1000">
                <a:solidFill>
                  <a:schemeClr val="lt1"/>
                </a:solidFill>
                <a:latin typeface="Lato"/>
                <a:ea typeface="Lato"/>
                <a:cs typeface="Lato"/>
                <a:sym typeface="Lato"/>
              </a:defRPr>
            </a:lvl5pPr>
            <a:lvl6pPr lvl="5" algn="r" rtl="0">
              <a:buNone/>
              <a:defRPr sz="1000">
                <a:solidFill>
                  <a:schemeClr val="lt1"/>
                </a:solidFill>
                <a:latin typeface="Lato"/>
                <a:ea typeface="Lato"/>
                <a:cs typeface="Lato"/>
                <a:sym typeface="Lato"/>
              </a:defRPr>
            </a:lvl6pPr>
            <a:lvl7pPr lvl="6" algn="r" rtl="0">
              <a:buNone/>
              <a:defRPr sz="1000">
                <a:solidFill>
                  <a:schemeClr val="lt1"/>
                </a:solidFill>
                <a:latin typeface="Lato"/>
                <a:ea typeface="Lato"/>
                <a:cs typeface="Lato"/>
                <a:sym typeface="Lato"/>
              </a:defRPr>
            </a:lvl7pPr>
            <a:lvl8pPr lvl="7" algn="r" rtl="0">
              <a:buNone/>
              <a:defRPr sz="1000">
                <a:solidFill>
                  <a:schemeClr val="lt1"/>
                </a:solidFill>
                <a:latin typeface="Lato"/>
                <a:ea typeface="Lato"/>
                <a:cs typeface="Lato"/>
                <a:sym typeface="Lato"/>
              </a:defRPr>
            </a:lvl8pPr>
            <a:lvl9pPr lvl="8" algn="r" rtl="0">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191500" y="1051125"/>
            <a:ext cx="5643900" cy="210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Lan Network with Redundancy</a:t>
            </a:r>
            <a:endParaRPr dirty="0"/>
          </a:p>
        </p:txBody>
      </p:sp>
      <p:sp>
        <p:nvSpPr>
          <p:cNvPr id="135" name="Google Shape;135;p13"/>
          <p:cNvSpPr txBox="1">
            <a:spLocks noGrp="1"/>
          </p:cNvSpPr>
          <p:nvPr>
            <p:ph type="subTitle" idx="1"/>
          </p:nvPr>
        </p:nvSpPr>
        <p:spPr>
          <a:xfrm>
            <a:off x="6013450" y="3828937"/>
            <a:ext cx="3113256" cy="170746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By-</a:t>
            </a:r>
            <a:endParaRPr dirty="0"/>
          </a:p>
          <a:p>
            <a:pPr marL="0" lvl="0" indent="0" algn="just" rtl="0">
              <a:spcBef>
                <a:spcPts val="0"/>
              </a:spcBef>
              <a:spcAft>
                <a:spcPts val="0"/>
              </a:spcAft>
              <a:buNone/>
            </a:pPr>
            <a:r>
              <a:rPr lang="en" dirty="0"/>
              <a:t>Aum Shah(RA2011003010872)</a:t>
            </a:r>
          </a:p>
          <a:p>
            <a:pPr marL="0" lvl="0" indent="0" algn="just" rtl="0">
              <a:spcBef>
                <a:spcPts val="0"/>
              </a:spcBef>
              <a:spcAft>
                <a:spcPts val="0"/>
              </a:spcAft>
              <a:buNone/>
            </a:pPr>
            <a:r>
              <a:rPr lang="en" dirty="0"/>
              <a:t>Sheetal Jatav(RA2011003010885)</a:t>
            </a:r>
          </a:p>
          <a:p>
            <a:pPr marL="0" lvl="0" indent="0" algn="just" rtl="0">
              <a:spcBef>
                <a:spcPts val="0"/>
              </a:spcBef>
              <a:spcAft>
                <a:spcPts val="0"/>
              </a:spcAft>
              <a:buNone/>
            </a:pPr>
            <a:r>
              <a:rPr lang="en" dirty="0"/>
              <a:t>Pooja Jalan(RA2011003010867)</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2"/>
          <p:cNvSpPr txBox="1">
            <a:spLocks noGrp="1"/>
          </p:cNvSpPr>
          <p:nvPr>
            <p:ph type="title"/>
          </p:nvPr>
        </p:nvSpPr>
        <p:spPr>
          <a:xfrm>
            <a:off x="1297500" y="393750"/>
            <a:ext cx="7351200" cy="989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Ring Network</a:t>
            </a:r>
            <a:endParaRPr/>
          </a:p>
        </p:txBody>
      </p:sp>
      <p:sp>
        <p:nvSpPr>
          <p:cNvPr id="202" name="Google Shape;202;p22"/>
          <p:cNvSpPr txBox="1">
            <a:spLocks noGrp="1"/>
          </p:cNvSpPr>
          <p:nvPr>
            <p:ph type="body" idx="1"/>
          </p:nvPr>
        </p:nvSpPr>
        <p:spPr>
          <a:xfrm>
            <a:off x="5067825" y="2041925"/>
            <a:ext cx="3798900" cy="2630400"/>
          </a:xfrm>
          <a:prstGeom prst="rect">
            <a:avLst/>
          </a:prstGeom>
        </p:spPr>
        <p:txBody>
          <a:bodyPr spcFirstLastPara="1" wrap="square" lIns="91425" tIns="91425" rIns="91425" bIns="91425" anchor="t" anchorCtr="0">
            <a:normAutofit/>
          </a:bodyPr>
          <a:lstStyle/>
          <a:p>
            <a:pPr marL="457200" lvl="0" indent="-323850" algn="just" rtl="0">
              <a:spcBef>
                <a:spcPts val="0"/>
              </a:spcBef>
              <a:spcAft>
                <a:spcPts val="0"/>
              </a:spcAft>
              <a:buSzPts val="1500"/>
              <a:buChar char="●"/>
            </a:pPr>
            <a:r>
              <a:rPr lang="en" sz="1500"/>
              <a:t>A ring network is a type of topology in which nodes are connected in a closed loop (ring) configuration. </a:t>
            </a:r>
            <a:endParaRPr sz="1500"/>
          </a:p>
        </p:txBody>
      </p:sp>
      <p:pic>
        <p:nvPicPr>
          <p:cNvPr id="203" name="Google Shape;203;p22"/>
          <p:cNvPicPr preferRelativeResize="0"/>
          <p:nvPr/>
        </p:nvPicPr>
        <p:blipFill>
          <a:blip r:embed="rId3">
            <a:alphaModFix/>
          </a:blip>
          <a:stretch>
            <a:fillRect/>
          </a:stretch>
        </p:blipFill>
        <p:spPr>
          <a:xfrm>
            <a:off x="1058675" y="1559725"/>
            <a:ext cx="3742800" cy="2630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3"/>
          <p:cNvSpPr txBox="1">
            <a:spLocks noGrp="1"/>
          </p:cNvSpPr>
          <p:nvPr>
            <p:ph type="title"/>
          </p:nvPr>
        </p:nvSpPr>
        <p:spPr>
          <a:xfrm>
            <a:off x="1297500" y="393750"/>
            <a:ext cx="7619400" cy="1051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Diverse Trunking</a:t>
            </a:r>
            <a:endParaRPr/>
          </a:p>
        </p:txBody>
      </p:sp>
      <p:sp>
        <p:nvSpPr>
          <p:cNvPr id="209" name="Google Shape;209;p23"/>
          <p:cNvSpPr txBox="1">
            <a:spLocks noGrp="1"/>
          </p:cNvSpPr>
          <p:nvPr>
            <p:ph type="body" idx="1"/>
          </p:nvPr>
        </p:nvSpPr>
        <p:spPr>
          <a:xfrm>
            <a:off x="321475" y="1931300"/>
            <a:ext cx="4362000" cy="2415900"/>
          </a:xfrm>
          <a:prstGeom prst="rect">
            <a:avLst/>
          </a:prstGeom>
        </p:spPr>
        <p:txBody>
          <a:bodyPr spcFirstLastPara="1" wrap="square" lIns="91425" tIns="91425" rIns="91425" bIns="91425" anchor="t" anchorCtr="0">
            <a:noAutofit/>
          </a:bodyPr>
          <a:lstStyle/>
          <a:p>
            <a:pPr marL="457200" lvl="0" indent="-317817" algn="just" rtl="0">
              <a:lnSpc>
                <a:spcPct val="105000"/>
              </a:lnSpc>
              <a:spcBef>
                <a:spcPts val="0"/>
              </a:spcBef>
              <a:spcAft>
                <a:spcPts val="0"/>
              </a:spcAft>
              <a:buSzPts val="1405"/>
              <a:buChar char="●"/>
            </a:pPr>
            <a:r>
              <a:rPr lang="en" sz="1405"/>
              <a:t>Diverse trunking provides communications and network access between two switching centers. A trunk can consist of multiple wires, cables, or fiber optic strands bundled together in a single physical sheath. </a:t>
            </a:r>
            <a:endParaRPr sz="1405"/>
          </a:p>
        </p:txBody>
      </p:sp>
      <p:pic>
        <p:nvPicPr>
          <p:cNvPr id="210" name="Google Shape;210;p23"/>
          <p:cNvPicPr preferRelativeResize="0"/>
          <p:nvPr/>
        </p:nvPicPr>
        <p:blipFill>
          <a:blip r:embed="rId3">
            <a:alphaModFix/>
          </a:blip>
          <a:stretch>
            <a:fillRect/>
          </a:stretch>
        </p:blipFill>
        <p:spPr>
          <a:xfrm>
            <a:off x="4966425" y="1795775"/>
            <a:ext cx="3950476" cy="2415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4"/>
          <p:cNvSpPr txBox="1">
            <a:spLocks noGrp="1"/>
          </p:cNvSpPr>
          <p:nvPr>
            <p:ph type="title"/>
          </p:nvPr>
        </p:nvSpPr>
        <p:spPr>
          <a:xfrm>
            <a:off x="1297500" y="393750"/>
            <a:ext cx="7597800" cy="1092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Multi-Protocol Label Switching (MPLS)</a:t>
            </a:r>
            <a:endParaRPr/>
          </a:p>
        </p:txBody>
      </p:sp>
      <p:sp>
        <p:nvSpPr>
          <p:cNvPr id="216" name="Google Shape;216;p24"/>
          <p:cNvSpPr txBox="1">
            <a:spLocks noGrp="1"/>
          </p:cNvSpPr>
          <p:nvPr>
            <p:ph type="body" idx="1"/>
          </p:nvPr>
        </p:nvSpPr>
        <p:spPr>
          <a:xfrm>
            <a:off x="4722275" y="2261375"/>
            <a:ext cx="4255500" cy="1950000"/>
          </a:xfrm>
          <a:prstGeom prst="rect">
            <a:avLst/>
          </a:prstGeom>
        </p:spPr>
        <p:txBody>
          <a:bodyPr spcFirstLastPara="1" wrap="square" lIns="91425" tIns="91425" rIns="91425" bIns="91425" anchor="t" anchorCtr="0">
            <a:normAutofit/>
          </a:bodyPr>
          <a:lstStyle/>
          <a:p>
            <a:pPr marL="457200" lvl="0" indent="-311150" algn="just" rtl="0">
              <a:spcBef>
                <a:spcPts val="0"/>
              </a:spcBef>
              <a:spcAft>
                <a:spcPts val="0"/>
              </a:spcAft>
              <a:buSzPts val="1300"/>
              <a:buChar char="●"/>
            </a:pPr>
            <a:r>
              <a:rPr lang="en"/>
              <a:t>A MPLS cloud is a meshed and redundant network in which data packets are assigned labels that specify the paths or routes for transmission across the network. </a:t>
            </a:r>
            <a:endParaRPr/>
          </a:p>
        </p:txBody>
      </p:sp>
      <p:pic>
        <p:nvPicPr>
          <p:cNvPr id="217" name="Google Shape;217;p24"/>
          <p:cNvPicPr preferRelativeResize="0"/>
          <p:nvPr/>
        </p:nvPicPr>
        <p:blipFill>
          <a:blip r:embed="rId3">
            <a:alphaModFix/>
          </a:blip>
          <a:stretch>
            <a:fillRect/>
          </a:stretch>
        </p:blipFill>
        <p:spPr>
          <a:xfrm>
            <a:off x="887976" y="1613150"/>
            <a:ext cx="3291126" cy="2598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5"/>
          <p:cNvSpPr txBox="1">
            <a:spLocks noGrp="1"/>
          </p:cNvSpPr>
          <p:nvPr>
            <p:ph type="title"/>
          </p:nvPr>
        </p:nvSpPr>
        <p:spPr>
          <a:xfrm>
            <a:off x="1297500" y="393750"/>
            <a:ext cx="6857100" cy="109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60"/>
              <a:t>Protocols for management of redundant routers:</a:t>
            </a:r>
            <a:endParaRPr sz="2060"/>
          </a:p>
        </p:txBody>
      </p:sp>
      <p:sp>
        <p:nvSpPr>
          <p:cNvPr id="223" name="Google Shape;223;p25"/>
          <p:cNvSpPr txBox="1">
            <a:spLocks noGrp="1"/>
          </p:cNvSpPr>
          <p:nvPr>
            <p:ph type="body" idx="1"/>
          </p:nvPr>
        </p:nvSpPr>
        <p:spPr>
          <a:xfrm>
            <a:off x="1265250" y="1363800"/>
            <a:ext cx="3798900" cy="24159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HSRP</a:t>
            </a:r>
            <a:endParaRPr sz="1400"/>
          </a:p>
          <a:p>
            <a:pPr marL="457200" lvl="0" indent="0" algn="l" rtl="0">
              <a:spcBef>
                <a:spcPts val="1200"/>
              </a:spcBef>
              <a:spcAft>
                <a:spcPts val="0"/>
              </a:spcAft>
              <a:buNone/>
            </a:pPr>
            <a:endParaRPr sz="1400"/>
          </a:p>
          <a:p>
            <a:pPr marL="457200" lvl="0" indent="-317500" algn="l" rtl="0">
              <a:spcBef>
                <a:spcPts val="1200"/>
              </a:spcBef>
              <a:spcAft>
                <a:spcPts val="0"/>
              </a:spcAft>
              <a:buSzPts val="1400"/>
              <a:buChar char="●"/>
            </a:pPr>
            <a:r>
              <a:rPr lang="en" sz="1400"/>
              <a:t>VRRP</a:t>
            </a:r>
            <a:endParaRPr sz="1400"/>
          </a:p>
          <a:p>
            <a:pPr marL="457200" lvl="0" indent="0" algn="l" rtl="0">
              <a:spcBef>
                <a:spcPts val="1200"/>
              </a:spcBef>
              <a:spcAft>
                <a:spcPts val="0"/>
              </a:spcAft>
              <a:buNone/>
            </a:pPr>
            <a:endParaRPr sz="1400"/>
          </a:p>
          <a:p>
            <a:pPr marL="457200" lvl="0" indent="-317500" algn="l" rtl="0">
              <a:spcBef>
                <a:spcPts val="1200"/>
              </a:spcBef>
              <a:spcAft>
                <a:spcPts val="0"/>
              </a:spcAft>
              <a:buSzPts val="1400"/>
              <a:buChar char="●"/>
            </a:pPr>
            <a:r>
              <a:rPr lang="en" sz="1400"/>
              <a:t>GLBP</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6"/>
          <p:cNvSpPr txBox="1">
            <a:spLocks noGrp="1"/>
          </p:cNvSpPr>
          <p:nvPr>
            <p:ph type="title"/>
          </p:nvPr>
        </p:nvSpPr>
        <p:spPr>
          <a:xfrm>
            <a:off x="1297500" y="400825"/>
            <a:ext cx="3798900" cy="14931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sz="1900" b="1">
                <a:latin typeface="Lato"/>
                <a:ea typeface="Lato"/>
                <a:cs typeface="Lato"/>
                <a:sym typeface="Lato"/>
              </a:rPr>
              <a:t>HSRP</a:t>
            </a:r>
            <a:endParaRPr sz="2900" b="1"/>
          </a:p>
        </p:txBody>
      </p:sp>
      <p:sp>
        <p:nvSpPr>
          <p:cNvPr id="229" name="Google Shape;229;p26"/>
          <p:cNvSpPr txBox="1">
            <a:spLocks noGrp="1"/>
          </p:cNvSpPr>
          <p:nvPr>
            <p:ph type="body" idx="1"/>
          </p:nvPr>
        </p:nvSpPr>
        <p:spPr>
          <a:xfrm>
            <a:off x="477200" y="1422100"/>
            <a:ext cx="3798900" cy="3181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Font typeface="Arial"/>
              <a:buChar char="●"/>
            </a:pPr>
            <a:r>
              <a:rPr lang="en" sz="1250" b="1">
                <a:highlight>
                  <a:schemeClr val="dk1"/>
                </a:highlight>
                <a:latin typeface="Arial"/>
                <a:ea typeface="Arial"/>
                <a:cs typeface="Arial"/>
                <a:sym typeface="Arial"/>
              </a:rPr>
              <a:t>Hot Standby Router Protocol or</a:t>
            </a:r>
            <a:r>
              <a:rPr lang="en" sz="1400" b="1">
                <a:highlight>
                  <a:schemeClr val="dk1"/>
                </a:highlight>
                <a:latin typeface="Arial"/>
                <a:ea typeface="Arial"/>
                <a:cs typeface="Arial"/>
                <a:sym typeface="Arial"/>
              </a:rPr>
              <a:t> </a:t>
            </a:r>
            <a:r>
              <a:rPr lang="en" sz="1250">
                <a:highlight>
                  <a:schemeClr val="dk1"/>
                </a:highlight>
                <a:latin typeface="Arial"/>
                <a:ea typeface="Arial"/>
                <a:cs typeface="Arial"/>
                <a:sym typeface="Arial"/>
              </a:rPr>
              <a:t>HSRP is Cisco’s standard method of providing high network availability by providing first-hop redundancy for IP hosts configured with a default gateway IP address.</a:t>
            </a:r>
            <a:endParaRPr sz="1250">
              <a:highlight>
                <a:schemeClr val="dk1"/>
              </a:highlight>
              <a:latin typeface="Arial"/>
              <a:ea typeface="Arial"/>
              <a:cs typeface="Arial"/>
              <a:sym typeface="Arial"/>
            </a:endParaRPr>
          </a:p>
          <a:p>
            <a:pPr marL="457200" lvl="0" indent="0" algn="l" rtl="0">
              <a:spcBef>
                <a:spcPts val="1200"/>
              </a:spcBef>
              <a:spcAft>
                <a:spcPts val="0"/>
              </a:spcAft>
              <a:buNone/>
            </a:pPr>
            <a:endParaRPr sz="1050">
              <a:highlight>
                <a:schemeClr val="dk1"/>
              </a:highlight>
              <a:latin typeface="Arial"/>
              <a:ea typeface="Arial"/>
              <a:cs typeface="Arial"/>
              <a:sym typeface="Arial"/>
            </a:endParaRPr>
          </a:p>
          <a:p>
            <a:pPr marL="457200" lvl="0" indent="-314325" algn="l" rtl="0">
              <a:spcBef>
                <a:spcPts val="1200"/>
              </a:spcBef>
              <a:spcAft>
                <a:spcPts val="0"/>
              </a:spcAft>
              <a:buSzPts val="1350"/>
              <a:buFont typeface="Arial"/>
              <a:buChar char="●"/>
            </a:pPr>
            <a:r>
              <a:rPr lang="en" sz="1350">
                <a:highlight>
                  <a:schemeClr val="dk1"/>
                </a:highlight>
                <a:latin typeface="Arial"/>
                <a:ea typeface="Arial"/>
                <a:cs typeface="Arial"/>
                <a:sym typeface="Arial"/>
              </a:rPr>
              <a:t>HSRP routes IP traffic without relying on the availability of any single router.</a:t>
            </a:r>
            <a:endParaRPr sz="1350">
              <a:highlight>
                <a:schemeClr val="dk1"/>
              </a:highlight>
              <a:latin typeface="Arial"/>
              <a:ea typeface="Arial"/>
              <a:cs typeface="Arial"/>
              <a:sym typeface="Arial"/>
            </a:endParaRPr>
          </a:p>
        </p:txBody>
      </p:sp>
      <p:pic>
        <p:nvPicPr>
          <p:cNvPr id="230" name="Google Shape;230;p26"/>
          <p:cNvPicPr preferRelativeResize="0"/>
          <p:nvPr/>
        </p:nvPicPr>
        <p:blipFill>
          <a:blip r:embed="rId3">
            <a:alphaModFix/>
          </a:blip>
          <a:stretch>
            <a:fillRect/>
          </a:stretch>
        </p:blipFill>
        <p:spPr>
          <a:xfrm>
            <a:off x="6024925" y="1422104"/>
            <a:ext cx="2591725" cy="2667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7"/>
          <p:cNvSpPr txBox="1">
            <a:spLocks noGrp="1"/>
          </p:cNvSpPr>
          <p:nvPr>
            <p:ph type="title"/>
          </p:nvPr>
        </p:nvSpPr>
        <p:spPr>
          <a:xfrm>
            <a:off x="1594650" y="27227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VRRP</a:t>
            </a:r>
            <a:endParaRPr/>
          </a:p>
        </p:txBody>
      </p:sp>
      <p:sp>
        <p:nvSpPr>
          <p:cNvPr id="236" name="Google Shape;236;p27"/>
          <p:cNvSpPr txBox="1">
            <a:spLocks noGrp="1"/>
          </p:cNvSpPr>
          <p:nvPr>
            <p:ph type="body" idx="1"/>
          </p:nvPr>
        </p:nvSpPr>
        <p:spPr>
          <a:xfrm>
            <a:off x="1223075" y="1186375"/>
            <a:ext cx="3892200" cy="3333300"/>
          </a:xfrm>
          <a:prstGeom prst="rect">
            <a:avLst/>
          </a:prstGeom>
        </p:spPr>
        <p:txBody>
          <a:bodyPr spcFirstLastPara="1" wrap="square" lIns="91425" tIns="91425" rIns="91425" bIns="91425" anchor="t" anchorCtr="0">
            <a:normAutofit/>
          </a:bodyPr>
          <a:lstStyle/>
          <a:p>
            <a:pPr marL="457200" lvl="0" indent="-307975" algn="l" rtl="0">
              <a:lnSpc>
                <a:spcPct val="150000"/>
              </a:lnSpc>
              <a:spcBef>
                <a:spcPts val="0"/>
              </a:spcBef>
              <a:spcAft>
                <a:spcPts val="0"/>
              </a:spcAft>
              <a:buSzPts val="1250"/>
              <a:buFont typeface="Arial"/>
              <a:buChar char="●"/>
            </a:pPr>
            <a:r>
              <a:rPr lang="en" sz="1250">
                <a:highlight>
                  <a:schemeClr val="dk1"/>
                </a:highlight>
                <a:latin typeface="Arial"/>
                <a:ea typeface="Arial"/>
                <a:cs typeface="Arial"/>
                <a:sym typeface="Arial"/>
              </a:rPr>
              <a:t>The Virtual Router Redundancy Protocol (VRRP) eliminates the single point of failure inherent in the static default routed environment. </a:t>
            </a:r>
            <a:endParaRPr sz="1250">
              <a:highlight>
                <a:schemeClr val="dk1"/>
              </a:highlight>
              <a:latin typeface="Arial"/>
              <a:ea typeface="Arial"/>
              <a:cs typeface="Arial"/>
              <a:sym typeface="Arial"/>
            </a:endParaRPr>
          </a:p>
          <a:p>
            <a:pPr marL="0" lvl="0" indent="0" algn="l" rtl="0">
              <a:lnSpc>
                <a:spcPct val="150000"/>
              </a:lnSpc>
              <a:spcBef>
                <a:spcPts val="500"/>
              </a:spcBef>
              <a:spcAft>
                <a:spcPts val="0"/>
              </a:spcAft>
              <a:buNone/>
            </a:pPr>
            <a:endParaRPr sz="1250">
              <a:highlight>
                <a:schemeClr val="dk1"/>
              </a:highlight>
              <a:latin typeface="Arial"/>
              <a:ea typeface="Arial"/>
              <a:cs typeface="Arial"/>
              <a:sym typeface="Arial"/>
            </a:endParaRPr>
          </a:p>
          <a:p>
            <a:pPr marL="457200" lvl="0" indent="-307975" algn="l" rtl="0">
              <a:lnSpc>
                <a:spcPct val="150000"/>
              </a:lnSpc>
              <a:spcBef>
                <a:spcPts val="500"/>
              </a:spcBef>
              <a:spcAft>
                <a:spcPts val="0"/>
              </a:spcAft>
              <a:buSzPts val="1250"/>
              <a:buFont typeface="Arial"/>
              <a:buChar char="●"/>
            </a:pPr>
            <a:r>
              <a:rPr lang="en" sz="1250">
                <a:highlight>
                  <a:schemeClr val="dk1"/>
                </a:highlight>
                <a:latin typeface="Arial"/>
                <a:ea typeface="Arial"/>
                <a:cs typeface="Arial"/>
                <a:sym typeface="Arial"/>
              </a:rPr>
              <a:t>VRRP specifies an election protocol that dynamically assigns responsibility for a virtual router to one of the VPN Concentrators on LAN. </a:t>
            </a:r>
            <a:endParaRPr sz="1250">
              <a:highlight>
                <a:schemeClr val="dk1"/>
              </a:highlight>
              <a:latin typeface="Arial"/>
              <a:ea typeface="Arial"/>
              <a:cs typeface="Arial"/>
              <a:sym typeface="Arial"/>
            </a:endParaRPr>
          </a:p>
        </p:txBody>
      </p:sp>
      <p:sp>
        <p:nvSpPr>
          <p:cNvPr id="237" name="Google Shape;237;p27"/>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endParaRPr sz="1050">
              <a:solidFill>
                <a:srgbClr val="58585B"/>
              </a:solidFill>
              <a:highlight>
                <a:srgbClr val="FFFFFF"/>
              </a:highlight>
              <a:latin typeface="Arial"/>
              <a:ea typeface="Arial"/>
              <a:cs typeface="Arial"/>
              <a:sym typeface="Arial"/>
            </a:endParaRPr>
          </a:p>
          <a:p>
            <a:pPr marL="0" lvl="0" indent="0" algn="l" rtl="0">
              <a:spcBef>
                <a:spcPts val="500"/>
              </a:spcBef>
              <a:spcAft>
                <a:spcPts val="1200"/>
              </a:spcAft>
              <a:buNone/>
            </a:pPr>
            <a:endParaRPr/>
          </a:p>
        </p:txBody>
      </p:sp>
      <p:pic>
        <p:nvPicPr>
          <p:cNvPr id="238" name="Google Shape;238;p27"/>
          <p:cNvPicPr preferRelativeResize="0"/>
          <p:nvPr/>
        </p:nvPicPr>
        <p:blipFill>
          <a:blip r:embed="rId3">
            <a:alphaModFix/>
          </a:blip>
          <a:stretch>
            <a:fillRect/>
          </a:stretch>
        </p:blipFill>
        <p:spPr>
          <a:xfrm>
            <a:off x="5207600" y="964375"/>
            <a:ext cx="3692900" cy="2752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8"/>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sz="1800" b="1">
                <a:latin typeface="Lato"/>
                <a:ea typeface="Lato"/>
                <a:cs typeface="Lato"/>
                <a:sym typeface="Lato"/>
              </a:rPr>
              <a:t>GLBP</a:t>
            </a:r>
            <a:endParaRPr sz="2800" b="1"/>
          </a:p>
        </p:txBody>
      </p:sp>
      <p:sp>
        <p:nvSpPr>
          <p:cNvPr id="244" name="Google Shape;244;p28"/>
          <p:cNvSpPr txBox="1">
            <a:spLocks noGrp="1"/>
          </p:cNvSpPr>
          <p:nvPr>
            <p:ph type="body" idx="1"/>
          </p:nvPr>
        </p:nvSpPr>
        <p:spPr>
          <a:xfrm>
            <a:off x="1297500" y="1265050"/>
            <a:ext cx="3987600" cy="2923200"/>
          </a:xfrm>
          <a:prstGeom prst="rect">
            <a:avLst/>
          </a:prstGeom>
        </p:spPr>
        <p:txBody>
          <a:bodyPr spcFirstLastPara="1" wrap="square" lIns="91425" tIns="91425" rIns="91425" bIns="91425" anchor="t" anchorCtr="0">
            <a:noAutofit/>
          </a:bodyPr>
          <a:lstStyle/>
          <a:p>
            <a:pPr marL="457200" lvl="0" indent="-310594" algn="l" rtl="0">
              <a:lnSpc>
                <a:spcPct val="105000"/>
              </a:lnSpc>
              <a:spcBef>
                <a:spcPts val="0"/>
              </a:spcBef>
              <a:spcAft>
                <a:spcPts val="0"/>
              </a:spcAft>
              <a:buSzPts val="1291"/>
              <a:buFont typeface="Arial"/>
              <a:buChar char="●"/>
            </a:pPr>
            <a:r>
              <a:rPr lang="en" sz="1291">
                <a:highlight>
                  <a:schemeClr val="dk1"/>
                </a:highlight>
                <a:latin typeface="Arial"/>
                <a:ea typeface="Arial"/>
                <a:cs typeface="Arial"/>
                <a:sym typeface="Arial"/>
              </a:rPr>
              <a:t>GLBP stands for Gateway Load Balancing Protocol and just like HSRP / VRRP it is used to create a virtual gateway.</a:t>
            </a:r>
            <a:endParaRPr sz="1291">
              <a:highlight>
                <a:schemeClr val="dk1"/>
              </a:highlight>
              <a:latin typeface="Arial"/>
              <a:ea typeface="Arial"/>
              <a:cs typeface="Arial"/>
              <a:sym typeface="Arial"/>
            </a:endParaRPr>
          </a:p>
          <a:p>
            <a:pPr marL="0" lvl="0" indent="0" algn="l" rtl="0">
              <a:lnSpc>
                <a:spcPct val="105000"/>
              </a:lnSpc>
              <a:spcBef>
                <a:spcPts val="1200"/>
              </a:spcBef>
              <a:spcAft>
                <a:spcPts val="0"/>
              </a:spcAft>
              <a:buNone/>
            </a:pPr>
            <a:endParaRPr sz="1091">
              <a:highlight>
                <a:schemeClr val="dk1"/>
              </a:highlight>
              <a:latin typeface="Arial"/>
              <a:ea typeface="Arial"/>
              <a:cs typeface="Arial"/>
              <a:sym typeface="Arial"/>
            </a:endParaRPr>
          </a:p>
          <a:p>
            <a:pPr marL="457200" lvl="0" indent="-310594" algn="l" rtl="0">
              <a:lnSpc>
                <a:spcPct val="105000"/>
              </a:lnSpc>
              <a:spcBef>
                <a:spcPts val="1200"/>
              </a:spcBef>
              <a:spcAft>
                <a:spcPts val="0"/>
              </a:spcAft>
              <a:buSzPts val="1291"/>
              <a:buFont typeface="Arial"/>
              <a:buChar char="●"/>
            </a:pPr>
            <a:r>
              <a:rPr lang="en" sz="1291">
                <a:highlight>
                  <a:schemeClr val="dk1"/>
                </a:highlight>
                <a:latin typeface="Arial"/>
                <a:ea typeface="Arial"/>
                <a:cs typeface="Arial"/>
                <a:sym typeface="Arial"/>
              </a:rPr>
              <a:t>One of the key differences of GLBP is that it can do load balancing without the group configuration.</a:t>
            </a:r>
            <a:endParaRPr sz="1291">
              <a:highlight>
                <a:schemeClr val="dk1"/>
              </a:highlight>
              <a:latin typeface="Arial"/>
              <a:ea typeface="Arial"/>
              <a:cs typeface="Arial"/>
              <a:sym typeface="Arial"/>
            </a:endParaRPr>
          </a:p>
          <a:p>
            <a:pPr marL="0" lvl="0" indent="0" algn="l" rtl="0">
              <a:lnSpc>
                <a:spcPct val="105000"/>
              </a:lnSpc>
              <a:spcBef>
                <a:spcPts val="1200"/>
              </a:spcBef>
              <a:spcAft>
                <a:spcPts val="0"/>
              </a:spcAft>
              <a:buSzPts val="852"/>
              <a:buNone/>
            </a:pPr>
            <a:endParaRPr sz="1091">
              <a:highlight>
                <a:schemeClr val="dk1"/>
              </a:highlight>
              <a:latin typeface="Arial"/>
              <a:ea typeface="Arial"/>
              <a:cs typeface="Arial"/>
              <a:sym typeface="Arial"/>
            </a:endParaRPr>
          </a:p>
          <a:p>
            <a:pPr marL="0" lvl="0" indent="0" algn="l" rtl="0">
              <a:lnSpc>
                <a:spcPct val="105000"/>
              </a:lnSpc>
              <a:spcBef>
                <a:spcPts val="1200"/>
              </a:spcBef>
              <a:spcAft>
                <a:spcPts val="0"/>
              </a:spcAft>
              <a:buSzPts val="852"/>
              <a:buNone/>
            </a:pPr>
            <a:endParaRPr sz="1091">
              <a:highlight>
                <a:schemeClr val="dk1"/>
              </a:highlight>
              <a:latin typeface="Arial"/>
              <a:ea typeface="Arial"/>
              <a:cs typeface="Arial"/>
              <a:sym typeface="Arial"/>
            </a:endParaRPr>
          </a:p>
          <a:p>
            <a:pPr marL="0" lvl="0" indent="0" algn="l" rtl="0">
              <a:lnSpc>
                <a:spcPct val="105000"/>
              </a:lnSpc>
              <a:spcBef>
                <a:spcPts val="1200"/>
              </a:spcBef>
              <a:spcAft>
                <a:spcPts val="0"/>
              </a:spcAft>
              <a:buSzPts val="852"/>
              <a:buNone/>
            </a:pPr>
            <a:endParaRPr sz="1091">
              <a:highlight>
                <a:schemeClr val="dk1"/>
              </a:highlight>
              <a:latin typeface="Arial"/>
              <a:ea typeface="Arial"/>
              <a:cs typeface="Arial"/>
              <a:sym typeface="Arial"/>
            </a:endParaRPr>
          </a:p>
          <a:p>
            <a:pPr marL="0" lvl="0" indent="0" algn="l" rtl="0">
              <a:lnSpc>
                <a:spcPct val="105000"/>
              </a:lnSpc>
              <a:spcBef>
                <a:spcPts val="1200"/>
              </a:spcBef>
              <a:spcAft>
                <a:spcPts val="0"/>
              </a:spcAft>
              <a:buSzPts val="852"/>
              <a:buNone/>
            </a:pPr>
            <a:endParaRPr sz="1091">
              <a:highlight>
                <a:schemeClr val="dk1"/>
              </a:highlight>
              <a:latin typeface="Arial"/>
              <a:ea typeface="Arial"/>
              <a:cs typeface="Arial"/>
              <a:sym typeface="Arial"/>
            </a:endParaRPr>
          </a:p>
          <a:p>
            <a:pPr marL="0" lvl="0" indent="0" algn="l" rtl="0">
              <a:lnSpc>
                <a:spcPct val="105000"/>
              </a:lnSpc>
              <a:spcBef>
                <a:spcPts val="1200"/>
              </a:spcBef>
              <a:spcAft>
                <a:spcPts val="1200"/>
              </a:spcAft>
              <a:buSzPts val="852"/>
              <a:buNone/>
            </a:pPr>
            <a:endParaRPr sz="1091">
              <a:highlight>
                <a:schemeClr val="dk1"/>
              </a:highlight>
              <a:latin typeface="Arial"/>
              <a:ea typeface="Arial"/>
              <a:cs typeface="Arial"/>
              <a:sym typeface="Arial"/>
            </a:endParaRPr>
          </a:p>
        </p:txBody>
      </p:sp>
      <p:pic>
        <p:nvPicPr>
          <p:cNvPr id="245" name="Google Shape;245;p28"/>
          <p:cNvPicPr preferRelativeResize="0"/>
          <p:nvPr/>
        </p:nvPicPr>
        <p:blipFill>
          <a:blip r:embed="rId3">
            <a:alphaModFix/>
          </a:blip>
          <a:stretch>
            <a:fillRect/>
          </a:stretch>
        </p:blipFill>
        <p:spPr>
          <a:xfrm>
            <a:off x="5556500" y="1178149"/>
            <a:ext cx="3010625" cy="3097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txBox="1">
            <a:spLocks noGrp="1"/>
          </p:cNvSpPr>
          <p:nvPr>
            <p:ph type="title"/>
          </p:nvPr>
        </p:nvSpPr>
        <p:spPr>
          <a:xfrm>
            <a:off x="852150" y="1178563"/>
            <a:ext cx="5126100" cy="2786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sz="1200">
              <a:highlight>
                <a:schemeClr val="dk1"/>
              </a:highlight>
              <a:latin typeface="Arial"/>
              <a:ea typeface="Arial"/>
              <a:cs typeface="Arial"/>
              <a:sym typeface="Arial"/>
            </a:endParaRPr>
          </a:p>
          <a:p>
            <a:pPr marL="0" lvl="0" indent="0" algn="l" rtl="0">
              <a:spcBef>
                <a:spcPts val="0"/>
              </a:spcBef>
              <a:spcAft>
                <a:spcPts val="0"/>
              </a:spcAft>
              <a:buNone/>
            </a:pPr>
            <a:endParaRPr sz="1200">
              <a:highlight>
                <a:schemeClr val="dk1"/>
              </a:highlight>
              <a:latin typeface="Arial"/>
              <a:ea typeface="Arial"/>
              <a:cs typeface="Arial"/>
              <a:sym typeface="Arial"/>
            </a:endParaRPr>
          </a:p>
          <a:p>
            <a:pPr marL="457200" lvl="0" indent="-304800" algn="l" rtl="0">
              <a:spcBef>
                <a:spcPts val="0"/>
              </a:spcBef>
              <a:spcAft>
                <a:spcPts val="0"/>
              </a:spcAft>
              <a:buSzPts val="1200"/>
              <a:buChar char="●"/>
            </a:pPr>
            <a:r>
              <a:rPr lang="en" sz="1200">
                <a:highlight>
                  <a:schemeClr val="dk1"/>
                </a:highlight>
                <a:latin typeface="Arial"/>
                <a:ea typeface="Arial"/>
                <a:cs typeface="Arial"/>
                <a:sym typeface="Arial"/>
              </a:rPr>
              <a:t>The one we will implement will be HSRP it</a:t>
            </a:r>
            <a:r>
              <a:rPr lang="en" sz="1200">
                <a:highlight>
                  <a:schemeClr val="dk1"/>
                </a:highlight>
                <a:latin typeface="Roboto"/>
                <a:ea typeface="Roboto"/>
                <a:cs typeface="Roboto"/>
                <a:sym typeface="Roboto"/>
              </a:rPr>
              <a:t> is a proprietary protocol from Cisco.</a:t>
            </a:r>
            <a:endParaRPr sz="1200">
              <a:highlight>
                <a:schemeClr val="dk1"/>
              </a:highlight>
              <a:latin typeface="Roboto"/>
              <a:ea typeface="Roboto"/>
              <a:cs typeface="Roboto"/>
              <a:sym typeface="Roboto"/>
            </a:endParaRPr>
          </a:p>
          <a:p>
            <a:pPr marL="0" lvl="0" indent="0" algn="l" rtl="0">
              <a:spcBef>
                <a:spcPts val="0"/>
              </a:spcBef>
              <a:spcAft>
                <a:spcPts val="0"/>
              </a:spcAft>
              <a:buNone/>
            </a:pPr>
            <a:endParaRPr sz="1200">
              <a:highlight>
                <a:schemeClr val="dk1"/>
              </a:highlight>
              <a:latin typeface="Roboto"/>
              <a:ea typeface="Roboto"/>
              <a:cs typeface="Roboto"/>
              <a:sym typeface="Roboto"/>
            </a:endParaRPr>
          </a:p>
          <a:p>
            <a:pPr marL="457200" lvl="0" indent="-304800" algn="l" rtl="0">
              <a:spcBef>
                <a:spcPts val="0"/>
              </a:spcBef>
              <a:spcAft>
                <a:spcPts val="0"/>
              </a:spcAft>
              <a:buSzPts val="1200"/>
              <a:buChar char="●"/>
            </a:pPr>
            <a:r>
              <a:rPr lang="en" sz="1200">
                <a:highlight>
                  <a:schemeClr val="dk1"/>
                </a:highlight>
                <a:latin typeface="Roboto"/>
                <a:ea typeface="Roboto"/>
                <a:cs typeface="Roboto"/>
                <a:sym typeface="Roboto"/>
              </a:rPr>
              <a:t> It is a routing protocol that provides backup to a router in the event of link or hardware failure. </a:t>
            </a:r>
            <a:endParaRPr sz="1200">
              <a:highlight>
                <a:schemeClr val="dk1"/>
              </a:highlight>
              <a:latin typeface="Roboto"/>
              <a:ea typeface="Roboto"/>
              <a:cs typeface="Roboto"/>
              <a:sym typeface="Roboto"/>
            </a:endParaRPr>
          </a:p>
          <a:p>
            <a:pPr marL="0" lvl="0" indent="0" algn="l" rtl="0">
              <a:spcBef>
                <a:spcPts val="0"/>
              </a:spcBef>
              <a:spcAft>
                <a:spcPts val="0"/>
              </a:spcAft>
              <a:buNone/>
            </a:pPr>
            <a:endParaRPr sz="1200">
              <a:highlight>
                <a:schemeClr val="dk1"/>
              </a:highlight>
              <a:latin typeface="Roboto"/>
              <a:ea typeface="Roboto"/>
              <a:cs typeface="Roboto"/>
              <a:sym typeface="Roboto"/>
            </a:endParaRPr>
          </a:p>
          <a:p>
            <a:pPr marL="457200" lvl="0" indent="-304800" algn="l" rtl="0">
              <a:spcBef>
                <a:spcPts val="0"/>
              </a:spcBef>
              <a:spcAft>
                <a:spcPts val="0"/>
              </a:spcAft>
              <a:buSzPts val="1200"/>
              <a:buChar char="●"/>
            </a:pPr>
            <a:r>
              <a:rPr lang="en" sz="1200">
                <a:highlight>
                  <a:schemeClr val="dk1"/>
                </a:highlight>
                <a:latin typeface="Roboto"/>
                <a:ea typeface="Roboto"/>
                <a:cs typeface="Roboto"/>
                <a:sym typeface="Roboto"/>
              </a:rPr>
              <a:t>Using HSRP, several routers are connected to the same segment of an Ethernet and work together to present the appearance of a single virtual router on the LAN. </a:t>
            </a:r>
            <a:endParaRPr sz="1200">
              <a:highlight>
                <a:schemeClr val="dk1"/>
              </a:highlight>
              <a:latin typeface="Roboto"/>
              <a:ea typeface="Roboto"/>
              <a:cs typeface="Roboto"/>
              <a:sym typeface="Roboto"/>
            </a:endParaRPr>
          </a:p>
          <a:p>
            <a:pPr marL="0" lvl="0" indent="0" algn="l" rtl="0">
              <a:spcBef>
                <a:spcPts val="0"/>
              </a:spcBef>
              <a:spcAft>
                <a:spcPts val="0"/>
              </a:spcAft>
              <a:buNone/>
            </a:pPr>
            <a:endParaRPr sz="1200">
              <a:highlight>
                <a:schemeClr val="dk1"/>
              </a:highlight>
              <a:latin typeface="Arial"/>
              <a:ea typeface="Arial"/>
              <a:cs typeface="Arial"/>
              <a:sym typeface="Arial"/>
            </a:endParaRPr>
          </a:p>
          <a:p>
            <a:pPr marL="0" lvl="0" indent="0" algn="l" rtl="0">
              <a:spcBef>
                <a:spcPts val="0"/>
              </a:spcBef>
              <a:spcAft>
                <a:spcPts val="0"/>
              </a:spcAft>
              <a:buNone/>
            </a:pPr>
            <a:endParaRPr sz="1400">
              <a:highlight>
                <a:schemeClr val="dk1"/>
              </a:highlight>
            </a:endParaRPr>
          </a:p>
        </p:txBody>
      </p:sp>
      <p:sp>
        <p:nvSpPr>
          <p:cNvPr id="251" name="Google Shape;251;p29"/>
          <p:cNvSpPr txBox="1"/>
          <p:nvPr/>
        </p:nvSpPr>
        <p:spPr>
          <a:xfrm>
            <a:off x="1459375" y="398000"/>
            <a:ext cx="62151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solidFill>
                  <a:schemeClr val="lt1"/>
                </a:solidFill>
                <a:highlight>
                  <a:schemeClr val="dk1"/>
                </a:highlight>
                <a:latin typeface="Lato"/>
                <a:ea typeface="Lato"/>
                <a:cs typeface="Lato"/>
                <a:sym typeface="Lato"/>
              </a:rPr>
              <a:t>The most efficient method</a:t>
            </a:r>
            <a:endParaRPr sz="2100">
              <a:solidFill>
                <a:schemeClr val="lt1"/>
              </a:solidFill>
              <a:highlight>
                <a:schemeClr val="dk1"/>
              </a:highlight>
              <a:latin typeface="Lato"/>
              <a:ea typeface="Lato"/>
              <a:cs typeface="Lato"/>
              <a:sym typeface="Lato"/>
            </a:endParaRPr>
          </a:p>
        </p:txBody>
      </p:sp>
      <p:pic>
        <p:nvPicPr>
          <p:cNvPr id="252" name="Google Shape;252;p29"/>
          <p:cNvPicPr preferRelativeResize="0"/>
          <p:nvPr/>
        </p:nvPicPr>
        <p:blipFill>
          <a:blip r:embed="rId3">
            <a:alphaModFix/>
          </a:blip>
          <a:stretch>
            <a:fillRect/>
          </a:stretch>
        </p:blipFill>
        <p:spPr>
          <a:xfrm>
            <a:off x="6194325" y="1602513"/>
            <a:ext cx="2853874" cy="193848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0"/>
          <p:cNvSpPr txBox="1">
            <a:spLocks noGrp="1"/>
          </p:cNvSpPr>
          <p:nvPr>
            <p:ph type="title"/>
          </p:nvPr>
        </p:nvSpPr>
        <p:spPr>
          <a:xfrm>
            <a:off x="819650" y="1438875"/>
            <a:ext cx="7686900" cy="3912900"/>
          </a:xfrm>
          <a:prstGeom prst="rect">
            <a:avLst/>
          </a:prstGeom>
        </p:spPr>
        <p:txBody>
          <a:bodyPr spcFirstLastPara="1" wrap="square" lIns="91425" tIns="91425" rIns="91425" bIns="91425" anchor="ctr" anchorCtr="0">
            <a:noAutofit/>
          </a:bodyPr>
          <a:lstStyle/>
          <a:p>
            <a:pPr marL="457200" lvl="0" indent="-317500" algn="l" rtl="0">
              <a:lnSpc>
                <a:spcPct val="121000"/>
              </a:lnSpc>
              <a:spcBef>
                <a:spcPts val="0"/>
              </a:spcBef>
              <a:spcAft>
                <a:spcPts val="0"/>
              </a:spcAft>
              <a:buSzPts val="1400"/>
              <a:buFont typeface="Arial"/>
              <a:buChar char="●"/>
            </a:pPr>
            <a:r>
              <a:rPr lang="en" sz="1400">
                <a:highlight>
                  <a:schemeClr val="dk1"/>
                </a:highlight>
                <a:latin typeface="Arial"/>
                <a:ea typeface="Arial"/>
                <a:cs typeface="Arial"/>
                <a:sym typeface="Arial"/>
              </a:rPr>
              <a:t>Switches and routers</a:t>
            </a:r>
            <a:endParaRPr sz="1400">
              <a:highlight>
                <a:schemeClr val="dk1"/>
              </a:highlight>
              <a:latin typeface="Arial"/>
              <a:ea typeface="Arial"/>
              <a:cs typeface="Arial"/>
              <a:sym typeface="Arial"/>
            </a:endParaRPr>
          </a:p>
          <a:p>
            <a:pPr marL="457200" lvl="0" indent="0" algn="l" rtl="0">
              <a:lnSpc>
                <a:spcPct val="121000"/>
              </a:lnSpc>
              <a:spcBef>
                <a:spcPts val="800"/>
              </a:spcBef>
              <a:spcAft>
                <a:spcPts val="0"/>
              </a:spcAft>
              <a:buNone/>
            </a:pPr>
            <a:endParaRPr sz="1400">
              <a:highlight>
                <a:schemeClr val="dk1"/>
              </a:highlight>
              <a:latin typeface="Arial"/>
              <a:ea typeface="Arial"/>
              <a:cs typeface="Arial"/>
              <a:sym typeface="Arial"/>
            </a:endParaRPr>
          </a:p>
          <a:p>
            <a:pPr marL="457200" lvl="0" indent="-317500" algn="l" rtl="0">
              <a:lnSpc>
                <a:spcPct val="121000"/>
              </a:lnSpc>
              <a:spcBef>
                <a:spcPts val="800"/>
              </a:spcBef>
              <a:spcAft>
                <a:spcPts val="0"/>
              </a:spcAft>
              <a:buSzPts val="1400"/>
              <a:buFont typeface="Arial"/>
              <a:buChar char="●"/>
            </a:pPr>
            <a:r>
              <a:rPr lang="en" sz="1400">
                <a:highlight>
                  <a:schemeClr val="dk1"/>
                </a:highlight>
                <a:latin typeface="Arial"/>
                <a:ea typeface="Arial"/>
                <a:cs typeface="Arial"/>
                <a:sym typeface="Arial"/>
              </a:rPr>
              <a:t>Subnet connections</a:t>
            </a:r>
            <a:endParaRPr sz="1400">
              <a:highlight>
                <a:schemeClr val="dk1"/>
              </a:highlight>
              <a:latin typeface="Arial"/>
              <a:ea typeface="Arial"/>
              <a:cs typeface="Arial"/>
              <a:sym typeface="Arial"/>
            </a:endParaRPr>
          </a:p>
          <a:p>
            <a:pPr marL="457200" lvl="0" indent="0" algn="l" rtl="0">
              <a:lnSpc>
                <a:spcPct val="121000"/>
              </a:lnSpc>
              <a:spcBef>
                <a:spcPts val="800"/>
              </a:spcBef>
              <a:spcAft>
                <a:spcPts val="0"/>
              </a:spcAft>
              <a:buNone/>
            </a:pPr>
            <a:endParaRPr sz="1400">
              <a:highlight>
                <a:schemeClr val="dk1"/>
              </a:highlight>
              <a:latin typeface="Arial"/>
              <a:ea typeface="Arial"/>
              <a:cs typeface="Arial"/>
              <a:sym typeface="Arial"/>
            </a:endParaRPr>
          </a:p>
          <a:p>
            <a:pPr marL="457200" lvl="0" indent="-317500" algn="l" rtl="0">
              <a:lnSpc>
                <a:spcPct val="121000"/>
              </a:lnSpc>
              <a:spcBef>
                <a:spcPts val="800"/>
              </a:spcBef>
              <a:spcAft>
                <a:spcPts val="0"/>
              </a:spcAft>
              <a:buSzPts val="1400"/>
              <a:buFont typeface="Arial"/>
              <a:buChar char="●"/>
            </a:pPr>
            <a:r>
              <a:rPr lang="en" sz="1400">
                <a:highlight>
                  <a:schemeClr val="dk1"/>
                </a:highlight>
                <a:latin typeface="Arial"/>
                <a:ea typeface="Arial"/>
                <a:cs typeface="Arial"/>
                <a:sym typeface="Arial"/>
              </a:rPr>
              <a:t>Backup</a:t>
            </a:r>
            <a:endParaRPr sz="1400">
              <a:highlight>
                <a:schemeClr val="dk1"/>
              </a:highlight>
              <a:latin typeface="Arial"/>
              <a:ea typeface="Arial"/>
              <a:cs typeface="Arial"/>
              <a:sym typeface="Arial"/>
            </a:endParaRPr>
          </a:p>
          <a:p>
            <a:pPr marL="457200" lvl="0" indent="0" algn="l" rtl="0">
              <a:lnSpc>
                <a:spcPct val="121000"/>
              </a:lnSpc>
              <a:spcBef>
                <a:spcPts val="800"/>
              </a:spcBef>
              <a:spcAft>
                <a:spcPts val="0"/>
              </a:spcAft>
              <a:buNone/>
            </a:pPr>
            <a:endParaRPr sz="1400">
              <a:highlight>
                <a:schemeClr val="dk1"/>
              </a:highlight>
              <a:latin typeface="Arial"/>
              <a:ea typeface="Arial"/>
              <a:cs typeface="Arial"/>
              <a:sym typeface="Arial"/>
            </a:endParaRPr>
          </a:p>
          <a:p>
            <a:pPr marL="457200" lvl="0" indent="-317500" algn="l" rtl="0">
              <a:lnSpc>
                <a:spcPct val="121000"/>
              </a:lnSpc>
              <a:spcBef>
                <a:spcPts val="800"/>
              </a:spcBef>
              <a:spcAft>
                <a:spcPts val="0"/>
              </a:spcAft>
              <a:buSzPts val="1400"/>
              <a:buFont typeface="Arial"/>
              <a:buChar char="●"/>
            </a:pPr>
            <a:r>
              <a:rPr lang="en" sz="1400">
                <a:highlight>
                  <a:schemeClr val="dk1"/>
                </a:highlight>
                <a:latin typeface="Arial"/>
                <a:ea typeface="Arial"/>
                <a:cs typeface="Arial"/>
                <a:sym typeface="Arial"/>
              </a:rPr>
              <a:t>Power</a:t>
            </a:r>
            <a:endParaRPr sz="1400">
              <a:highlight>
                <a:schemeClr val="dk1"/>
              </a:highlight>
              <a:latin typeface="Arial"/>
              <a:ea typeface="Arial"/>
              <a:cs typeface="Arial"/>
              <a:sym typeface="Arial"/>
            </a:endParaRPr>
          </a:p>
          <a:p>
            <a:pPr marL="0" lvl="0" indent="0" algn="l" rtl="0">
              <a:lnSpc>
                <a:spcPct val="121000"/>
              </a:lnSpc>
              <a:spcBef>
                <a:spcPts val="800"/>
              </a:spcBef>
              <a:spcAft>
                <a:spcPts val="0"/>
              </a:spcAft>
              <a:buNone/>
            </a:pPr>
            <a:endParaRPr sz="1400">
              <a:highlight>
                <a:schemeClr val="dk1"/>
              </a:highlight>
              <a:latin typeface="Arial"/>
              <a:ea typeface="Arial"/>
              <a:cs typeface="Arial"/>
              <a:sym typeface="Arial"/>
            </a:endParaRPr>
          </a:p>
          <a:p>
            <a:pPr marL="457200" lvl="0" indent="-317500" algn="l" rtl="0">
              <a:lnSpc>
                <a:spcPct val="121000"/>
              </a:lnSpc>
              <a:spcBef>
                <a:spcPts val="800"/>
              </a:spcBef>
              <a:spcAft>
                <a:spcPts val="0"/>
              </a:spcAft>
              <a:buSzPts val="1400"/>
              <a:buFont typeface="Arial"/>
              <a:buChar char="●"/>
            </a:pPr>
            <a:r>
              <a:rPr lang="en" sz="1400">
                <a:highlight>
                  <a:schemeClr val="dk1"/>
                </a:highlight>
                <a:latin typeface="Arial"/>
                <a:ea typeface="Arial"/>
                <a:cs typeface="Arial"/>
                <a:sym typeface="Arial"/>
              </a:rPr>
              <a:t>WAN and SD-WAN</a:t>
            </a:r>
            <a:endParaRPr sz="1400">
              <a:highlight>
                <a:schemeClr val="dk1"/>
              </a:highlight>
              <a:latin typeface="Arial"/>
              <a:ea typeface="Arial"/>
              <a:cs typeface="Arial"/>
              <a:sym typeface="Arial"/>
            </a:endParaRPr>
          </a:p>
          <a:p>
            <a:pPr marL="457200" lvl="0" indent="0" algn="l" rtl="0">
              <a:lnSpc>
                <a:spcPct val="121000"/>
              </a:lnSpc>
              <a:spcBef>
                <a:spcPts val="800"/>
              </a:spcBef>
              <a:spcAft>
                <a:spcPts val="0"/>
              </a:spcAft>
              <a:buNone/>
            </a:pPr>
            <a:endParaRPr sz="1400" b="1">
              <a:highlight>
                <a:schemeClr val="dk1"/>
              </a:highlight>
              <a:latin typeface="Arial"/>
              <a:ea typeface="Arial"/>
              <a:cs typeface="Arial"/>
              <a:sym typeface="Arial"/>
            </a:endParaRPr>
          </a:p>
          <a:p>
            <a:pPr marL="0" lvl="0" indent="0" algn="l" rtl="0">
              <a:lnSpc>
                <a:spcPct val="121000"/>
              </a:lnSpc>
              <a:spcBef>
                <a:spcPts val="800"/>
              </a:spcBef>
              <a:spcAft>
                <a:spcPts val="0"/>
              </a:spcAft>
              <a:buNone/>
            </a:pPr>
            <a:endParaRPr sz="1400" b="1">
              <a:highlight>
                <a:schemeClr val="dk1"/>
              </a:highlight>
              <a:latin typeface="Arial"/>
              <a:ea typeface="Arial"/>
              <a:cs typeface="Arial"/>
              <a:sym typeface="Arial"/>
            </a:endParaRPr>
          </a:p>
          <a:p>
            <a:pPr marL="0" lvl="0" indent="0" algn="l" rtl="0">
              <a:spcBef>
                <a:spcPts val="800"/>
              </a:spcBef>
              <a:spcAft>
                <a:spcPts val="0"/>
              </a:spcAft>
              <a:buNone/>
            </a:pPr>
            <a:endParaRPr sz="1400">
              <a:highlight>
                <a:schemeClr val="dk1"/>
              </a:highlight>
              <a:latin typeface="Arial"/>
              <a:ea typeface="Arial"/>
              <a:cs typeface="Arial"/>
              <a:sym typeface="Arial"/>
            </a:endParaRPr>
          </a:p>
        </p:txBody>
      </p:sp>
      <p:sp>
        <p:nvSpPr>
          <p:cNvPr id="258" name="Google Shape;258;p30"/>
          <p:cNvSpPr txBox="1"/>
          <p:nvPr/>
        </p:nvSpPr>
        <p:spPr>
          <a:xfrm>
            <a:off x="1724000" y="173325"/>
            <a:ext cx="58782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a:solidFill>
                  <a:schemeClr val="lt1"/>
                </a:solidFill>
                <a:latin typeface="Lato"/>
                <a:ea typeface="Lato"/>
                <a:cs typeface="Lato"/>
                <a:sym typeface="Lato"/>
              </a:rPr>
              <a:t>OTHER FACTORS TO KEEP IN MIND WHILE DESIGNING NETWORK REDUNDANCY</a:t>
            </a:r>
            <a:endParaRPr sz="1600">
              <a:solidFill>
                <a:schemeClr val="l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Network Topology Diagram</a:t>
            </a:r>
            <a:endParaRPr/>
          </a:p>
        </p:txBody>
      </p:sp>
      <p:pic>
        <p:nvPicPr>
          <p:cNvPr id="264" name="Google Shape;264;p31"/>
          <p:cNvPicPr preferRelativeResize="0"/>
          <p:nvPr/>
        </p:nvPicPr>
        <p:blipFill>
          <a:blip r:embed="rId3">
            <a:alphaModFix/>
          </a:blip>
          <a:stretch>
            <a:fillRect/>
          </a:stretch>
        </p:blipFill>
        <p:spPr>
          <a:xfrm>
            <a:off x="1679050" y="985000"/>
            <a:ext cx="6067224" cy="39665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Problem Statement</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dirty="0"/>
              <a:t>To implement LAN Network design with redundancy with HSRP</a:t>
            </a:r>
            <a:endParaRPr sz="1500" dirty="0"/>
          </a:p>
          <a:p>
            <a:pPr marL="457200" lvl="0" indent="0" algn="l" rtl="0">
              <a:spcBef>
                <a:spcPts val="1200"/>
              </a:spcBef>
              <a:spcAft>
                <a:spcPts val="0"/>
              </a:spcAft>
              <a:buNone/>
            </a:pPr>
            <a:endParaRPr sz="1500" dirty="0"/>
          </a:p>
          <a:p>
            <a:pPr marL="457200" lvl="0" indent="-323850" algn="l" rtl="0">
              <a:spcBef>
                <a:spcPts val="1200"/>
              </a:spcBef>
              <a:spcAft>
                <a:spcPts val="0"/>
              </a:spcAft>
              <a:buSzPts val="1500"/>
              <a:buChar char="●"/>
            </a:pPr>
            <a:r>
              <a:rPr lang="en" sz="1500" dirty="0"/>
              <a:t>The organization’s network has to be upgraded by having dual intermediate routers which would automatically failover, and provide high availability access to the internet.</a:t>
            </a:r>
            <a:endParaRPr sz="1500" dirty="0"/>
          </a:p>
          <a:p>
            <a:pPr marL="457200" lvl="0" indent="0" algn="l" rtl="0">
              <a:spcBef>
                <a:spcPts val="1200"/>
              </a:spcBef>
              <a:spcAft>
                <a:spcPts val="1200"/>
              </a:spcAft>
              <a:buNone/>
            </a:pPr>
            <a:endParaRPr sz="15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Design constraints</a:t>
            </a:r>
            <a:endParaRPr/>
          </a:p>
        </p:txBody>
      </p:sp>
      <p:sp>
        <p:nvSpPr>
          <p:cNvPr id="270" name="Google Shape;270;p3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-Recovery time speed </a:t>
            </a:r>
            <a:endParaRPr/>
          </a:p>
          <a:p>
            <a:pPr marL="0" lvl="0" indent="0" algn="l" rtl="0">
              <a:spcBef>
                <a:spcPts val="1200"/>
              </a:spcBef>
              <a:spcAft>
                <a:spcPts val="0"/>
              </a:spcAft>
              <a:buNone/>
            </a:pPr>
            <a:r>
              <a:rPr lang="en"/>
              <a:t>-Weak security </a:t>
            </a:r>
            <a:endParaRPr/>
          </a:p>
          <a:p>
            <a:pPr marL="0" lvl="0" indent="0" algn="l" rtl="0">
              <a:spcBef>
                <a:spcPts val="1200"/>
              </a:spcBef>
              <a:spcAft>
                <a:spcPts val="0"/>
              </a:spcAft>
              <a:buNone/>
            </a:pPr>
            <a:r>
              <a:rPr lang="en"/>
              <a:t>-Cisco proprietary protocol </a:t>
            </a: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What is Network Redundancy</a:t>
            </a:r>
            <a:endParaRPr/>
          </a:p>
        </p:txBody>
      </p:sp>
      <p:sp>
        <p:nvSpPr>
          <p:cNvPr id="147" name="Google Shape;147;p15"/>
          <p:cNvSpPr txBox="1">
            <a:spLocks noGrp="1"/>
          </p:cNvSpPr>
          <p:nvPr>
            <p:ph type="body" idx="1"/>
          </p:nvPr>
        </p:nvSpPr>
        <p:spPr>
          <a:xfrm>
            <a:off x="1253175" y="1405750"/>
            <a:ext cx="4053900" cy="3279900"/>
          </a:xfrm>
          <a:prstGeom prst="rect">
            <a:avLst/>
          </a:prstGeom>
        </p:spPr>
        <p:txBody>
          <a:bodyPr spcFirstLastPara="1" wrap="square" lIns="91425" tIns="91425" rIns="91425" bIns="91425" anchor="t" anchorCtr="0">
            <a:normAutofit/>
          </a:bodyPr>
          <a:lstStyle/>
          <a:p>
            <a:pPr marL="457200" lvl="0" indent="-312785" algn="l" rtl="0">
              <a:spcBef>
                <a:spcPts val="0"/>
              </a:spcBef>
              <a:spcAft>
                <a:spcPts val="0"/>
              </a:spcAft>
              <a:buSzPts val="1326"/>
              <a:buFont typeface="Arial"/>
              <a:buChar char="●"/>
            </a:pPr>
            <a:r>
              <a:rPr lang="en" sz="1325" dirty="0">
                <a:highlight>
                  <a:schemeClr val="dk1"/>
                </a:highlight>
                <a:latin typeface="Arial"/>
                <a:ea typeface="Arial"/>
                <a:cs typeface="Arial"/>
                <a:sym typeface="Arial"/>
              </a:rPr>
              <a:t>Network redundancy is a </a:t>
            </a:r>
            <a:r>
              <a:rPr lang="en" sz="1325" b="1" dirty="0">
                <a:highlight>
                  <a:schemeClr val="dk1"/>
                </a:highlight>
                <a:latin typeface="Arial"/>
                <a:ea typeface="Arial"/>
                <a:cs typeface="Arial"/>
                <a:sym typeface="Arial"/>
              </a:rPr>
              <a:t>process through which additional or alternate instances of network devices, equipment and communication mediums are installed within network infrastructure</a:t>
            </a:r>
            <a:r>
              <a:rPr lang="en" sz="1325" dirty="0">
                <a:highlight>
                  <a:schemeClr val="dk1"/>
                </a:highlight>
                <a:latin typeface="Arial"/>
                <a:ea typeface="Arial"/>
                <a:cs typeface="Arial"/>
                <a:sym typeface="Arial"/>
              </a:rPr>
              <a:t>.</a:t>
            </a:r>
            <a:endParaRPr sz="1325" dirty="0">
              <a:highlight>
                <a:schemeClr val="dk1"/>
              </a:highlight>
              <a:latin typeface="Arial"/>
              <a:ea typeface="Arial"/>
              <a:cs typeface="Arial"/>
              <a:sym typeface="Arial"/>
            </a:endParaRPr>
          </a:p>
          <a:p>
            <a:pPr marL="0" lvl="0" indent="0" algn="l" rtl="0">
              <a:spcBef>
                <a:spcPts val="1200"/>
              </a:spcBef>
              <a:spcAft>
                <a:spcPts val="0"/>
              </a:spcAft>
              <a:buNone/>
            </a:pPr>
            <a:endParaRPr sz="1525" dirty="0">
              <a:highlight>
                <a:schemeClr val="dk1"/>
              </a:highlight>
              <a:latin typeface="Arial"/>
              <a:ea typeface="Arial"/>
              <a:cs typeface="Arial"/>
              <a:sym typeface="Arial"/>
            </a:endParaRPr>
          </a:p>
          <a:p>
            <a:pPr marL="457200" lvl="0" indent="-325485" algn="l" rtl="0">
              <a:spcBef>
                <a:spcPts val="1200"/>
              </a:spcBef>
              <a:spcAft>
                <a:spcPts val="0"/>
              </a:spcAft>
              <a:buSzPts val="1526"/>
              <a:buFont typeface="Arial"/>
              <a:buChar char="●"/>
            </a:pPr>
            <a:r>
              <a:rPr lang="en" sz="1525" dirty="0">
                <a:highlight>
                  <a:schemeClr val="dk1"/>
                </a:highlight>
                <a:latin typeface="Arial"/>
                <a:ea typeface="Arial"/>
                <a:cs typeface="Arial"/>
                <a:sym typeface="Arial"/>
              </a:rPr>
              <a:t>It is a method for ensuring network availability in case of a network device or path failure and unavailability.</a:t>
            </a:r>
            <a:endParaRPr sz="1525" dirty="0">
              <a:highlight>
                <a:schemeClr val="dk1"/>
              </a:highlight>
              <a:latin typeface="Arial"/>
              <a:ea typeface="Arial"/>
              <a:cs typeface="Arial"/>
              <a:sym typeface="Arial"/>
            </a:endParaRPr>
          </a:p>
          <a:p>
            <a:pPr marL="457200" lvl="0" indent="0" algn="l" rtl="0">
              <a:spcBef>
                <a:spcPts val="1200"/>
              </a:spcBef>
              <a:spcAft>
                <a:spcPts val="1200"/>
              </a:spcAft>
              <a:buNone/>
            </a:pPr>
            <a:endParaRPr sz="1200" dirty="0">
              <a:highlight>
                <a:schemeClr val="dk1"/>
              </a:highlight>
              <a:latin typeface="Arial"/>
              <a:ea typeface="Arial"/>
              <a:cs typeface="Arial"/>
              <a:sym typeface="Arial"/>
            </a:endParaRPr>
          </a:p>
        </p:txBody>
      </p:sp>
      <p:pic>
        <p:nvPicPr>
          <p:cNvPr id="148" name="Google Shape;148;p15"/>
          <p:cNvPicPr preferRelativeResize="0"/>
          <p:nvPr/>
        </p:nvPicPr>
        <p:blipFill>
          <a:blip r:embed="rId3">
            <a:alphaModFix/>
          </a:blip>
          <a:stretch>
            <a:fillRect/>
          </a:stretch>
        </p:blipFill>
        <p:spPr>
          <a:xfrm>
            <a:off x="5632300" y="1601900"/>
            <a:ext cx="3235100" cy="2441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Why is network redundancy important?</a:t>
            </a:r>
            <a:endParaRPr/>
          </a:p>
        </p:txBody>
      </p:sp>
      <p:sp>
        <p:nvSpPr>
          <p:cNvPr id="154" name="Google Shape;154;p16"/>
          <p:cNvSpPr txBox="1">
            <a:spLocks noGrp="1"/>
          </p:cNvSpPr>
          <p:nvPr>
            <p:ph type="body" idx="1"/>
          </p:nvPr>
        </p:nvSpPr>
        <p:spPr>
          <a:xfrm>
            <a:off x="1297500" y="1567550"/>
            <a:ext cx="7038900" cy="3200400"/>
          </a:xfrm>
          <a:prstGeom prst="rect">
            <a:avLst/>
          </a:prstGeom>
        </p:spPr>
        <p:txBody>
          <a:bodyPr spcFirstLastPara="1" wrap="square" lIns="91425" tIns="91425" rIns="91425" bIns="91425" anchor="t" anchorCtr="0">
            <a:normAutofit fontScale="92500" lnSpcReduction="20000"/>
          </a:bodyPr>
          <a:lstStyle/>
          <a:p>
            <a:pPr marL="457200" lvl="0" indent="-311150" algn="just" rtl="0">
              <a:spcBef>
                <a:spcPts val="0"/>
              </a:spcBef>
              <a:spcAft>
                <a:spcPts val="0"/>
              </a:spcAft>
              <a:buSzPts val="1300"/>
              <a:buChar char="●"/>
            </a:pPr>
            <a:r>
              <a:rPr lang="en"/>
              <a:t>Reducing chances of network failure: Your network is more likely to stay running and connected with a network redundancy plan.</a:t>
            </a:r>
            <a:endParaRPr/>
          </a:p>
          <a:p>
            <a:pPr marL="0" lvl="0" indent="0" algn="just" rtl="0">
              <a:spcBef>
                <a:spcPts val="1200"/>
              </a:spcBef>
              <a:spcAft>
                <a:spcPts val="0"/>
              </a:spcAft>
              <a:buNone/>
            </a:pPr>
            <a:endParaRPr/>
          </a:p>
          <a:p>
            <a:pPr marL="457200" lvl="0" indent="-311150" algn="just" rtl="0">
              <a:spcBef>
                <a:spcPts val="1200"/>
              </a:spcBef>
              <a:spcAft>
                <a:spcPts val="0"/>
              </a:spcAft>
              <a:buSzPts val="1300"/>
              <a:buChar char="●"/>
            </a:pPr>
            <a:r>
              <a:rPr lang="en"/>
              <a:t>Optimizing time and money: Damage to your network can cost organizations in time, money and human resources.</a:t>
            </a:r>
            <a:endParaRPr/>
          </a:p>
          <a:p>
            <a:pPr marL="0" lvl="0" indent="0" algn="just" rtl="0">
              <a:spcBef>
                <a:spcPts val="1200"/>
              </a:spcBef>
              <a:spcAft>
                <a:spcPts val="0"/>
              </a:spcAft>
              <a:buNone/>
            </a:pPr>
            <a:endParaRPr/>
          </a:p>
          <a:p>
            <a:pPr marL="457200" lvl="0" indent="-311150" algn="just" rtl="0">
              <a:spcBef>
                <a:spcPts val="1200"/>
              </a:spcBef>
              <a:spcAft>
                <a:spcPts val="0"/>
              </a:spcAft>
              <a:buSzPts val="1300"/>
              <a:buChar char="●"/>
            </a:pPr>
            <a:r>
              <a:rPr lang="en"/>
              <a:t>Raising network uptime: Network uptime refers to how long your business's network remains running. </a:t>
            </a:r>
            <a:endParaRPr/>
          </a:p>
          <a:p>
            <a:pPr marL="0" lvl="0" indent="0" algn="just" rtl="0">
              <a:spcBef>
                <a:spcPts val="1200"/>
              </a:spcBef>
              <a:spcAft>
                <a:spcPts val="0"/>
              </a:spcAft>
              <a:buNone/>
            </a:pPr>
            <a:endParaRPr/>
          </a:p>
          <a:p>
            <a:pPr marL="457200" lvl="0" indent="-311150" algn="just" rtl="0">
              <a:spcBef>
                <a:spcPts val="1200"/>
              </a:spcBef>
              <a:spcAft>
                <a:spcPts val="0"/>
              </a:spcAft>
              <a:buSzPts val="1300"/>
              <a:buChar char="●"/>
            </a:pPr>
            <a:r>
              <a:rPr lang="en"/>
              <a:t>Improving company security: Network redundancy helps protect your company against physical damage to your network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823850" y="1266425"/>
            <a:ext cx="7687200" cy="2914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Font typeface="Arial"/>
              <a:buChar char="●"/>
            </a:pPr>
            <a:r>
              <a:rPr lang="en" sz="1400">
                <a:highlight>
                  <a:schemeClr val="dk1"/>
                </a:highlight>
                <a:latin typeface="Arial"/>
                <a:ea typeface="Arial"/>
                <a:cs typeface="Arial"/>
                <a:sym typeface="Arial"/>
              </a:rPr>
              <a:t>Without any backup systems in place, all it takes is one point of failure in a network to disrupt or bring down an entire system.</a:t>
            </a:r>
            <a:endParaRPr sz="1400">
              <a:highlight>
                <a:schemeClr val="dk1"/>
              </a:highlight>
              <a:latin typeface="Arial"/>
              <a:ea typeface="Arial"/>
              <a:cs typeface="Arial"/>
              <a:sym typeface="Arial"/>
            </a:endParaRPr>
          </a:p>
          <a:p>
            <a:pPr marL="0" lvl="0" indent="0" algn="l" rtl="0">
              <a:spcBef>
                <a:spcPts val="0"/>
              </a:spcBef>
              <a:spcAft>
                <a:spcPts val="0"/>
              </a:spcAft>
              <a:buNone/>
            </a:pPr>
            <a:endParaRPr sz="1400">
              <a:highlight>
                <a:schemeClr val="dk1"/>
              </a:highlight>
              <a:latin typeface="Arial"/>
              <a:ea typeface="Arial"/>
              <a:cs typeface="Arial"/>
              <a:sym typeface="Arial"/>
            </a:endParaRPr>
          </a:p>
          <a:p>
            <a:pPr marL="457200" lvl="0" indent="0" algn="l" rtl="0">
              <a:spcBef>
                <a:spcPts val="0"/>
              </a:spcBef>
              <a:spcAft>
                <a:spcPts val="0"/>
              </a:spcAft>
              <a:buNone/>
            </a:pPr>
            <a:endParaRPr sz="1300">
              <a:highlight>
                <a:schemeClr val="dk1"/>
              </a:highlight>
              <a:latin typeface="Arial"/>
              <a:ea typeface="Arial"/>
              <a:cs typeface="Arial"/>
              <a:sym typeface="Arial"/>
            </a:endParaRPr>
          </a:p>
        </p:txBody>
      </p:sp>
      <p:sp>
        <p:nvSpPr>
          <p:cNvPr id="160" name="Google Shape;160;p17"/>
          <p:cNvSpPr txBox="1"/>
          <p:nvPr/>
        </p:nvSpPr>
        <p:spPr>
          <a:xfrm>
            <a:off x="1950200" y="449725"/>
            <a:ext cx="58782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solidFill>
                  <a:schemeClr val="lt1"/>
                </a:solidFill>
                <a:highlight>
                  <a:schemeClr val="dk1"/>
                </a:highlight>
                <a:latin typeface="Lato"/>
                <a:ea typeface="Lato"/>
                <a:cs typeface="Lato"/>
                <a:sym typeface="Lato"/>
              </a:rPr>
              <a:t>OUR   OBJECTIVES</a:t>
            </a:r>
            <a:endParaRPr sz="2000">
              <a:solidFill>
                <a:schemeClr val="lt1"/>
              </a:solidFill>
              <a:highlight>
                <a:schemeClr val="dk1"/>
              </a:highlight>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329475" y="199850"/>
            <a:ext cx="6276000" cy="107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Functionality</a:t>
            </a:r>
            <a:endParaRPr/>
          </a:p>
        </p:txBody>
      </p:sp>
      <p:sp>
        <p:nvSpPr>
          <p:cNvPr id="166" name="Google Shape;166;p18"/>
          <p:cNvSpPr txBox="1"/>
          <p:nvPr/>
        </p:nvSpPr>
        <p:spPr>
          <a:xfrm>
            <a:off x="231400" y="1030800"/>
            <a:ext cx="8467200" cy="219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450" dirty="0">
                <a:solidFill>
                  <a:schemeClr val="lt1"/>
                </a:solidFill>
                <a:highlight>
                  <a:schemeClr val="dk1"/>
                </a:highlight>
              </a:rPr>
              <a:t>A network which has redundancy in the design to to be setup for an organization. The organization is currently having an internet connection, which is setup using a Cisco router. The gateway addresses for users in the LAN is currently provided as an intermediate routers address, which would then forward all internet bound packets to the internet router. The network has to be upgraded by having dual intermediate routers which would automatically failover, and provide high availability access to the internet. HSRP is to be used for the deployment. The project identifies the configurations required on Cisco routers to achieve the same.</a:t>
            </a:r>
            <a:endParaRPr sz="1150" dirty="0">
              <a:solidFill>
                <a:schemeClr val="lt1"/>
              </a:solidFill>
              <a:highlight>
                <a:schemeClr val="dk1"/>
              </a:highlight>
            </a:endParaRPr>
          </a:p>
          <a:p>
            <a:pPr marL="0" lvl="0" indent="0" algn="l" rtl="0">
              <a:spcBef>
                <a:spcPts val="0"/>
              </a:spcBef>
              <a:spcAft>
                <a:spcPts val="0"/>
              </a:spcAft>
              <a:buNone/>
            </a:pPr>
            <a:endParaRPr sz="1450" dirty="0">
              <a:solidFill>
                <a:schemeClr val="lt1"/>
              </a:solidFill>
              <a:highlight>
                <a:schemeClr val="dk1"/>
              </a:highlight>
            </a:endParaRPr>
          </a:p>
          <a:p>
            <a:pPr marL="0" lvl="0" indent="0" algn="l" rtl="0">
              <a:spcBef>
                <a:spcPts val="0"/>
              </a:spcBef>
              <a:spcAft>
                <a:spcPts val="0"/>
              </a:spcAft>
              <a:buNone/>
            </a:pPr>
            <a:endParaRPr sz="1450" dirty="0">
              <a:solidFill>
                <a:schemeClr val="lt1"/>
              </a:solidFill>
              <a:highlight>
                <a:schemeClr val="dk1"/>
              </a:highlight>
            </a:endParaRPr>
          </a:p>
        </p:txBody>
      </p:sp>
      <p:sp>
        <p:nvSpPr>
          <p:cNvPr id="167" name="Google Shape;167;p18"/>
          <p:cNvSpPr txBox="1"/>
          <p:nvPr/>
        </p:nvSpPr>
        <p:spPr>
          <a:xfrm>
            <a:off x="231400" y="2891850"/>
            <a:ext cx="83094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Networking Requirements</a:t>
            </a: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LAN IP Network Design</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Network Topology Diagram</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AutoNum type="arabicPeriod"/>
            </a:pPr>
            <a:r>
              <a:rPr lang="en">
                <a:solidFill>
                  <a:schemeClr val="lt1"/>
                </a:solidFill>
                <a:highlight>
                  <a:schemeClr val="dk1"/>
                </a:highlight>
              </a:rPr>
              <a:t>Configurations required on the routers to setup high availability with HSRP.</a:t>
            </a:r>
            <a:endParaRPr>
              <a:solidFill>
                <a:schemeClr val="lt1"/>
              </a:solidFill>
              <a:highlight>
                <a:schemeClr val="dk1"/>
              </a:highlight>
            </a:endParaRPr>
          </a:p>
          <a:p>
            <a:pPr marL="457200" lvl="0" indent="-317500" algn="l" rtl="0">
              <a:spcBef>
                <a:spcPts val="0"/>
              </a:spcBef>
              <a:spcAft>
                <a:spcPts val="0"/>
              </a:spcAft>
              <a:buClr>
                <a:schemeClr val="lt1"/>
              </a:buClr>
              <a:buSzPts val="1400"/>
              <a:buAutoNum type="arabicPeriod"/>
            </a:pPr>
            <a:r>
              <a:rPr lang="en">
                <a:solidFill>
                  <a:schemeClr val="lt1"/>
                </a:solidFill>
                <a:highlight>
                  <a:schemeClr val="dk1"/>
                </a:highlight>
              </a:rPr>
              <a:t>Configurations required on the routers to setup appropriate IP address and internet packet forwarding on the routers.</a:t>
            </a:r>
            <a:endParaRPr>
              <a:solidFill>
                <a:schemeClr val="lt1"/>
              </a:solidFill>
              <a:highlight>
                <a:schemeClr val="dk1"/>
              </a:highlight>
            </a:endParaRPr>
          </a:p>
          <a:p>
            <a:pPr marL="457200" lvl="0" indent="-317500" algn="l" rtl="0">
              <a:spcBef>
                <a:spcPts val="0"/>
              </a:spcBef>
              <a:spcAft>
                <a:spcPts val="0"/>
              </a:spcAft>
              <a:buClr>
                <a:schemeClr val="lt1"/>
              </a:buClr>
              <a:buSzPts val="1400"/>
              <a:buAutoNum type="arabicPeriod"/>
            </a:pPr>
            <a:r>
              <a:rPr lang="en">
                <a:solidFill>
                  <a:schemeClr val="lt1"/>
                </a:solidFill>
                <a:highlight>
                  <a:schemeClr val="dk1"/>
                </a:highlight>
              </a:rPr>
              <a:t>Configurations required on the LAN PC’s for appropriate gateway parameters.</a:t>
            </a:r>
            <a:endParaRPr>
              <a:solidFill>
                <a:schemeClr val="lt1"/>
              </a:solidFill>
              <a:highlight>
                <a:schemeClr val="dk1"/>
              </a:highlight>
            </a:endParaRPr>
          </a:p>
          <a:p>
            <a:pPr marL="457200" lvl="0" indent="-317500" algn="l" rtl="0">
              <a:spcBef>
                <a:spcPts val="0"/>
              </a:spcBef>
              <a:spcAft>
                <a:spcPts val="0"/>
              </a:spcAft>
              <a:buClr>
                <a:schemeClr val="lt1"/>
              </a:buClr>
              <a:buSzPts val="1400"/>
              <a:buAutoNum type="arabicPeriod"/>
            </a:pPr>
            <a:r>
              <a:rPr lang="en">
                <a:solidFill>
                  <a:schemeClr val="lt1"/>
                </a:solidFill>
                <a:highlight>
                  <a:schemeClr val="dk1"/>
                </a:highlight>
              </a:rPr>
              <a:t>Verification and Testing Procedure</a:t>
            </a:r>
            <a:endParaRPr>
              <a:solidFill>
                <a:schemeClr val="lt1"/>
              </a:solidFill>
              <a:highlight>
                <a:schemeClr val="dk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a:spLocks noGrp="1"/>
          </p:cNvSpPr>
          <p:nvPr>
            <p:ph type="title"/>
          </p:nvPr>
        </p:nvSpPr>
        <p:spPr>
          <a:xfrm>
            <a:off x="287425" y="357625"/>
            <a:ext cx="5434500" cy="1178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Hardware Requirements</a:t>
            </a:r>
            <a:endParaRPr/>
          </a:p>
          <a:p>
            <a:pPr marL="0" lvl="0" indent="0" algn="l" rtl="0">
              <a:spcBef>
                <a:spcPts val="0"/>
              </a:spcBef>
              <a:spcAft>
                <a:spcPts val="0"/>
              </a:spcAft>
              <a:buNone/>
            </a:pPr>
            <a:endParaRPr/>
          </a:p>
        </p:txBody>
      </p:sp>
      <p:sp>
        <p:nvSpPr>
          <p:cNvPr id="173" name="Google Shape;173;p19"/>
          <p:cNvSpPr txBox="1"/>
          <p:nvPr/>
        </p:nvSpPr>
        <p:spPr>
          <a:xfrm>
            <a:off x="4186325" y="4570675"/>
            <a:ext cx="2524500" cy="102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highlight>
                <a:schemeClr val="dk1"/>
              </a:highlight>
            </a:endParaRPr>
          </a:p>
          <a:p>
            <a:pPr marL="0" lvl="0" indent="0" algn="l" rtl="0">
              <a:spcBef>
                <a:spcPts val="0"/>
              </a:spcBef>
              <a:spcAft>
                <a:spcPts val="0"/>
              </a:spcAft>
              <a:buNone/>
            </a:pPr>
            <a:r>
              <a:rPr lang="en">
                <a:solidFill>
                  <a:schemeClr val="lt1"/>
                </a:solidFill>
                <a:highlight>
                  <a:schemeClr val="dk1"/>
                </a:highlight>
              </a:rPr>
              <a:t>5.Network cables.</a:t>
            </a:r>
            <a:endParaRPr>
              <a:solidFill>
                <a:schemeClr val="lt1"/>
              </a:solidFill>
              <a:highlight>
                <a:schemeClr val="dk1"/>
              </a:highlight>
            </a:endParaRPr>
          </a:p>
          <a:p>
            <a:pPr marL="0" lvl="0" indent="0" algn="l" rtl="0">
              <a:lnSpc>
                <a:spcPct val="115000"/>
              </a:lnSpc>
              <a:spcBef>
                <a:spcPts val="0"/>
              </a:spcBef>
              <a:spcAft>
                <a:spcPts val="0"/>
              </a:spcAft>
              <a:buNone/>
            </a:pPr>
            <a:endParaRPr sz="1100"/>
          </a:p>
          <a:p>
            <a:pPr marL="0" lvl="0" indent="0" algn="l" rtl="0">
              <a:spcBef>
                <a:spcPts val="0"/>
              </a:spcBef>
              <a:spcAft>
                <a:spcPts val="0"/>
              </a:spcAft>
              <a:buNone/>
            </a:pPr>
            <a:endParaRPr>
              <a:solidFill>
                <a:schemeClr val="lt1"/>
              </a:solidFill>
              <a:highlight>
                <a:schemeClr val="dk1"/>
              </a:highlight>
            </a:endParaRPr>
          </a:p>
        </p:txBody>
      </p:sp>
      <p:pic>
        <p:nvPicPr>
          <p:cNvPr id="174" name="Google Shape;174;p19"/>
          <p:cNvPicPr preferRelativeResize="0"/>
          <p:nvPr/>
        </p:nvPicPr>
        <p:blipFill>
          <a:blip r:embed="rId3">
            <a:alphaModFix/>
          </a:blip>
          <a:stretch>
            <a:fillRect/>
          </a:stretch>
        </p:blipFill>
        <p:spPr>
          <a:xfrm>
            <a:off x="657250" y="1124425"/>
            <a:ext cx="2109150" cy="1178100"/>
          </a:xfrm>
          <a:prstGeom prst="rect">
            <a:avLst/>
          </a:prstGeom>
          <a:noFill/>
          <a:ln>
            <a:noFill/>
          </a:ln>
        </p:spPr>
      </p:pic>
      <p:sp>
        <p:nvSpPr>
          <p:cNvPr id="175" name="Google Shape;175;p19"/>
          <p:cNvSpPr txBox="1"/>
          <p:nvPr/>
        </p:nvSpPr>
        <p:spPr>
          <a:xfrm>
            <a:off x="589025" y="2571750"/>
            <a:ext cx="235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highlight>
                  <a:schemeClr val="dk1"/>
                </a:highlight>
                <a:latin typeface="Lato"/>
                <a:ea typeface="Lato"/>
                <a:cs typeface="Lato"/>
                <a:sym typeface="Lato"/>
              </a:rPr>
              <a:t>1.</a:t>
            </a:r>
            <a:r>
              <a:rPr lang="en" dirty="0">
                <a:solidFill>
                  <a:schemeClr val="lt1"/>
                </a:solidFill>
                <a:highlight>
                  <a:schemeClr val="dk1"/>
                </a:highlight>
              </a:rPr>
              <a:t>Cisco routers ( 2 nos)</a:t>
            </a:r>
            <a:endParaRPr dirty="0">
              <a:latin typeface="Lato"/>
              <a:ea typeface="Lato"/>
              <a:cs typeface="Lato"/>
              <a:sym typeface="Lato"/>
            </a:endParaRPr>
          </a:p>
        </p:txBody>
      </p:sp>
      <p:pic>
        <p:nvPicPr>
          <p:cNvPr id="176" name="Google Shape;176;p19"/>
          <p:cNvPicPr preferRelativeResize="0"/>
          <p:nvPr/>
        </p:nvPicPr>
        <p:blipFill>
          <a:blip r:embed="rId4">
            <a:alphaModFix/>
          </a:blip>
          <a:stretch>
            <a:fillRect/>
          </a:stretch>
        </p:blipFill>
        <p:spPr>
          <a:xfrm>
            <a:off x="3302850" y="1065775"/>
            <a:ext cx="2356200" cy="1295400"/>
          </a:xfrm>
          <a:prstGeom prst="rect">
            <a:avLst/>
          </a:prstGeom>
          <a:noFill/>
          <a:ln>
            <a:noFill/>
          </a:ln>
        </p:spPr>
      </p:pic>
      <p:sp>
        <p:nvSpPr>
          <p:cNvPr id="177" name="Google Shape;177;p19"/>
          <p:cNvSpPr txBox="1"/>
          <p:nvPr/>
        </p:nvSpPr>
        <p:spPr>
          <a:xfrm>
            <a:off x="3623550" y="2571750"/>
            <a:ext cx="203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highlight>
                  <a:schemeClr val="dk1"/>
                </a:highlight>
              </a:rPr>
              <a:t>Cisco switches ( 2 nos)</a:t>
            </a:r>
            <a:endParaRPr>
              <a:latin typeface="Lato"/>
              <a:ea typeface="Lato"/>
              <a:cs typeface="Lato"/>
              <a:sym typeface="Lato"/>
            </a:endParaRPr>
          </a:p>
        </p:txBody>
      </p:sp>
      <p:pic>
        <p:nvPicPr>
          <p:cNvPr id="178" name="Google Shape;178;p19"/>
          <p:cNvPicPr preferRelativeResize="0"/>
          <p:nvPr/>
        </p:nvPicPr>
        <p:blipFill>
          <a:blip r:embed="rId5">
            <a:alphaModFix/>
          </a:blip>
          <a:stretch>
            <a:fillRect/>
          </a:stretch>
        </p:blipFill>
        <p:spPr>
          <a:xfrm>
            <a:off x="6353187" y="965625"/>
            <a:ext cx="2065325" cy="1495700"/>
          </a:xfrm>
          <a:prstGeom prst="rect">
            <a:avLst/>
          </a:prstGeom>
          <a:noFill/>
          <a:ln>
            <a:noFill/>
          </a:ln>
        </p:spPr>
      </p:pic>
      <p:sp>
        <p:nvSpPr>
          <p:cNvPr id="179" name="Google Shape;179;p19"/>
          <p:cNvSpPr txBox="1"/>
          <p:nvPr/>
        </p:nvSpPr>
        <p:spPr>
          <a:xfrm>
            <a:off x="6521425" y="2640125"/>
            <a:ext cx="2356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highlight>
                  <a:schemeClr val="dk1"/>
                </a:highlight>
              </a:rPr>
              <a:t>3.Internet router (Internet not mandatory)</a:t>
            </a:r>
            <a:endParaRPr>
              <a:latin typeface="Lato"/>
              <a:ea typeface="Lato"/>
              <a:cs typeface="Lato"/>
              <a:sym typeface="Lato"/>
            </a:endParaRPr>
          </a:p>
        </p:txBody>
      </p:sp>
      <p:pic>
        <p:nvPicPr>
          <p:cNvPr id="180" name="Google Shape;180;p19"/>
          <p:cNvPicPr preferRelativeResize="0"/>
          <p:nvPr/>
        </p:nvPicPr>
        <p:blipFill>
          <a:blip r:embed="rId6">
            <a:alphaModFix/>
          </a:blip>
          <a:stretch>
            <a:fillRect/>
          </a:stretch>
        </p:blipFill>
        <p:spPr>
          <a:xfrm>
            <a:off x="589025" y="2971950"/>
            <a:ext cx="2857500" cy="1600200"/>
          </a:xfrm>
          <a:prstGeom prst="rect">
            <a:avLst/>
          </a:prstGeom>
          <a:noFill/>
          <a:ln>
            <a:noFill/>
          </a:ln>
        </p:spPr>
      </p:pic>
      <p:sp>
        <p:nvSpPr>
          <p:cNvPr id="181" name="Google Shape;181;p19"/>
          <p:cNvSpPr txBox="1"/>
          <p:nvPr/>
        </p:nvSpPr>
        <p:spPr>
          <a:xfrm>
            <a:off x="3776125" y="4228400"/>
            <a:ext cx="605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82" name="Google Shape;182;p19"/>
          <p:cNvSpPr txBox="1"/>
          <p:nvPr/>
        </p:nvSpPr>
        <p:spPr>
          <a:xfrm>
            <a:off x="683700" y="4743800"/>
            <a:ext cx="226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highlight>
                  <a:schemeClr val="dk1"/>
                </a:highlight>
              </a:rPr>
              <a:t>4.PC (As per requirement)</a:t>
            </a:r>
            <a:endParaRPr dirty="0">
              <a:latin typeface="Lato"/>
              <a:ea typeface="Lato"/>
              <a:cs typeface="Lato"/>
              <a:sym typeface="Lato"/>
            </a:endParaRPr>
          </a:p>
        </p:txBody>
      </p:sp>
      <p:pic>
        <p:nvPicPr>
          <p:cNvPr id="183" name="Google Shape;183;p19"/>
          <p:cNvPicPr preferRelativeResize="0"/>
          <p:nvPr/>
        </p:nvPicPr>
        <p:blipFill>
          <a:blip r:embed="rId7">
            <a:alphaModFix/>
          </a:blip>
          <a:stretch>
            <a:fillRect/>
          </a:stretch>
        </p:blipFill>
        <p:spPr>
          <a:xfrm>
            <a:off x="3698100" y="2971938"/>
            <a:ext cx="2571750" cy="1781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0"/>
          <p:cNvSpPr txBox="1">
            <a:spLocks noGrp="1"/>
          </p:cNvSpPr>
          <p:nvPr>
            <p:ph type="title"/>
          </p:nvPr>
        </p:nvSpPr>
        <p:spPr>
          <a:xfrm>
            <a:off x="970125" y="435025"/>
            <a:ext cx="80910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The Different Types Of Network Redundancies?</a:t>
            </a:r>
            <a:endParaRPr/>
          </a:p>
        </p:txBody>
      </p:sp>
      <p:sp>
        <p:nvSpPr>
          <p:cNvPr id="189" name="Google Shape;189;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Multiple Spanning Trees (MST)</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n"/>
              <a:t>Ring Networks</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n"/>
              <a:t>Diverse Trunking</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n"/>
              <a:t>Multi-Protocol Label Switching (MPLS)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1"/>
          <p:cNvSpPr txBox="1">
            <a:spLocks noGrp="1"/>
          </p:cNvSpPr>
          <p:nvPr>
            <p:ph type="title"/>
          </p:nvPr>
        </p:nvSpPr>
        <p:spPr>
          <a:xfrm>
            <a:off x="1297500" y="393750"/>
            <a:ext cx="7144800" cy="82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Multiple Spanning Trees (MST)</a:t>
            </a:r>
            <a:endParaRPr/>
          </a:p>
        </p:txBody>
      </p:sp>
      <p:sp>
        <p:nvSpPr>
          <p:cNvPr id="195" name="Google Shape;195;p21"/>
          <p:cNvSpPr txBox="1">
            <a:spLocks noGrp="1"/>
          </p:cNvSpPr>
          <p:nvPr>
            <p:ph type="body" idx="1"/>
          </p:nvPr>
        </p:nvSpPr>
        <p:spPr>
          <a:xfrm>
            <a:off x="1091100" y="1816425"/>
            <a:ext cx="3798900" cy="2415000"/>
          </a:xfrm>
          <a:prstGeom prst="rect">
            <a:avLst/>
          </a:prstGeom>
        </p:spPr>
        <p:txBody>
          <a:bodyPr spcFirstLastPara="1" wrap="square" lIns="91425" tIns="91425" rIns="91425" bIns="91425" anchor="t" anchorCtr="0">
            <a:normAutofit/>
          </a:bodyPr>
          <a:lstStyle/>
          <a:p>
            <a:pPr marL="457200" lvl="0" indent="-311150" algn="just" rtl="0">
              <a:spcBef>
                <a:spcPts val="0"/>
              </a:spcBef>
              <a:spcAft>
                <a:spcPts val="0"/>
              </a:spcAft>
              <a:buSzPts val="1300"/>
              <a:buChar char="●"/>
            </a:pPr>
            <a:r>
              <a:rPr lang="en"/>
              <a:t>MST supports load-balancing capability while still allowing for scalability. It enables the designated administrator to plan out a random number of VLANs to one MST instance. As a result, there are the least number of instances essential to satisfy a design.</a:t>
            </a:r>
            <a:endParaRPr/>
          </a:p>
        </p:txBody>
      </p:sp>
      <p:pic>
        <p:nvPicPr>
          <p:cNvPr id="196" name="Google Shape;196;p21"/>
          <p:cNvPicPr preferRelativeResize="0"/>
          <p:nvPr/>
        </p:nvPicPr>
        <p:blipFill>
          <a:blip r:embed="rId3">
            <a:alphaModFix/>
          </a:blip>
          <a:stretch>
            <a:fillRect/>
          </a:stretch>
        </p:blipFill>
        <p:spPr>
          <a:xfrm>
            <a:off x="5207525" y="1713200"/>
            <a:ext cx="3742800" cy="2187975"/>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15</TotalTime>
  <Words>838</Words>
  <Application>Microsoft Office PowerPoint</Application>
  <PresentationFormat>On-screen Show (16:9)</PresentationFormat>
  <Paragraphs>101</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Montserrat</vt:lpstr>
      <vt:lpstr>Lato</vt:lpstr>
      <vt:lpstr>Roboto</vt:lpstr>
      <vt:lpstr>Focus</vt:lpstr>
      <vt:lpstr>Lan Network with Redundancy</vt:lpstr>
      <vt:lpstr>Problem Statement</vt:lpstr>
      <vt:lpstr>What is Network Redundancy</vt:lpstr>
      <vt:lpstr>Why is network redundancy important?</vt:lpstr>
      <vt:lpstr>Without any backup systems in place, all it takes is one point of failure in a network to disrupt or bring down an entire system.  </vt:lpstr>
      <vt:lpstr>Functionality</vt:lpstr>
      <vt:lpstr>Hardware Requirements </vt:lpstr>
      <vt:lpstr>What Are The Different Types Of Network Redundancies?</vt:lpstr>
      <vt:lpstr>Multiple Spanning Trees (MST)</vt:lpstr>
      <vt:lpstr>Ring Network</vt:lpstr>
      <vt:lpstr>Diverse Trunking</vt:lpstr>
      <vt:lpstr>Multi-Protocol Label Switching (MPLS)</vt:lpstr>
      <vt:lpstr>Protocols for management of redundant routers:</vt:lpstr>
      <vt:lpstr>HSRP</vt:lpstr>
      <vt:lpstr>VRRP</vt:lpstr>
      <vt:lpstr>GLBP</vt:lpstr>
      <vt:lpstr>  The one we will implement will be HSRP it is a proprietary protocol from Cisco.   It is a routing protocol that provides backup to a router in the event of link or hardware failure.   Using HSRP, several routers are connected to the same segment of an Ethernet and work together to present the appearance of a single virtual router on the LAN.   </vt:lpstr>
      <vt:lpstr>Switches and routers  Subnet connections  Backup  Power  WAN and SD-WAN   </vt:lpstr>
      <vt:lpstr>Network Topology Diagram</vt:lpstr>
      <vt:lpstr>Design constraints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 network with Redundancy</dc:title>
  <cp:lastModifiedBy>shah aum</cp:lastModifiedBy>
  <cp:revision>4</cp:revision>
  <dcterms:modified xsi:type="dcterms:W3CDTF">2022-06-28T06:42:05Z</dcterms:modified>
</cp:coreProperties>
</file>