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C01-F0DB-DA10-4FB9-CF04DA199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CB5352-7235-ABDA-6A21-5EC7AE7C9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48149-73F9-3912-C9DA-3396C4BF117A}"/>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48B96C09-0C9C-B37C-E2CC-BFF2C46CA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ADCB3-6A04-5AC9-B114-1AB3EC8B09C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6529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FA8E-E3DD-670D-8DBA-756132278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C5E4F-EA43-E217-CD52-A3F4B822A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8A13E-5397-5830-FCA8-3E735A125DE9}"/>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AD222C36-4E1B-8BBE-766C-AE5B870F7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F5AEF-488F-67BD-CCCB-2846BABA2754}"/>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05406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CF664-CC45-347C-2BB2-4CA858DB1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C8EE5-673C-AD73-A463-217EF6671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8B566-4E86-60C9-F15A-2C08FE6616BD}"/>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1CB49E3D-EC7C-C576-189F-AFF3F3553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950DC-6F88-7722-4727-CF5EB99CDFE5}"/>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88563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12-CCB8-3523-82B7-306B298A8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D58A6-7FE7-5361-E0BF-D0FE6C32B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F2E5C-D0FB-4FCC-409E-C6E682CBB0EC}"/>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E25F601C-04D1-68D7-1100-7605328C8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67ADA-3B88-4A21-3EFF-D696DF99D93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8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C01F-0525-62E1-9694-9CBFF1AC0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9B485B-E42B-D4E0-129A-160A908A6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912F-3698-20A6-5D9C-94FF33C206A1}"/>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13CBFAEA-DBF0-5636-162A-98E778ECC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4E1F-2154-6E8C-BDF0-48BA7815E98B}"/>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735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826B-238D-E08C-CBEF-D4145B3A1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5F94C-EA8D-BB4D-5DD0-55253CE51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459F6A-5D63-75A4-D8ED-C4AF985B9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2E677B-0608-B52A-2013-1D309BADD09F}"/>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6" name="Footer Placeholder 5">
            <a:extLst>
              <a:ext uri="{FF2B5EF4-FFF2-40B4-BE49-F238E27FC236}">
                <a16:creationId xmlns:a16="http://schemas.microsoft.com/office/drawing/2014/main" id="{75E2CFE5-4EEF-13F9-0E53-612D6B7635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0F002-A5B6-23B7-8B55-55D0F58AE5A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759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21D4-C1A4-940C-D634-09C477A4B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BA3E8-D36D-D2C2-55A5-1A521DF16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C4F0C-75FF-D100-2D36-10E4BDBF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2B341-0FC8-D4E0-B948-A14CF1DA6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CDD76-8257-2B7A-0345-E08D4B1A7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78750B-D425-3774-6383-AD087B915ADF}"/>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8" name="Footer Placeholder 7">
            <a:extLst>
              <a:ext uri="{FF2B5EF4-FFF2-40B4-BE49-F238E27FC236}">
                <a16:creationId xmlns:a16="http://schemas.microsoft.com/office/drawing/2014/main" id="{296D4191-8411-826F-8A4B-01D044BD7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E8A88-7159-3DF1-1805-2587528C7C40}"/>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56134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B9CE-2FEB-2583-2505-AB19FD28F0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17A9B8-F849-62A7-69CE-965D198A2F95}"/>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4" name="Footer Placeholder 3">
            <a:extLst>
              <a:ext uri="{FF2B5EF4-FFF2-40B4-BE49-F238E27FC236}">
                <a16:creationId xmlns:a16="http://schemas.microsoft.com/office/drawing/2014/main" id="{6448DD73-E369-C3BC-25C6-92296A968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04FB9-E8C6-455E-BB54-B56B04D15271}"/>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72377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248B1-F223-AC7B-5C96-A44A90BDB2B6}"/>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3" name="Footer Placeholder 2">
            <a:extLst>
              <a:ext uri="{FF2B5EF4-FFF2-40B4-BE49-F238E27FC236}">
                <a16:creationId xmlns:a16="http://schemas.microsoft.com/office/drawing/2014/main" id="{32D323F1-1132-48F8-72A9-0D06D9C4DE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A4AC1-5D6F-9761-1FF5-6EEB4ACEAA6A}"/>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45421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EACF-E7EF-1F65-FAD5-B4D2D6C99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ED676-E992-F0C3-57EA-67F3AA875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9DB42D-228D-0062-4877-CACA6EAF2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2ABC0-C071-85A0-DF70-4190D99D3E66}"/>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6" name="Footer Placeholder 5">
            <a:extLst>
              <a:ext uri="{FF2B5EF4-FFF2-40B4-BE49-F238E27FC236}">
                <a16:creationId xmlns:a16="http://schemas.microsoft.com/office/drawing/2014/main" id="{016CB98D-0020-AE54-2D9A-0D7565893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4393F-84D3-AE01-7E87-F2A0167D33E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94023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AF8-D216-9022-2FBF-BE3EF0B78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F8D8B3-3D0D-0495-4241-CC1EB320A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CB1937-EDFF-C791-C59B-5914FD4E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F3AC8-FB8C-C056-8E64-AB1C94EA3989}"/>
              </a:ext>
            </a:extLst>
          </p:cNvPr>
          <p:cNvSpPr>
            <a:spLocks noGrp="1"/>
          </p:cNvSpPr>
          <p:nvPr>
            <p:ph type="dt" sz="half" idx="10"/>
          </p:nvPr>
        </p:nvSpPr>
        <p:spPr/>
        <p:txBody>
          <a:bodyPr/>
          <a:lstStyle/>
          <a:p>
            <a:fld id="{C4F16419-7E8A-4F5C-B412-4BFC77B9A523}" type="datetimeFigureOut">
              <a:rPr lang="en-IN" smtClean="0"/>
              <a:t>11-04-2023</a:t>
            </a:fld>
            <a:endParaRPr lang="en-IN"/>
          </a:p>
        </p:txBody>
      </p:sp>
      <p:sp>
        <p:nvSpPr>
          <p:cNvPr id="6" name="Footer Placeholder 5">
            <a:extLst>
              <a:ext uri="{FF2B5EF4-FFF2-40B4-BE49-F238E27FC236}">
                <a16:creationId xmlns:a16="http://schemas.microsoft.com/office/drawing/2014/main" id="{D4D24312-EC3C-DDA3-15CE-52E4857BD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42105-025C-BA97-DB8E-A04E8AD6239C}"/>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8728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E1D7D-DB14-1564-DDD3-0A3A3199D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52587-20AA-3BB9-F4F2-84BA46714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58542-B215-DDE7-8928-124EBB116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16419-7E8A-4F5C-B412-4BFC77B9A523}" type="datetimeFigureOut">
              <a:rPr lang="en-IN" smtClean="0"/>
              <a:t>11-04-2023</a:t>
            </a:fld>
            <a:endParaRPr lang="en-IN"/>
          </a:p>
        </p:txBody>
      </p:sp>
      <p:sp>
        <p:nvSpPr>
          <p:cNvPr id="5" name="Footer Placeholder 4">
            <a:extLst>
              <a:ext uri="{FF2B5EF4-FFF2-40B4-BE49-F238E27FC236}">
                <a16:creationId xmlns:a16="http://schemas.microsoft.com/office/drawing/2014/main" id="{66843B2B-7810-1ABF-320F-6C6DEECFF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1D3DB-395B-3932-5C5E-7A5028F0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380B0-F923-4BDE-8E46-FDD58442B9C8}" type="slidenum">
              <a:rPr lang="en-IN" smtClean="0"/>
              <a:t>‹#›</a:t>
            </a:fld>
            <a:endParaRPr lang="en-IN"/>
          </a:p>
        </p:txBody>
      </p:sp>
    </p:spTree>
    <p:extLst>
      <p:ext uri="{BB962C8B-B14F-4D97-AF65-F5344CB8AC3E}">
        <p14:creationId xmlns:p14="http://schemas.microsoft.com/office/powerpoint/2010/main" val="3244035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31B-B661-549A-25BA-2E67ACF22F42}"/>
              </a:ext>
            </a:extLst>
          </p:cNvPr>
          <p:cNvSpPr>
            <a:spLocks noGrp="1"/>
          </p:cNvSpPr>
          <p:nvPr>
            <p:ph type="ctrTitle"/>
          </p:nvPr>
        </p:nvSpPr>
        <p:spPr>
          <a:xfrm>
            <a:off x="1524000" y="818147"/>
            <a:ext cx="9144000" cy="866274"/>
          </a:xfrm>
        </p:spPr>
        <p:txBody>
          <a:bodyPr>
            <a:normAutofit fontScale="90000"/>
          </a:bodyPr>
          <a:lstStyle/>
          <a:p>
            <a:r>
              <a:rPr lang="en-US" b="1" dirty="0">
                <a:solidFill>
                  <a:srgbClr val="FF0000"/>
                </a:solidFill>
              </a:rPr>
              <a:t>CAPSTONE PROJECT-II</a:t>
            </a:r>
            <a:endParaRPr lang="en-IN" b="1" dirty="0">
              <a:solidFill>
                <a:srgbClr val="FF0000"/>
              </a:solidFill>
            </a:endParaRPr>
          </a:p>
        </p:txBody>
      </p:sp>
      <p:sp>
        <p:nvSpPr>
          <p:cNvPr id="3" name="Subtitle 2">
            <a:extLst>
              <a:ext uri="{FF2B5EF4-FFF2-40B4-BE49-F238E27FC236}">
                <a16:creationId xmlns:a16="http://schemas.microsoft.com/office/drawing/2014/main" id="{E39D0F86-5710-4A5C-CDA7-2AD920866CEA}"/>
              </a:ext>
            </a:extLst>
          </p:cNvPr>
          <p:cNvSpPr>
            <a:spLocks noGrp="1"/>
          </p:cNvSpPr>
          <p:nvPr>
            <p:ph type="subTitle" idx="1"/>
          </p:nvPr>
        </p:nvSpPr>
        <p:spPr>
          <a:xfrm>
            <a:off x="1524000" y="1933074"/>
            <a:ext cx="9144000" cy="3324726"/>
          </a:xfrm>
        </p:spPr>
        <p:txBody>
          <a:bodyPr/>
          <a:lstStyle/>
          <a:p>
            <a:r>
              <a:rPr lang="en-US" b="1" dirty="0">
                <a:solidFill>
                  <a:schemeClr val="accent1">
                    <a:lumMod val="50000"/>
                  </a:schemeClr>
                </a:solidFill>
              </a:rPr>
              <a:t>BIKE SHARING DEMAND PREDICTION</a:t>
            </a:r>
          </a:p>
          <a:p>
            <a:r>
              <a:rPr lang="en-US" sz="2000" b="1" dirty="0">
                <a:solidFill>
                  <a:schemeClr val="accent1">
                    <a:lumMod val="50000"/>
                  </a:schemeClr>
                </a:solidFill>
              </a:rPr>
              <a:t>(Supervised Machine Learning Regression)</a:t>
            </a:r>
          </a:p>
          <a:p>
            <a:pPr algn="l"/>
            <a:r>
              <a:rPr lang="en-IN" b="1" dirty="0">
                <a:solidFill>
                  <a:srgbClr val="FF0000"/>
                </a:solidFill>
              </a:rPr>
              <a:t>Presented By:</a:t>
            </a:r>
          </a:p>
          <a:p>
            <a:pPr algn="l"/>
            <a:r>
              <a:rPr lang="en-IN" sz="2000" b="1" dirty="0">
                <a:solidFill>
                  <a:schemeClr val="accent1">
                    <a:lumMod val="50000"/>
                  </a:schemeClr>
                </a:solidFill>
              </a:rPr>
              <a:t>Mohd Aun Farooqui</a:t>
            </a: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302883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117B-EF26-E84C-5E27-0E09C97DDAA2}"/>
              </a:ext>
            </a:extLst>
          </p:cNvPr>
          <p:cNvSpPr>
            <a:spLocks noGrp="1"/>
          </p:cNvSpPr>
          <p:nvPr>
            <p:ph type="title"/>
          </p:nvPr>
        </p:nvSpPr>
        <p:spPr>
          <a:xfrm>
            <a:off x="272716" y="64169"/>
            <a:ext cx="11081084" cy="441157"/>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BETWEEN SEASON AND RENTED BIKE COUNT:</a:t>
            </a:r>
          </a:p>
        </p:txBody>
      </p:sp>
      <p:sp>
        <p:nvSpPr>
          <p:cNvPr id="3" name="Content Placeholder 2">
            <a:extLst>
              <a:ext uri="{FF2B5EF4-FFF2-40B4-BE49-F238E27FC236}">
                <a16:creationId xmlns:a16="http://schemas.microsoft.com/office/drawing/2014/main" id="{31AD8E1C-9B4A-DF2F-AE4A-F91BCEC9C4F5}"/>
              </a:ext>
            </a:extLst>
          </p:cNvPr>
          <p:cNvSpPr>
            <a:spLocks noGrp="1"/>
          </p:cNvSpPr>
          <p:nvPr>
            <p:ph idx="1"/>
          </p:nvPr>
        </p:nvSpPr>
        <p:spPr>
          <a:xfrm>
            <a:off x="272716" y="707197"/>
            <a:ext cx="11795278" cy="6006422"/>
          </a:xfrm>
        </p:spPr>
        <p:txBody>
          <a:bodyPr>
            <a:normAutofit fontScale="92500"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The bar chart shows the total number of rented bikes for each season. The highest number of rented bikes occurred in the fall season, followed by the summer, spring, and winter seasons, respectively.</a:t>
            </a:r>
          </a:p>
          <a:p>
            <a:r>
              <a:rPr lang="en-US" sz="1700" dirty="0"/>
              <a:t>This insight can be used by the bike rental business to plan inventory and staffing levels during each season, as well as to develop targeted marketing campaigns to increase rentals during lower-demand seasons. The business can use this information to allocate resources efficiently and make informed decisions that can help drive growth and ensure long-term success.</a:t>
            </a:r>
            <a:endParaRPr lang="en-IN" sz="1700" dirty="0"/>
          </a:p>
        </p:txBody>
      </p:sp>
      <p:pic>
        <p:nvPicPr>
          <p:cNvPr id="5122" name="Picture 2">
            <a:extLst>
              <a:ext uri="{FF2B5EF4-FFF2-40B4-BE49-F238E27FC236}">
                <a16:creationId xmlns:a16="http://schemas.microsoft.com/office/drawing/2014/main" id="{B00FD84B-9971-7748-BC92-A45DE193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570" y="707197"/>
            <a:ext cx="6429375" cy="40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43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4B6B-E0C0-B202-1651-777C43C67735}"/>
              </a:ext>
            </a:extLst>
          </p:cNvPr>
          <p:cNvSpPr>
            <a:spLocks noGrp="1"/>
          </p:cNvSpPr>
          <p:nvPr>
            <p:ph type="title"/>
          </p:nvPr>
        </p:nvSpPr>
        <p:spPr>
          <a:xfrm>
            <a:off x="160421" y="0"/>
            <a:ext cx="11887200" cy="521368"/>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DEMAND OF BIKE IN THE WORKING DAY AND IN HOLIDAY:</a:t>
            </a:r>
          </a:p>
        </p:txBody>
      </p:sp>
      <p:sp>
        <p:nvSpPr>
          <p:cNvPr id="3" name="Content Placeholder 2">
            <a:extLst>
              <a:ext uri="{FF2B5EF4-FFF2-40B4-BE49-F238E27FC236}">
                <a16:creationId xmlns:a16="http://schemas.microsoft.com/office/drawing/2014/main" id="{7081D619-C25B-5220-6FDD-7C922E0546AD}"/>
              </a:ext>
            </a:extLst>
          </p:cNvPr>
          <p:cNvSpPr>
            <a:spLocks noGrp="1"/>
          </p:cNvSpPr>
          <p:nvPr>
            <p:ph idx="1"/>
          </p:nvPr>
        </p:nvSpPr>
        <p:spPr>
          <a:xfrm>
            <a:off x="0" y="538303"/>
            <a:ext cx="11996525" cy="610942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pie chart shows the percentage of rented bike counts during holidays and non-holidays. From the chart, we can see that a significant proportion of rented bikes are used during non-holidays, which is around 96.5% of the total rented bike counts. Only 3.5% of rented bikes are used during holidays. This could be due to people using rented bikes as their daily means of transportation or for recreational purposes, regardless of whether it's a holiday or not.</a:t>
            </a:r>
            <a:endParaRPr lang="en-IN" sz="1600" dirty="0"/>
          </a:p>
        </p:txBody>
      </p:sp>
      <p:pic>
        <p:nvPicPr>
          <p:cNvPr id="6146" name="Picture 2">
            <a:extLst>
              <a:ext uri="{FF2B5EF4-FFF2-40B4-BE49-F238E27FC236}">
                <a16:creationId xmlns:a16="http://schemas.microsoft.com/office/drawing/2014/main" id="{C51974EC-0A5B-C156-C345-40DCFC47F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623" y="538303"/>
            <a:ext cx="6339277" cy="489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6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4A2-4A0D-0980-F9C1-382A22BD008E}"/>
              </a:ext>
            </a:extLst>
          </p:cNvPr>
          <p:cNvSpPr>
            <a:spLocks noGrp="1"/>
          </p:cNvSpPr>
          <p:nvPr>
            <p:ph type="title"/>
          </p:nvPr>
        </p:nvSpPr>
        <p:spPr>
          <a:xfrm>
            <a:off x="200525" y="56147"/>
            <a:ext cx="11831053"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HUMIDITY:</a:t>
            </a:r>
          </a:p>
        </p:txBody>
      </p:sp>
      <p:sp>
        <p:nvSpPr>
          <p:cNvPr id="3" name="Content Placeholder 2">
            <a:extLst>
              <a:ext uri="{FF2B5EF4-FFF2-40B4-BE49-F238E27FC236}">
                <a16:creationId xmlns:a16="http://schemas.microsoft.com/office/drawing/2014/main" id="{0A600B71-6125-7541-CF83-EF1179472B1C}"/>
              </a:ext>
            </a:extLst>
          </p:cNvPr>
          <p:cNvSpPr>
            <a:spLocks noGrp="1"/>
          </p:cNvSpPr>
          <p:nvPr>
            <p:ph idx="1"/>
          </p:nvPr>
        </p:nvSpPr>
        <p:spPr>
          <a:xfrm>
            <a:off x="76199" y="465221"/>
            <a:ext cx="11831053" cy="6232358"/>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There appears to be a negative correlation between humidity and bike rentals, which means that as the humidity increases, the average number of bikes rented decreases.</a:t>
            </a:r>
          </a:p>
          <a:p>
            <a:r>
              <a:rPr lang="en-US" sz="1600" dirty="0"/>
              <a:t>The highest number of bike rentals occurs at around 30-50% humidity, while the lowest number of bike rentals occurs at around 80% humidity.</a:t>
            </a:r>
          </a:p>
          <a:p>
            <a:r>
              <a:rPr lang="en-US" sz="1600" dirty="0"/>
              <a:t>The overall trend of the line suggests that humidity is an important factor to consider when predicting bike rental demand. This information can be useful for bike rental companies when planning their operations and marketing strategies.</a:t>
            </a:r>
            <a:endParaRPr lang="en-IN" sz="1600" dirty="0"/>
          </a:p>
        </p:txBody>
      </p:sp>
      <p:pic>
        <p:nvPicPr>
          <p:cNvPr id="7170" name="Picture 2">
            <a:extLst>
              <a:ext uri="{FF2B5EF4-FFF2-40B4-BE49-F238E27FC236}">
                <a16:creationId xmlns:a16="http://schemas.microsoft.com/office/drawing/2014/main" id="{7BCF4C9B-6775-69AE-F0FD-417D83E31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918" y="465221"/>
            <a:ext cx="6805613" cy="4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56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2C3-AA41-4A86-94DB-6338B344C948}"/>
              </a:ext>
            </a:extLst>
          </p:cNvPr>
          <p:cNvSpPr>
            <a:spLocks noGrp="1"/>
          </p:cNvSpPr>
          <p:nvPr>
            <p:ph type="title"/>
          </p:nvPr>
        </p:nvSpPr>
        <p:spPr>
          <a:xfrm>
            <a:off x="168441" y="64167"/>
            <a:ext cx="11879179" cy="385011"/>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MONTH IN OUR ENTIRE DATASET:</a:t>
            </a:r>
          </a:p>
        </p:txBody>
      </p:sp>
      <p:sp>
        <p:nvSpPr>
          <p:cNvPr id="3" name="Content Placeholder 2">
            <a:extLst>
              <a:ext uri="{FF2B5EF4-FFF2-40B4-BE49-F238E27FC236}">
                <a16:creationId xmlns:a16="http://schemas.microsoft.com/office/drawing/2014/main" id="{D1A1C6C9-FF4B-76E6-3C90-CA0A26F75034}"/>
              </a:ext>
            </a:extLst>
          </p:cNvPr>
          <p:cNvSpPr>
            <a:spLocks noGrp="1"/>
          </p:cNvSpPr>
          <p:nvPr>
            <p:ph idx="1"/>
          </p:nvPr>
        </p:nvSpPr>
        <p:spPr>
          <a:xfrm>
            <a:off x="139037" y="668020"/>
            <a:ext cx="11977167" cy="6189980"/>
          </a:xfrm>
        </p:spPr>
        <p:txBody>
          <a:bodyPr>
            <a:normAutofit fontScale="925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700" dirty="0"/>
              <a:t>The line chart between the months and Rented Bike Counts shows several key insights:</a:t>
            </a:r>
          </a:p>
          <a:p>
            <a:r>
              <a:rPr lang="en-US" sz="1700" dirty="0"/>
              <a:t>The overall trend in bike rentals appears to be increasing over the course of the year, with higher counts during the summer months and lower counts during the winter months.</a:t>
            </a:r>
          </a:p>
          <a:p>
            <a:r>
              <a:rPr lang="en-US" sz="1700" dirty="0"/>
              <a:t>The highest bike rental counts occurred in August and September, likely due to favorable weather conditions during these months.</a:t>
            </a:r>
          </a:p>
          <a:p>
            <a:r>
              <a:rPr lang="en-US" sz="1700" dirty="0"/>
              <a:t>The lowest bike rental counts occurred in January and February, likely due to the colder weather and less favorable outdoor conditions.</a:t>
            </a:r>
          </a:p>
          <a:p>
            <a:r>
              <a:rPr lang="en-US" sz="1700" dirty="0"/>
              <a:t>There appears to be some seasonal variation in bike rental demand, with higher counts during the warmer months and lower counts during the colder months.</a:t>
            </a:r>
            <a:endParaRPr lang="en-IN" sz="1700" dirty="0"/>
          </a:p>
        </p:txBody>
      </p:sp>
      <p:pic>
        <p:nvPicPr>
          <p:cNvPr id="8194" name="Picture 2">
            <a:extLst>
              <a:ext uri="{FF2B5EF4-FFF2-40B4-BE49-F238E27FC236}">
                <a16:creationId xmlns:a16="http://schemas.microsoft.com/office/drawing/2014/main" id="{588BBAAB-CA8A-FC58-A064-7C35B99C6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3" y="449178"/>
            <a:ext cx="12006668" cy="449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9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B41-75F1-9BAD-6031-A19796A2B9D1}"/>
              </a:ext>
            </a:extLst>
          </p:cNvPr>
          <p:cNvSpPr>
            <a:spLocks noGrp="1"/>
          </p:cNvSpPr>
          <p:nvPr>
            <p:ph type="title"/>
          </p:nvPr>
        </p:nvSpPr>
        <p:spPr>
          <a:xfrm>
            <a:off x="184484" y="64168"/>
            <a:ext cx="11839074" cy="336885"/>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BIKE COUNT VS RAINFALL ANALYSIS:</a:t>
            </a:r>
          </a:p>
        </p:txBody>
      </p:sp>
      <p:sp>
        <p:nvSpPr>
          <p:cNvPr id="3" name="Content Placeholder 2">
            <a:extLst>
              <a:ext uri="{FF2B5EF4-FFF2-40B4-BE49-F238E27FC236}">
                <a16:creationId xmlns:a16="http://schemas.microsoft.com/office/drawing/2014/main" id="{4F1F7CAF-E540-7B95-7C1B-9433DF4FAA95}"/>
              </a:ext>
            </a:extLst>
          </p:cNvPr>
          <p:cNvSpPr>
            <a:spLocks noGrp="1"/>
          </p:cNvSpPr>
          <p:nvPr>
            <p:ph idx="1"/>
          </p:nvPr>
        </p:nvSpPr>
        <p:spPr>
          <a:xfrm>
            <a:off x="184484" y="505326"/>
            <a:ext cx="11839074" cy="628850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line plot between the rainfall and average rented bike counts suggests that there is a negative correlation between the two variables. As the amount of rainfall increases, the average rented bike count decreases. This could be due to the fact that people tend to avoid riding bikes during rainy weather, which may cause a decrease in demand for rented bikes during such periods.</a:t>
            </a:r>
            <a:endParaRPr lang="en-IN" sz="1600" dirty="0"/>
          </a:p>
        </p:txBody>
      </p:sp>
      <p:pic>
        <p:nvPicPr>
          <p:cNvPr id="9218" name="Picture 2">
            <a:extLst>
              <a:ext uri="{FF2B5EF4-FFF2-40B4-BE49-F238E27FC236}">
                <a16:creationId xmlns:a16="http://schemas.microsoft.com/office/drawing/2014/main" id="{AFA77474-916B-0F13-EE40-1598CB00B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198" y="505326"/>
            <a:ext cx="7865645" cy="498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1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813E-DCA2-5037-2EF3-A8288935DC2F}"/>
              </a:ext>
            </a:extLst>
          </p:cNvPr>
          <p:cNvSpPr>
            <a:spLocks noGrp="1"/>
          </p:cNvSpPr>
          <p:nvPr>
            <p:ph type="title"/>
          </p:nvPr>
        </p:nvSpPr>
        <p:spPr>
          <a:xfrm>
            <a:off x="264695" y="64169"/>
            <a:ext cx="11831052" cy="401052"/>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VISIBILITY:</a:t>
            </a:r>
          </a:p>
        </p:txBody>
      </p:sp>
      <p:sp>
        <p:nvSpPr>
          <p:cNvPr id="3" name="Content Placeholder 2">
            <a:extLst>
              <a:ext uri="{FF2B5EF4-FFF2-40B4-BE49-F238E27FC236}">
                <a16:creationId xmlns:a16="http://schemas.microsoft.com/office/drawing/2014/main" id="{A1348908-E741-85A0-F121-8BB51F2C593D}"/>
              </a:ext>
            </a:extLst>
          </p:cNvPr>
          <p:cNvSpPr>
            <a:spLocks noGrp="1"/>
          </p:cNvSpPr>
          <p:nvPr>
            <p:ph idx="1"/>
          </p:nvPr>
        </p:nvSpPr>
        <p:spPr>
          <a:xfrm>
            <a:off x="264695" y="601579"/>
            <a:ext cx="11831052" cy="6192252"/>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From the chart, it seems that there is a positive correlation between visibility and rented bike counts. As visibility increases, the average rented bike count also increases. This suggests that people may be more willing to ride bikes when the weather is clear and visibility is good. This insight could be useful for bike rental companies in terms of predicting demand and optimizing their rental fleet based on weather conditions.</a:t>
            </a:r>
            <a:endParaRPr lang="en-IN" sz="1600" dirty="0"/>
          </a:p>
        </p:txBody>
      </p:sp>
      <p:pic>
        <p:nvPicPr>
          <p:cNvPr id="10242" name="Picture 2">
            <a:extLst>
              <a:ext uri="{FF2B5EF4-FFF2-40B4-BE49-F238E27FC236}">
                <a16:creationId xmlns:a16="http://schemas.microsoft.com/office/drawing/2014/main" id="{69816E55-602A-AD35-6D08-9860A0ABB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601579"/>
            <a:ext cx="82867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7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585-EF76-7696-4CBA-0B2BC3B82136}"/>
              </a:ext>
            </a:extLst>
          </p:cNvPr>
          <p:cNvSpPr>
            <a:spLocks noGrp="1"/>
          </p:cNvSpPr>
          <p:nvPr>
            <p:ph type="title"/>
          </p:nvPr>
        </p:nvSpPr>
        <p:spPr>
          <a:xfrm>
            <a:off x="104273" y="56148"/>
            <a:ext cx="11927305" cy="409074"/>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SNOWFALL:</a:t>
            </a:r>
          </a:p>
        </p:txBody>
      </p:sp>
      <p:sp>
        <p:nvSpPr>
          <p:cNvPr id="3" name="Content Placeholder 2">
            <a:extLst>
              <a:ext uri="{FF2B5EF4-FFF2-40B4-BE49-F238E27FC236}">
                <a16:creationId xmlns:a16="http://schemas.microsoft.com/office/drawing/2014/main" id="{8FFEA97A-0432-AC2C-D61D-A6A682E828F8}"/>
              </a:ext>
            </a:extLst>
          </p:cNvPr>
          <p:cNvSpPr>
            <a:spLocks noGrp="1"/>
          </p:cNvSpPr>
          <p:nvPr>
            <p:ph idx="1"/>
          </p:nvPr>
        </p:nvSpPr>
        <p:spPr>
          <a:xfrm>
            <a:off x="104273" y="537410"/>
            <a:ext cx="11927305" cy="6200273"/>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a:t>From the chart, we can see that the average rented bike counts decrease with increasing snowfall. This suggests that the snowfall negatively impacts the bike rental business, as people may be less likely to rent bikes during snowy conditions.</a:t>
            </a:r>
            <a:endParaRPr lang="en-IN" sz="1600" dirty="0"/>
          </a:p>
        </p:txBody>
      </p:sp>
      <p:pic>
        <p:nvPicPr>
          <p:cNvPr id="11266" name="Picture 2">
            <a:extLst>
              <a:ext uri="{FF2B5EF4-FFF2-40B4-BE49-F238E27FC236}">
                <a16:creationId xmlns:a16="http://schemas.microsoft.com/office/drawing/2014/main" id="{4E78C345-3A36-54F7-0C00-EE09D90B8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537410"/>
            <a:ext cx="8191500" cy="503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58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2A90-2221-45E9-1327-7964E9E651B8}"/>
              </a:ext>
            </a:extLst>
          </p:cNvPr>
          <p:cNvSpPr>
            <a:spLocks noGrp="1"/>
          </p:cNvSpPr>
          <p:nvPr>
            <p:ph type="title"/>
          </p:nvPr>
        </p:nvSpPr>
        <p:spPr>
          <a:xfrm>
            <a:off x="88232" y="56147"/>
            <a:ext cx="11999494"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HOURS PER DAY:</a:t>
            </a:r>
          </a:p>
        </p:txBody>
      </p:sp>
      <p:sp>
        <p:nvSpPr>
          <p:cNvPr id="3" name="Content Placeholder 2">
            <a:extLst>
              <a:ext uri="{FF2B5EF4-FFF2-40B4-BE49-F238E27FC236}">
                <a16:creationId xmlns:a16="http://schemas.microsoft.com/office/drawing/2014/main" id="{2DB1FC1D-39FA-B133-0D16-542E21D278CB}"/>
              </a:ext>
            </a:extLst>
          </p:cNvPr>
          <p:cNvSpPr>
            <a:spLocks noGrp="1"/>
          </p:cNvSpPr>
          <p:nvPr>
            <p:ph idx="1"/>
          </p:nvPr>
        </p:nvSpPr>
        <p:spPr>
          <a:xfrm>
            <a:off x="88231" y="481263"/>
            <a:ext cx="11999493" cy="6248400"/>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bar chart shows the total rented bike counts for each hour of the day, while the line chart shows the trend of rented bike counts across hours of the day. The insights gained from the chart are:</a:t>
            </a:r>
          </a:p>
          <a:p>
            <a:r>
              <a:rPr lang="en-US" sz="1600" dirty="0"/>
              <a:t>The most number of bikes are rented during the peak hours of 7-9am and 5-9pm.</a:t>
            </a:r>
          </a:p>
          <a:p>
            <a:r>
              <a:rPr lang="en-US" sz="1600" dirty="0"/>
              <a:t>The trend line shows an overall increase in rented bike counts from early morning to evening, peaking at around 6pm, and then a decline during the late night and early morning hours.</a:t>
            </a:r>
            <a:endParaRPr lang="en-IN" sz="1600" dirty="0"/>
          </a:p>
        </p:txBody>
      </p:sp>
      <p:pic>
        <p:nvPicPr>
          <p:cNvPr id="12290" name="Picture 2">
            <a:extLst>
              <a:ext uri="{FF2B5EF4-FFF2-40B4-BE49-F238E27FC236}">
                <a16:creationId xmlns:a16="http://schemas.microsoft.com/office/drawing/2014/main" id="{37276B66-DFE0-79CA-36D5-7B0891458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114" y="481263"/>
            <a:ext cx="8467725" cy="478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0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593-7180-EA93-6925-339E09DC98CE}"/>
              </a:ext>
            </a:extLst>
          </p:cNvPr>
          <p:cNvSpPr>
            <a:spLocks noGrp="1"/>
          </p:cNvSpPr>
          <p:nvPr>
            <p:ph type="title"/>
          </p:nvPr>
        </p:nvSpPr>
        <p:spPr>
          <a:xfrm>
            <a:off x="128337" y="80212"/>
            <a:ext cx="11999495" cy="41709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PREPARATION DATA FOR MODEL BUILDING:</a:t>
            </a:r>
          </a:p>
        </p:txBody>
      </p:sp>
      <p:sp>
        <p:nvSpPr>
          <p:cNvPr id="3" name="Content Placeholder 2">
            <a:extLst>
              <a:ext uri="{FF2B5EF4-FFF2-40B4-BE49-F238E27FC236}">
                <a16:creationId xmlns:a16="http://schemas.microsoft.com/office/drawing/2014/main" id="{28DB9848-87C2-6271-003E-8EC273CFA402}"/>
              </a:ext>
            </a:extLst>
          </p:cNvPr>
          <p:cNvSpPr>
            <a:spLocks noGrp="1"/>
          </p:cNvSpPr>
          <p:nvPr>
            <p:ph idx="1"/>
          </p:nvPr>
        </p:nvSpPr>
        <p:spPr>
          <a:xfrm>
            <a:off x="128337" y="721895"/>
            <a:ext cx="11935326" cy="6055894"/>
          </a:xfrm>
        </p:spPr>
        <p:txBody>
          <a:bodyPr>
            <a:normAutofit fontScale="850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900" dirty="0"/>
              <a:t>From the heatmap, we can observe that there are some strong positive correlations between the following variables:</a:t>
            </a:r>
          </a:p>
          <a:p>
            <a:r>
              <a:rPr lang="en-US" sz="1900" dirty="0"/>
              <a:t>Dew Point Temperature and Temperature(C)</a:t>
            </a:r>
          </a:p>
          <a:p>
            <a:r>
              <a:rPr lang="en-US" sz="1900" dirty="0"/>
              <a:t>Rented Bike Count and Temperature(C)</a:t>
            </a:r>
          </a:p>
          <a:p>
            <a:pPr marL="0" indent="0">
              <a:buNone/>
            </a:pPr>
            <a:r>
              <a:rPr lang="en-US" sz="1900" dirty="0"/>
              <a:t>There are also some strong negative correlations between:</a:t>
            </a:r>
          </a:p>
          <a:p>
            <a:r>
              <a:rPr lang="en-US" sz="1900" dirty="0"/>
              <a:t>Rented Bike Count and Wind speed (m/s)</a:t>
            </a:r>
          </a:p>
          <a:p>
            <a:r>
              <a:rPr lang="en-US" sz="1900" dirty="0"/>
              <a:t>Rented Bike Count and Visibility (10m)</a:t>
            </a:r>
            <a:endParaRPr lang="en-IN" sz="1900" dirty="0"/>
          </a:p>
        </p:txBody>
      </p:sp>
      <p:pic>
        <p:nvPicPr>
          <p:cNvPr id="13314" name="Picture 2">
            <a:extLst>
              <a:ext uri="{FF2B5EF4-FFF2-40B4-BE49-F238E27FC236}">
                <a16:creationId xmlns:a16="http://schemas.microsoft.com/office/drawing/2014/main" id="{99A3064A-7851-C997-E124-B1EECBC7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497305"/>
            <a:ext cx="7759700" cy="44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2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D9A4-AC32-A992-D65B-4874513A6036}"/>
              </a:ext>
            </a:extLst>
          </p:cNvPr>
          <p:cNvSpPr>
            <a:spLocks noGrp="1"/>
          </p:cNvSpPr>
          <p:nvPr>
            <p:ph type="title"/>
          </p:nvPr>
        </p:nvSpPr>
        <p:spPr>
          <a:xfrm>
            <a:off x="120315" y="88232"/>
            <a:ext cx="11927305" cy="312821"/>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FEATURE MANIPULATION:</a:t>
            </a:r>
          </a:p>
        </p:txBody>
      </p:sp>
      <p:sp>
        <p:nvSpPr>
          <p:cNvPr id="3" name="Content Placeholder 2">
            <a:extLst>
              <a:ext uri="{FF2B5EF4-FFF2-40B4-BE49-F238E27FC236}">
                <a16:creationId xmlns:a16="http://schemas.microsoft.com/office/drawing/2014/main" id="{2CFBC9F3-5EB9-71FE-CF60-F8B50C8251E9}"/>
              </a:ext>
            </a:extLst>
          </p:cNvPr>
          <p:cNvSpPr>
            <a:spLocks noGrp="1"/>
          </p:cNvSpPr>
          <p:nvPr>
            <p:ph idx="1"/>
          </p:nvPr>
        </p:nvSpPr>
        <p:spPr>
          <a:xfrm>
            <a:off x="184484" y="601578"/>
            <a:ext cx="11863136" cy="6168189"/>
          </a:xfrm>
        </p:spPr>
        <p:txBody>
          <a:bodyPr>
            <a:normAutofit fontScale="92500" lnSpcReduction="2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In this project, I have used the Variance Inflation Factor (VIF) method to check for feature selection. The VIF score indicates how much the variance of a regression coefficient is increased due to multicollinearity in the data. High VIF values indicate high multicollinearity among the independent variables, which may lead to inaccurate and unstable estimates of the regression coefficients. Therefore, it is essential to remove highly correlated variables or combine them to reduce their VIF score to an acceptable level. Hence, I have used the VIF method to identify highly correlated variables in the data set and then remove or combine them to reduce multicollinearity.</a:t>
            </a:r>
          </a:p>
          <a:p>
            <a:r>
              <a:rPr lang="en-US" sz="1700" dirty="0"/>
              <a:t>Based on the VIF score, it seems like all the features have VIF values lower than the threshold value of 10, indicating that there is no multicollinearity issue between the features</a:t>
            </a:r>
          </a:p>
          <a:p>
            <a:r>
              <a:rPr lang="en-US" sz="1700" dirty="0"/>
              <a:t>But we can see that temperature and dew point temperature has VIF value 33.65937 and 17.264367 respectively indicating multicollinearity. This means that these two variables are highly correlated with other independent variables in the dataset. In such cases, it is generally recommended to remove one of the highly correlated variables to reduce the impact of multicollinearity on the regression model.</a:t>
            </a:r>
            <a:endParaRPr lang="en-IN" sz="1700" dirty="0"/>
          </a:p>
        </p:txBody>
      </p:sp>
      <p:pic>
        <p:nvPicPr>
          <p:cNvPr id="7" name="Picture 6">
            <a:extLst>
              <a:ext uri="{FF2B5EF4-FFF2-40B4-BE49-F238E27FC236}">
                <a16:creationId xmlns:a16="http://schemas.microsoft.com/office/drawing/2014/main" id="{C2FF4D36-3966-42A3-C3D2-ACB1539FAD83}"/>
              </a:ext>
            </a:extLst>
          </p:cNvPr>
          <p:cNvPicPr>
            <a:picLocks noChangeAspect="1"/>
          </p:cNvPicPr>
          <p:nvPr/>
        </p:nvPicPr>
        <p:blipFill>
          <a:blip r:embed="rId2"/>
          <a:stretch>
            <a:fillRect/>
          </a:stretch>
        </p:blipFill>
        <p:spPr>
          <a:xfrm>
            <a:off x="7282389" y="972717"/>
            <a:ext cx="2872989" cy="2728196"/>
          </a:xfrm>
          <a:prstGeom prst="rect">
            <a:avLst/>
          </a:prstGeom>
        </p:spPr>
      </p:pic>
      <p:pic>
        <p:nvPicPr>
          <p:cNvPr id="9" name="Picture 8">
            <a:extLst>
              <a:ext uri="{FF2B5EF4-FFF2-40B4-BE49-F238E27FC236}">
                <a16:creationId xmlns:a16="http://schemas.microsoft.com/office/drawing/2014/main" id="{4A35C59C-B446-7CC8-741E-7EC96532EAE1}"/>
              </a:ext>
            </a:extLst>
          </p:cNvPr>
          <p:cNvPicPr>
            <a:picLocks noChangeAspect="1"/>
          </p:cNvPicPr>
          <p:nvPr/>
        </p:nvPicPr>
        <p:blipFill>
          <a:blip r:embed="rId3"/>
          <a:stretch>
            <a:fillRect/>
          </a:stretch>
        </p:blipFill>
        <p:spPr>
          <a:xfrm>
            <a:off x="587661" y="972717"/>
            <a:ext cx="6492803" cy="2712955"/>
          </a:xfrm>
          <a:prstGeom prst="rect">
            <a:avLst/>
          </a:prstGeom>
        </p:spPr>
      </p:pic>
    </p:spTree>
    <p:extLst>
      <p:ext uri="{BB962C8B-B14F-4D97-AF65-F5344CB8AC3E}">
        <p14:creationId xmlns:p14="http://schemas.microsoft.com/office/powerpoint/2010/main" val="29485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6F82-23BE-7B87-B0D3-70B10B4D4261}"/>
              </a:ext>
            </a:extLst>
          </p:cNvPr>
          <p:cNvSpPr>
            <a:spLocks noGrp="1"/>
          </p:cNvSpPr>
          <p:nvPr>
            <p:ph type="title"/>
          </p:nvPr>
        </p:nvSpPr>
        <p:spPr>
          <a:xfrm>
            <a:off x="192505" y="72190"/>
            <a:ext cx="11702716" cy="608848"/>
          </a:xfrm>
        </p:spPr>
        <p:txBody>
          <a:bodyPr>
            <a:norm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AGENDA: </a:t>
            </a:r>
            <a:endParaRPr lang="en-IN" sz="24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71B2EE-121B-A5FA-6480-257D020E21EC}"/>
              </a:ext>
            </a:extLst>
          </p:cNvPr>
          <p:cNvSpPr>
            <a:spLocks noGrp="1"/>
          </p:cNvSpPr>
          <p:nvPr>
            <p:ph idx="1"/>
          </p:nvPr>
        </p:nvSpPr>
        <p:spPr>
          <a:xfrm>
            <a:off x="192505" y="762000"/>
            <a:ext cx="11702716" cy="5887453"/>
          </a:xfrm>
        </p:spPr>
        <p:txBody>
          <a:bodyPr>
            <a:normAutofit/>
          </a:bodyPr>
          <a:lstStyle/>
          <a:p>
            <a:r>
              <a:rPr lang="en-US" sz="1600" b="1" dirty="0"/>
              <a:t>INTRODUCTION</a:t>
            </a:r>
          </a:p>
          <a:p>
            <a:r>
              <a:rPr lang="en-US" sz="1600" b="1" dirty="0"/>
              <a:t>PROBLEM STATEMENT</a:t>
            </a:r>
          </a:p>
          <a:p>
            <a:r>
              <a:rPr lang="en-US" sz="1600" b="1" dirty="0"/>
              <a:t>WORKFLOW</a:t>
            </a:r>
          </a:p>
          <a:p>
            <a:r>
              <a:rPr lang="en-US" sz="1600" b="1" dirty="0"/>
              <a:t>DATA COLLECTION AND UNDERSTANDING</a:t>
            </a:r>
          </a:p>
          <a:p>
            <a:r>
              <a:rPr lang="en-US" sz="1600" b="1" dirty="0"/>
              <a:t>DATA WRANGLING AND FEATURE ENGINEERING</a:t>
            </a:r>
          </a:p>
          <a:p>
            <a:r>
              <a:rPr lang="en-US" sz="1600" b="1" dirty="0"/>
              <a:t>EXPLORATORY DATA ANALYSIS</a:t>
            </a:r>
          </a:p>
          <a:p>
            <a:r>
              <a:rPr lang="en-US" sz="1600" b="1" dirty="0"/>
              <a:t>PREPARATION OF DATA FOR MODEL BUILDING</a:t>
            </a:r>
          </a:p>
          <a:p>
            <a:r>
              <a:rPr lang="en-US" sz="1600" b="1" dirty="0"/>
              <a:t>FEATURE MANIPULATION </a:t>
            </a:r>
          </a:p>
          <a:p>
            <a:r>
              <a:rPr lang="en-US" sz="1600" b="1" dirty="0"/>
              <a:t>FEATURE IMPORTANCE</a:t>
            </a:r>
          </a:p>
          <a:p>
            <a:r>
              <a:rPr lang="en-US" sz="1600" b="1" dirty="0"/>
              <a:t>MODEL SELECTION AND VALIDATION</a:t>
            </a:r>
          </a:p>
          <a:p>
            <a:r>
              <a:rPr lang="en-US" sz="1600" b="1" dirty="0"/>
              <a:t>CONCLUSION</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6959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63E3-F19F-B784-3A9F-B1B31DE004B8}"/>
              </a:ext>
            </a:extLst>
          </p:cNvPr>
          <p:cNvSpPr>
            <a:spLocks noGrp="1"/>
          </p:cNvSpPr>
          <p:nvPr>
            <p:ph type="title"/>
          </p:nvPr>
        </p:nvSpPr>
        <p:spPr>
          <a:xfrm>
            <a:off x="128337" y="56147"/>
            <a:ext cx="11943347" cy="433137"/>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FEATURE IMPORTANCE:</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7001F28-3363-F554-A5C5-B7E61C520A80}"/>
              </a:ext>
            </a:extLst>
          </p:cNvPr>
          <p:cNvSpPr>
            <a:spLocks noGrp="1"/>
          </p:cNvSpPr>
          <p:nvPr>
            <p:ph idx="1"/>
          </p:nvPr>
        </p:nvSpPr>
        <p:spPr>
          <a:xfrm>
            <a:off x="128337" y="617620"/>
            <a:ext cx="11943347" cy="6104021"/>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According to the Gradient Boosting and </a:t>
            </a:r>
            <a:r>
              <a:rPr lang="en-US" sz="1600" dirty="0" err="1"/>
              <a:t>CatBoost</a:t>
            </a:r>
            <a:r>
              <a:rPr lang="en-US" sz="1600" dirty="0"/>
              <a:t> method Temperature and Hour are most important features.</a:t>
            </a:r>
            <a:endParaRPr lang="en-IN" sz="1600" dirty="0"/>
          </a:p>
        </p:txBody>
      </p:sp>
      <p:pic>
        <p:nvPicPr>
          <p:cNvPr id="1026" name="Picture 2">
            <a:extLst>
              <a:ext uri="{FF2B5EF4-FFF2-40B4-BE49-F238E27FC236}">
                <a16:creationId xmlns:a16="http://schemas.microsoft.com/office/drawing/2014/main" id="{98D1C6C5-7B1E-0415-F859-F5553E626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7" y="489284"/>
            <a:ext cx="6280484" cy="547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906F6B-82EA-2378-5CB8-DFB025F6B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820" y="489282"/>
            <a:ext cx="5727033" cy="547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8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31C8-54F5-B5DE-1BB8-7F6E7EA637A0}"/>
              </a:ext>
            </a:extLst>
          </p:cNvPr>
          <p:cNvSpPr>
            <a:spLocks noGrp="1"/>
          </p:cNvSpPr>
          <p:nvPr>
            <p:ph type="title"/>
          </p:nvPr>
        </p:nvSpPr>
        <p:spPr>
          <a:xfrm>
            <a:off x="184484" y="72188"/>
            <a:ext cx="11790948" cy="401053"/>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MODEL SELECTION AND VALIDATION: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D54CD0-F4AA-4713-D178-7956B905276B}"/>
              </a:ext>
            </a:extLst>
          </p:cNvPr>
          <p:cNvSpPr>
            <a:spLocks noGrp="1"/>
          </p:cNvSpPr>
          <p:nvPr>
            <p:ph idx="1"/>
          </p:nvPr>
        </p:nvSpPr>
        <p:spPr>
          <a:xfrm>
            <a:off x="272716" y="473992"/>
            <a:ext cx="11790948" cy="6311819"/>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r>
              <a:rPr lang="en-US" sz="1600" dirty="0"/>
              <a:t>It is clearly evident that the Adjusted R2 score for linear regression is very less.</a:t>
            </a:r>
          </a:p>
          <a:p>
            <a:r>
              <a:rPr lang="en-US" sz="1600" dirty="0"/>
              <a:t>Adjusted R2 score very good for Gradient Boosting and </a:t>
            </a:r>
            <a:r>
              <a:rPr lang="en-US" sz="1600" dirty="0" err="1"/>
              <a:t>CatBoost</a:t>
            </a:r>
            <a:r>
              <a:rPr lang="en-US" sz="1600" dirty="0"/>
              <a:t>.</a:t>
            </a:r>
          </a:p>
          <a:p>
            <a:r>
              <a:rPr lang="en-US" sz="1600" dirty="0"/>
              <a:t>To get better predictions we prefer </a:t>
            </a:r>
            <a:r>
              <a:rPr lang="en-US" sz="1600" dirty="0" err="1"/>
              <a:t>CatBoost</a:t>
            </a:r>
            <a:r>
              <a:rPr lang="en-US" sz="1600" dirty="0"/>
              <a:t> Algorithm over other regression algorithms.</a:t>
            </a:r>
            <a:endParaRPr lang="en-IN" sz="1600" dirty="0"/>
          </a:p>
        </p:txBody>
      </p:sp>
      <p:pic>
        <p:nvPicPr>
          <p:cNvPr id="5" name="Picture 4">
            <a:extLst>
              <a:ext uri="{FF2B5EF4-FFF2-40B4-BE49-F238E27FC236}">
                <a16:creationId xmlns:a16="http://schemas.microsoft.com/office/drawing/2014/main" id="{B9C969FA-FB10-2D88-D9E8-E98AA2B49959}"/>
              </a:ext>
            </a:extLst>
          </p:cNvPr>
          <p:cNvPicPr>
            <a:picLocks noChangeAspect="1"/>
          </p:cNvPicPr>
          <p:nvPr/>
        </p:nvPicPr>
        <p:blipFill>
          <a:blip r:embed="rId2"/>
          <a:stretch>
            <a:fillRect/>
          </a:stretch>
        </p:blipFill>
        <p:spPr>
          <a:xfrm>
            <a:off x="1949116" y="1050758"/>
            <a:ext cx="7026441" cy="3168316"/>
          </a:xfrm>
          <a:prstGeom prst="rect">
            <a:avLst/>
          </a:prstGeom>
        </p:spPr>
      </p:pic>
    </p:spTree>
    <p:extLst>
      <p:ext uri="{BB962C8B-B14F-4D97-AF65-F5344CB8AC3E}">
        <p14:creationId xmlns:p14="http://schemas.microsoft.com/office/powerpoint/2010/main" val="1029147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A619-2917-1780-63D8-20568655A767}"/>
              </a:ext>
            </a:extLst>
          </p:cNvPr>
          <p:cNvSpPr>
            <a:spLocks noGrp="1"/>
          </p:cNvSpPr>
          <p:nvPr>
            <p:ph type="title"/>
          </p:nvPr>
        </p:nvSpPr>
        <p:spPr>
          <a:xfrm>
            <a:off x="120316" y="136359"/>
            <a:ext cx="11233484" cy="544678"/>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CONCLUSION: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FA6F89-9B08-AE33-CDFE-85308940F5DC}"/>
              </a:ext>
            </a:extLst>
          </p:cNvPr>
          <p:cNvSpPr>
            <a:spLocks noGrp="1"/>
          </p:cNvSpPr>
          <p:nvPr>
            <p:ph idx="1"/>
          </p:nvPr>
        </p:nvSpPr>
        <p:spPr>
          <a:xfrm>
            <a:off x="120316" y="786063"/>
            <a:ext cx="11871158" cy="5935578"/>
          </a:xfrm>
        </p:spPr>
        <p:txBody>
          <a:bodyPr>
            <a:normAutofit/>
          </a:bodyPr>
          <a:lstStyle/>
          <a:p>
            <a:r>
              <a:rPr lang="en-US" sz="1600" dirty="0"/>
              <a:t>The temperature, hours, and solar radiation features were found to be more relevant for the bike count required at each hour for the stable supply of rental bikes.</a:t>
            </a:r>
          </a:p>
          <a:p>
            <a:r>
              <a:rPr lang="en-US" sz="1600" dirty="0"/>
              <a:t>As we have analyzed the various features, we have seen that people prefer to take bikes on rent when temperature is near about 25 degrees Celsius.</a:t>
            </a:r>
          </a:p>
          <a:p>
            <a:r>
              <a:rPr lang="en-US" sz="1600" dirty="0"/>
              <a:t>Other factors such as rainfall and snowfall also have an impact on the requirement of bikes for rent. Because in heavy rainfall and snowfall bike riding sometime becomes dangerous.</a:t>
            </a:r>
          </a:p>
          <a:p>
            <a:r>
              <a:rPr lang="en-US" sz="1600" dirty="0"/>
              <a:t>As we have analyzed that the rental bike demands are high in the evening and in the morning. So bikes should be available at that time to fulfill the bike demands.</a:t>
            </a:r>
          </a:p>
          <a:p>
            <a:r>
              <a:rPr lang="en-US" sz="1600" dirty="0"/>
              <a:t>The Bike demand increases with an increase in visibility and decreases with an increase with humidity.</a:t>
            </a:r>
          </a:p>
          <a:p>
            <a:r>
              <a:rPr lang="en-US" sz="1600" dirty="0"/>
              <a:t>We tried adding possible columns to make the model a bit more complex but for Linear Regression model it is still too general.</a:t>
            </a:r>
          </a:p>
          <a:p>
            <a:r>
              <a:rPr lang="en-US" sz="1600" dirty="0"/>
              <a:t>We have to make our model more complex for better discretion or move to tree and ensemble algorithm for better results.</a:t>
            </a:r>
          </a:p>
          <a:p>
            <a:r>
              <a:rPr lang="en-US" sz="1600" dirty="0"/>
              <a:t>Random forest gives predictions better than a decision tree model. Predictions made by Gradient Boosting are better than all the models that we have used. The value of the Adjusted R-squared for the Gradient Boosting method is 0.875, which is very good.</a:t>
            </a:r>
          </a:p>
          <a:p>
            <a:r>
              <a:rPr lang="en-US" sz="1600" dirty="0"/>
              <a:t>Adjusted R-squared for both Gradient Boosting and </a:t>
            </a:r>
            <a:r>
              <a:rPr lang="en-US" sz="1600" dirty="0" err="1"/>
              <a:t>CatBoost</a:t>
            </a:r>
            <a:r>
              <a:rPr lang="en-US" sz="1600" dirty="0"/>
              <a:t> are almost same. The adjusted </a:t>
            </a:r>
            <a:r>
              <a:rPr lang="en-US" sz="1600" dirty="0" err="1"/>
              <a:t>R_squared</a:t>
            </a:r>
            <a:r>
              <a:rPr lang="en-US" sz="1600" dirty="0"/>
              <a:t> score for </a:t>
            </a:r>
            <a:r>
              <a:rPr lang="en-US" sz="1600" dirty="0" err="1"/>
              <a:t>CatBoost</a:t>
            </a:r>
            <a:r>
              <a:rPr lang="en-US" sz="1600" dirty="0"/>
              <a:t> is 0.883. Because of the additional benefits, I will choose </a:t>
            </a:r>
            <a:r>
              <a:rPr lang="en-US" sz="1600" dirty="0" err="1"/>
              <a:t>CatBoost</a:t>
            </a:r>
            <a:r>
              <a:rPr lang="en-US" sz="1600" dirty="0"/>
              <a:t> over Gradient Boosting.</a:t>
            </a:r>
          </a:p>
          <a:p>
            <a:endParaRPr lang="en-US" sz="1600" dirty="0"/>
          </a:p>
          <a:p>
            <a:endParaRPr lang="en-IN" dirty="0"/>
          </a:p>
        </p:txBody>
      </p:sp>
    </p:spTree>
    <p:extLst>
      <p:ext uri="{BB962C8B-B14F-4D97-AF65-F5344CB8AC3E}">
        <p14:creationId xmlns:p14="http://schemas.microsoft.com/office/powerpoint/2010/main" val="586058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B81-C804-0373-97E4-72FE33F9E3B6}"/>
              </a:ext>
            </a:extLst>
          </p:cNvPr>
          <p:cNvSpPr>
            <a:spLocks noGrp="1"/>
          </p:cNvSpPr>
          <p:nvPr>
            <p:ph type="title"/>
          </p:nvPr>
        </p:nvSpPr>
        <p:spPr/>
        <p:txBody>
          <a:bodyPr/>
          <a:lstStyle/>
          <a:p>
            <a:endParaRPr lang="en-IN" dirty="0"/>
          </a:p>
        </p:txBody>
      </p:sp>
      <p:pic>
        <p:nvPicPr>
          <p:cNvPr id="2052" name="Picture 4" descr="City Bike Rental - a Row of Bikes Parked for Hire Editorial Photography ...">
            <a:extLst>
              <a:ext uri="{FF2B5EF4-FFF2-40B4-BE49-F238E27FC236}">
                <a16:creationId xmlns:a16="http://schemas.microsoft.com/office/drawing/2014/main" id="{2C26A1AB-FE7F-4F88-5413-5D98C2DD0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839A5D-1AEC-94D2-AA88-3B19E0B06DF3}"/>
              </a:ext>
            </a:extLst>
          </p:cNvPr>
          <p:cNvSpPr txBox="1"/>
          <p:nvPr/>
        </p:nvSpPr>
        <p:spPr>
          <a:xfrm rot="19843978">
            <a:off x="2470064" y="2829143"/>
            <a:ext cx="9272417" cy="830997"/>
          </a:xfrm>
          <a:prstGeom prst="rect">
            <a:avLst/>
          </a:prstGeom>
          <a:noFill/>
        </p:spPr>
        <p:txBody>
          <a:bodyPr wrap="square" rtlCol="0">
            <a:spAutoFit/>
          </a:bodyPr>
          <a:lstStyle/>
          <a:p>
            <a:pPr algn="ctr"/>
            <a:r>
              <a:rPr lang="en-US" sz="4800" b="1" dirty="0">
                <a:solidFill>
                  <a:srgbClr val="002060"/>
                </a:solidFill>
                <a:latin typeface="Arial" panose="020B0604020202020204" pitchFamily="34" charset="0"/>
                <a:cs typeface="Arial" panose="020B0604020202020204" pitchFamily="34" charset="0"/>
              </a:rPr>
              <a:t>THANKYOU</a:t>
            </a:r>
            <a:endParaRPr lang="en-IN" sz="4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7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D0A-2AEF-F012-EE3E-3D2AF92A8B29}"/>
              </a:ext>
            </a:extLst>
          </p:cNvPr>
          <p:cNvSpPr>
            <a:spLocks noGrp="1"/>
          </p:cNvSpPr>
          <p:nvPr>
            <p:ph type="title"/>
          </p:nvPr>
        </p:nvSpPr>
        <p:spPr>
          <a:xfrm>
            <a:off x="152400" y="365125"/>
            <a:ext cx="11201400" cy="597401"/>
          </a:xfrm>
        </p:spPr>
        <p:txBody>
          <a:bodyPr>
            <a:normAutofit/>
          </a:bodyPr>
          <a:lstStyle/>
          <a:p>
            <a:r>
              <a:rPr lang="en-US" sz="2000" b="1" dirty="0">
                <a:solidFill>
                  <a:srgbClr val="002060"/>
                </a:solidFill>
                <a:latin typeface="Arial" panose="020B0604020202020204" pitchFamily="34" charset="0"/>
                <a:cs typeface="Arial" panose="020B0604020202020204" pitchFamily="34" charset="0"/>
              </a:rPr>
              <a:t>INTRODUCTION</a:t>
            </a:r>
            <a:endParaRPr lang="en-IN" sz="20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10F522-2E55-8D2A-8E94-DEC45EBA4625}"/>
              </a:ext>
            </a:extLst>
          </p:cNvPr>
          <p:cNvSpPr>
            <a:spLocks noGrp="1"/>
          </p:cNvSpPr>
          <p:nvPr>
            <p:ph idx="1"/>
          </p:nvPr>
        </p:nvSpPr>
        <p:spPr>
          <a:xfrm>
            <a:off x="152400" y="1315453"/>
            <a:ext cx="11201400" cy="4861510"/>
          </a:xfrm>
        </p:spPr>
        <p:txBody>
          <a:bodyPr>
            <a:norm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Bike-sharing services have become increasingly popular in recent years due to their cost-effectiveness, convenience, and environmental sustainability. With the growing demand for such services, it becomes essential for service providers to accurately predict the demand for bikes to meet the needs of their customers. This is where machine learning comes into play, as it provides an efficient way to predict bike rental demand by analyzing various factors like weather conditions, time of day, day of the week,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In this project, we aim to develop a machine learning model that accurately predicts the number of bikes rented at a given time based on the available data. The dataset used in this project is obtained from a bike-sharing service provider, and it contains various parameters like date, time, temperature, humidity, windspeed, etc., which can be used to predict bike rental demand</a:t>
            </a:r>
            <a:endParaRPr lang="en-IN" sz="1600" dirty="0"/>
          </a:p>
        </p:txBody>
      </p:sp>
    </p:spTree>
    <p:extLst>
      <p:ext uri="{BB962C8B-B14F-4D97-AF65-F5344CB8AC3E}">
        <p14:creationId xmlns:p14="http://schemas.microsoft.com/office/powerpoint/2010/main" val="298870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4159-B5F8-CF93-104A-78C56BA859A0}"/>
              </a:ext>
            </a:extLst>
          </p:cNvPr>
          <p:cNvSpPr>
            <a:spLocks noGrp="1"/>
          </p:cNvSpPr>
          <p:nvPr>
            <p:ph type="title"/>
          </p:nvPr>
        </p:nvSpPr>
        <p:spPr>
          <a:xfrm>
            <a:off x="344905" y="365126"/>
            <a:ext cx="11008895" cy="781886"/>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PROBLEM STATEMENT:</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51F8F0-DDB7-F0D5-36FB-4E5F0E870615}"/>
              </a:ext>
            </a:extLst>
          </p:cNvPr>
          <p:cNvSpPr>
            <a:spLocks noGrp="1"/>
          </p:cNvSpPr>
          <p:nvPr>
            <p:ph idx="1"/>
          </p:nvPr>
        </p:nvSpPr>
        <p:spPr>
          <a:xfrm>
            <a:off x="344905" y="1459832"/>
            <a:ext cx="11069053" cy="4717131"/>
          </a:xfrm>
        </p:spPr>
        <p:txBody>
          <a:bodyPr>
            <a:normAutofit/>
          </a:bodyPr>
          <a:lstStyle/>
          <a:p>
            <a:r>
              <a:rPr lang="en-US" sz="1600"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600" dirty="0"/>
          </a:p>
        </p:txBody>
      </p:sp>
    </p:spTree>
    <p:extLst>
      <p:ext uri="{BB962C8B-B14F-4D97-AF65-F5344CB8AC3E}">
        <p14:creationId xmlns:p14="http://schemas.microsoft.com/office/powerpoint/2010/main" val="102537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2484-D023-588B-07E0-730D35D4D573}"/>
              </a:ext>
            </a:extLst>
          </p:cNvPr>
          <p:cNvSpPr>
            <a:spLocks noGrp="1"/>
          </p:cNvSpPr>
          <p:nvPr>
            <p:ph type="title"/>
          </p:nvPr>
        </p:nvSpPr>
        <p:spPr>
          <a:xfrm>
            <a:off x="328863" y="365126"/>
            <a:ext cx="11024937" cy="773864"/>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WORKFLOW:</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C9D8D0-01F4-F28B-C607-E26450C000B3}"/>
              </a:ext>
            </a:extLst>
          </p:cNvPr>
          <p:cNvSpPr>
            <a:spLocks noGrp="1"/>
          </p:cNvSpPr>
          <p:nvPr>
            <p:ph idx="1"/>
          </p:nvPr>
        </p:nvSpPr>
        <p:spPr>
          <a:xfrm>
            <a:off x="409074" y="1556084"/>
            <a:ext cx="10944726" cy="4620879"/>
          </a:xfrm>
        </p:spPr>
        <p:txBody>
          <a:bodyPr>
            <a:normAutofit/>
          </a:bodyPr>
          <a:lstStyle/>
          <a:p>
            <a:r>
              <a:rPr lang="en-US" sz="1600" dirty="0"/>
              <a:t>Data Collection And Understanding</a:t>
            </a:r>
          </a:p>
          <a:p>
            <a:r>
              <a:rPr lang="en-US" sz="1600" dirty="0"/>
              <a:t>Data Wrangling And Feature Engineering</a:t>
            </a:r>
          </a:p>
          <a:p>
            <a:r>
              <a:rPr lang="en-US" sz="1600" dirty="0"/>
              <a:t>Exploratory Data Analysis (EDA)</a:t>
            </a:r>
          </a:p>
          <a:p>
            <a:r>
              <a:rPr lang="en-US" sz="1600" dirty="0"/>
              <a:t>Preparation of Data For Model Building</a:t>
            </a:r>
          </a:p>
          <a:p>
            <a:r>
              <a:rPr lang="en-US" sz="1600" dirty="0"/>
              <a:t>Model Selection And Evaluation</a:t>
            </a:r>
          </a:p>
          <a:p>
            <a:r>
              <a:rPr lang="en-US" sz="1600" dirty="0"/>
              <a:t>Conclusion</a:t>
            </a:r>
            <a:endParaRPr lang="en-IN" sz="1600" dirty="0"/>
          </a:p>
        </p:txBody>
      </p:sp>
    </p:spTree>
    <p:extLst>
      <p:ext uri="{BB962C8B-B14F-4D97-AF65-F5344CB8AC3E}">
        <p14:creationId xmlns:p14="http://schemas.microsoft.com/office/powerpoint/2010/main" val="30142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0C2B-59BA-239F-2FEC-797AF6473F31}"/>
              </a:ext>
            </a:extLst>
          </p:cNvPr>
          <p:cNvSpPr>
            <a:spLocks noGrp="1"/>
          </p:cNvSpPr>
          <p:nvPr>
            <p:ph type="title"/>
          </p:nvPr>
        </p:nvSpPr>
        <p:spPr>
          <a:xfrm>
            <a:off x="200525" y="112295"/>
            <a:ext cx="11309685" cy="56147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COLLECTION AND UNDERSTANDING:</a:t>
            </a:r>
          </a:p>
        </p:txBody>
      </p:sp>
      <p:sp>
        <p:nvSpPr>
          <p:cNvPr id="3" name="Content Placeholder 2">
            <a:extLst>
              <a:ext uri="{FF2B5EF4-FFF2-40B4-BE49-F238E27FC236}">
                <a16:creationId xmlns:a16="http://schemas.microsoft.com/office/drawing/2014/main" id="{CB882BE6-A0BF-DBF7-22DF-42EAD996F25C}"/>
              </a:ext>
            </a:extLst>
          </p:cNvPr>
          <p:cNvSpPr>
            <a:spLocks noGrp="1"/>
          </p:cNvSpPr>
          <p:nvPr>
            <p:ph idx="1"/>
          </p:nvPr>
        </p:nvSpPr>
        <p:spPr>
          <a:xfrm>
            <a:off x="200525" y="850232"/>
            <a:ext cx="11309685" cy="5642643"/>
          </a:xfrm>
        </p:spPr>
        <p:txBody>
          <a:bodyPr>
            <a:normAutofit fontScale="40000" lnSpcReduction="20000"/>
          </a:bodyPr>
          <a:lstStyle/>
          <a:p>
            <a:r>
              <a:rPr lang="en-IN" sz="4000" dirty="0"/>
              <a:t>We had Seoul Bike Data for our analysis and model building</a:t>
            </a:r>
          </a:p>
          <a:p>
            <a:r>
              <a:rPr lang="en-IN" sz="4000" dirty="0"/>
              <a:t>The Dataset contain weather information (Temperature, Humidity, Wind Speed, Visibility, Solar Radiation and Rainfall), the number of bike rented per hour and date information.</a:t>
            </a:r>
          </a:p>
          <a:p>
            <a:r>
              <a:rPr lang="en-IN" sz="4000" dirty="0"/>
              <a:t>In this we had total 8760 observations and 14 features including target variable.</a:t>
            </a:r>
          </a:p>
          <a:p>
            <a:pPr marL="0" indent="0">
              <a:buNone/>
            </a:pPr>
            <a:r>
              <a:rPr lang="en-IN" sz="4300" b="1" dirty="0"/>
              <a:t>DATA DESCRIPTION</a:t>
            </a:r>
            <a:r>
              <a:rPr lang="en-IN" b="1" dirty="0"/>
              <a:t>:</a:t>
            </a:r>
          </a:p>
          <a:p>
            <a:pPr marL="0" indent="0">
              <a:buNone/>
            </a:pPr>
            <a:r>
              <a:rPr lang="en-US" sz="4000" dirty="0"/>
              <a:t>Date  - year-month-day</a:t>
            </a:r>
          </a:p>
          <a:p>
            <a:pPr marL="0" indent="0">
              <a:buNone/>
            </a:pPr>
            <a:r>
              <a:rPr lang="en-US" sz="4000" dirty="0"/>
              <a:t>Rented Bike count - Count of bikes rented at each hour</a:t>
            </a:r>
          </a:p>
          <a:p>
            <a:pPr marL="0" indent="0">
              <a:buNone/>
            </a:pPr>
            <a:r>
              <a:rPr lang="en-US" sz="4000" dirty="0"/>
              <a:t>Hour - Hour of the day</a:t>
            </a:r>
          </a:p>
          <a:p>
            <a:pPr marL="0" indent="0">
              <a:buNone/>
            </a:pPr>
            <a:r>
              <a:rPr lang="en-US" sz="4000" dirty="0"/>
              <a:t>Temperature-Temperature in Celsius</a:t>
            </a:r>
          </a:p>
          <a:p>
            <a:pPr marL="0" indent="0">
              <a:buNone/>
            </a:pPr>
            <a:r>
              <a:rPr lang="en-US" sz="4000" dirty="0"/>
              <a:t>Humidity - %</a:t>
            </a:r>
          </a:p>
          <a:p>
            <a:pPr marL="0" indent="0">
              <a:buNone/>
            </a:pPr>
            <a:r>
              <a:rPr lang="en-US" sz="4000" dirty="0"/>
              <a:t>Windspeed - m/s</a:t>
            </a:r>
          </a:p>
          <a:p>
            <a:pPr marL="0" indent="0">
              <a:buNone/>
            </a:pPr>
            <a:r>
              <a:rPr lang="en-US" sz="4000" dirty="0"/>
              <a:t>Visibility - 10m</a:t>
            </a:r>
          </a:p>
          <a:p>
            <a:pPr marL="0" indent="0">
              <a:buNone/>
            </a:pPr>
            <a:r>
              <a:rPr lang="en-US" sz="4000" dirty="0"/>
              <a:t>Dew point temperature - Celsius</a:t>
            </a:r>
          </a:p>
          <a:p>
            <a:pPr marL="0" indent="0">
              <a:buNone/>
            </a:pPr>
            <a:r>
              <a:rPr lang="en-US" sz="4000" dirty="0"/>
              <a:t>Solar radiation - MJ/m2</a:t>
            </a:r>
          </a:p>
          <a:p>
            <a:pPr marL="0" indent="0">
              <a:buNone/>
            </a:pPr>
            <a:r>
              <a:rPr lang="en-US" sz="4000" dirty="0"/>
              <a:t>Rainfall - mm</a:t>
            </a:r>
          </a:p>
          <a:p>
            <a:pPr marL="0" indent="0">
              <a:buNone/>
            </a:pPr>
            <a:r>
              <a:rPr lang="en-US" sz="4000" dirty="0"/>
              <a:t>Snowfall - cm</a:t>
            </a:r>
          </a:p>
          <a:p>
            <a:pPr marL="0" indent="0">
              <a:buNone/>
            </a:pPr>
            <a:r>
              <a:rPr lang="en-US" sz="4000" dirty="0"/>
              <a:t>Seasons - Winter, Spring, Summer, Autumn</a:t>
            </a:r>
          </a:p>
          <a:p>
            <a:pPr marL="0" indent="0">
              <a:buNone/>
            </a:pPr>
            <a:r>
              <a:rPr lang="en-US" sz="4000" dirty="0"/>
              <a:t>Holiday - Holiday/No holiday</a:t>
            </a:r>
          </a:p>
          <a:p>
            <a:pPr marL="0" indent="0">
              <a:buNone/>
            </a:pPr>
            <a:r>
              <a:rPr lang="en-US" sz="4000" dirty="0"/>
              <a:t>Functional Day - </a:t>
            </a:r>
            <a:r>
              <a:rPr lang="en-US" sz="4000" dirty="0" err="1"/>
              <a:t>NoFunc</a:t>
            </a:r>
            <a:r>
              <a:rPr lang="en-US" sz="4000" dirty="0"/>
              <a:t>(Non Functional Hours), Fun(Functional hours)</a:t>
            </a:r>
            <a:endParaRPr lang="en-IN" sz="4000" dirty="0"/>
          </a:p>
        </p:txBody>
      </p:sp>
    </p:spTree>
    <p:extLst>
      <p:ext uri="{BB962C8B-B14F-4D97-AF65-F5344CB8AC3E}">
        <p14:creationId xmlns:p14="http://schemas.microsoft.com/office/powerpoint/2010/main" val="20217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8FA9-E67A-3C49-630B-723AE65B5EB7}"/>
              </a:ext>
            </a:extLst>
          </p:cNvPr>
          <p:cNvSpPr>
            <a:spLocks noGrp="1"/>
          </p:cNvSpPr>
          <p:nvPr>
            <p:ph type="title"/>
          </p:nvPr>
        </p:nvSpPr>
        <p:spPr>
          <a:xfrm>
            <a:off x="136357" y="0"/>
            <a:ext cx="11630525" cy="681036"/>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WRANGLING AND FEATURE ENGINEERING:</a:t>
            </a:r>
          </a:p>
        </p:txBody>
      </p:sp>
      <p:sp>
        <p:nvSpPr>
          <p:cNvPr id="3" name="Content Placeholder 2">
            <a:extLst>
              <a:ext uri="{FF2B5EF4-FFF2-40B4-BE49-F238E27FC236}">
                <a16:creationId xmlns:a16="http://schemas.microsoft.com/office/drawing/2014/main" id="{357E2984-E013-6EED-AE67-1B4988E3E8DA}"/>
              </a:ext>
            </a:extLst>
          </p:cNvPr>
          <p:cNvSpPr>
            <a:spLocks noGrp="1"/>
          </p:cNvSpPr>
          <p:nvPr>
            <p:ph idx="1"/>
          </p:nvPr>
        </p:nvSpPr>
        <p:spPr>
          <a:xfrm>
            <a:off x="136358" y="681037"/>
            <a:ext cx="11630526" cy="5495926"/>
          </a:xfrm>
        </p:spPr>
        <p:txBody>
          <a:bodyPr/>
          <a:lstStyle/>
          <a:p>
            <a:pPr marL="0" indent="0">
              <a:buNone/>
            </a:pPr>
            <a:r>
              <a:rPr lang="en-IN" sz="1600" dirty="0"/>
              <a:t>As we know, we had 8760 observations and 14 features.</a:t>
            </a:r>
          </a:p>
          <a:p>
            <a:pPr>
              <a:buFont typeface="Wingdings" panose="05000000000000000000" pitchFamily="2" charset="2"/>
              <a:buChar char="Ø"/>
            </a:pPr>
            <a:r>
              <a:rPr lang="en-IN" sz="1600" dirty="0"/>
              <a:t>Categorical Features: Seasons, Holidays and Functioning days.</a:t>
            </a:r>
          </a:p>
          <a:p>
            <a:pPr>
              <a:buFont typeface="Wingdings" panose="05000000000000000000" pitchFamily="2" charset="2"/>
              <a:buChar char="Ø"/>
            </a:pPr>
            <a:r>
              <a:rPr lang="en-IN" sz="1600" dirty="0"/>
              <a:t>Numerical Columns:</a:t>
            </a:r>
          </a:p>
          <a:p>
            <a:pPr marL="0" indent="0">
              <a:buNone/>
            </a:pPr>
            <a:r>
              <a:rPr lang="en-IN" sz="1600" dirty="0"/>
              <a:t>Date, Hour, Temperature, Humidity, Wind Speed, Visibility, Dew Point Temperature, Solar Radiation, Rainfall, Snowfall and Rented Bike Count.</a:t>
            </a:r>
          </a:p>
          <a:p>
            <a:pPr>
              <a:buFont typeface="Wingdings" panose="05000000000000000000" pitchFamily="2" charset="2"/>
              <a:buChar char="Ø"/>
            </a:pPr>
            <a:r>
              <a:rPr lang="en-IN" sz="1600" dirty="0"/>
              <a:t>We had zero null values in our dataset.</a:t>
            </a:r>
          </a:p>
          <a:p>
            <a:pPr>
              <a:buFont typeface="Wingdings" panose="05000000000000000000" pitchFamily="2" charset="2"/>
              <a:buChar char="Ø"/>
            </a:pPr>
            <a:r>
              <a:rPr lang="en-IN" sz="1600" dirty="0"/>
              <a:t>Zero duplicate entries found.</a:t>
            </a:r>
          </a:p>
          <a:p>
            <a:pPr marL="0" indent="0">
              <a:buNone/>
            </a:pPr>
            <a:endParaRPr lang="en-IN" dirty="0"/>
          </a:p>
        </p:txBody>
      </p:sp>
      <p:pic>
        <p:nvPicPr>
          <p:cNvPr id="1026" name="Picture 2">
            <a:extLst>
              <a:ext uri="{FF2B5EF4-FFF2-40B4-BE49-F238E27FC236}">
                <a16:creationId xmlns:a16="http://schemas.microsoft.com/office/drawing/2014/main" id="{DAD1B9B9-1D09-575C-CFBD-7E7288DB5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26" y="3429000"/>
            <a:ext cx="9962147" cy="317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6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51B0-C5E9-2EA4-E693-F165A7F86ABE}"/>
              </a:ext>
            </a:extLst>
          </p:cNvPr>
          <p:cNvSpPr>
            <a:spLocks noGrp="1"/>
          </p:cNvSpPr>
          <p:nvPr>
            <p:ph type="title"/>
          </p:nvPr>
        </p:nvSpPr>
        <p:spPr>
          <a:xfrm>
            <a:off x="184484" y="0"/>
            <a:ext cx="11169316" cy="609600"/>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DCDF1DAC-E8BD-CAF9-1C04-319A5A632B0A}"/>
              </a:ext>
            </a:extLst>
          </p:cNvPr>
          <p:cNvSpPr>
            <a:spLocks noGrp="1"/>
          </p:cNvSpPr>
          <p:nvPr>
            <p:ph idx="1"/>
          </p:nvPr>
        </p:nvSpPr>
        <p:spPr>
          <a:xfrm>
            <a:off x="312820" y="609600"/>
            <a:ext cx="10904621" cy="6248400"/>
          </a:xfrm>
        </p:spPr>
        <p:txBody>
          <a:bodyPr>
            <a:normAutofit lnSpcReduction="10000"/>
          </a:bodyPr>
          <a:lstStyle/>
          <a:p>
            <a:pPr marL="0" indent="0">
              <a:buNone/>
            </a:pPr>
            <a:r>
              <a:rPr lang="en-US" sz="1600" b="1" dirty="0">
                <a:solidFill>
                  <a:schemeClr val="accent1">
                    <a:lumMod val="50000"/>
                  </a:schemeClr>
                </a:solidFill>
              </a:rPr>
              <a:t>ANALYSIS BASED ON RENTED BIKE COUNT MONTH WISE: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r>
              <a:rPr lang="en-US" sz="1600" dirty="0"/>
              <a:t>The number of rented bikes is generally higher in the summer months (May, June, July, and August), which could be due to the warmer weather and people spending more time outdoors.</a:t>
            </a:r>
          </a:p>
          <a:p>
            <a:r>
              <a:rPr lang="en-US" sz="1600" dirty="0"/>
              <a:t>The number of rented bikes is generally lower in the winter months (December, January, and February), which could be due to colder temperatures and more inclement weather.</a:t>
            </a:r>
          </a:p>
          <a:p>
            <a:r>
              <a:rPr lang="en-US" sz="1600" dirty="0"/>
              <a:t>There is a steady increase in the number of rented bikes from January to June, followed by a gradual decrease from July to December.</a:t>
            </a:r>
          </a:p>
          <a:p>
            <a:r>
              <a:rPr lang="en-US" sz="1600" dirty="0"/>
              <a:t>The annotations added to each bar provide additional information about the exact number of bikes rented per month, making it easy to compare and analyze the data.</a:t>
            </a:r>
            <a:endParaRPr lang="en-IN" sz="1600" dirty="0"/>
          </a:p>
        </p:txBody>
      </p:sp>
      <p:pic>
        <p:nvPicPr>
          <p:cNvPr id="2050" name="Picture 2">
            <a:extLst>
              <a:ext uri="{FF2B5EF4-FFF2-40B4-BE49-F238E27FC236}">
                <a16:creationId xmlns:a16="http://schemas.microsoft.com/office/drawing/2014/main" id="{42BFE9D6-828C-7BB5-75AF-094DEB76B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74" y="834189"/>
            <a:ext cx="10396871" cy="357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4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A0AB-7361-A4F8-D56D-18B0789CF7DB}"/>
              </a:ext>
            </a:extLst>
          </p:cNvPr>
          <p:cNvSpPr>
            <a:spLocks noGrp="1"/>
          </p:cNvSpPr>
          <p:nvPr>
            <p:ph type="title"/>
          </p:nvPr>
        </p:nvSpPr>
        <p:spPr>
          <a:xfrm>
            <a:off x="232611" y="80212"/>
            <a:ext cx="11702715" cy="505326"/>
          </a:xfrm>
        </p:spPr>
        <p:txBody>
          <a:bodyPr>
            <a:normAutofit/>
          </a:bodyPr>
          <a:lstStyle/>
          <a:p>
            <a:r>
              <a:rPr lang="en-US" sz="2000" b="1" dirty="0">
                <a:solidFill>
                  <a:schemeClr val="accent1">
                    <a:lumMod val="50000"/>
                  </a:schemeClr>
                </a:solidFill>
                <a:latin typeface="+mn-lt"/>
              </a:rPr>
              <a:t>ANALYSIS BETWEEN THE TEPERATURE AND THE RENTED BIKE COUNTS:</a:t>
            </a:r>
            <a:endParaRPr lang="en-IN" sz="2000"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7F39F331-2FEA-22D0-46F8-441CF013CBA5}"/>
              </a:ext>
            </a:extLst>
          </p:cNvPr>
          <p:cNvSpPr>
            <a:spLocks noGrp="1"/>
          </p:cNvSpPr>
          <p:nvPr>
            <p:ph idx="1"/>
          </p:nvPr>
        </p:nvSpPr>
        <p:spPr>
          <a:xfrm>
            <a:off x="232611" y="713874"/>
            <a:ext cx="11702715" cy="6063914"/>
          </a:xfrm>
        </p:spPr>
        <p:txBody>
          <a:bodyPr>
            <a:normAutofit/>
          </a:bodyPr>
          <a:lstStyle/>
          <a:p>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600" dirty="0"/>
              <a:t>From the graph, we can see that people prefer to take bike ride more often when the temperature is near about 25 degrees Celsius.</a:t>
            </a:r>
          </a:p>
          <a:p>
            <a:r>
              <a:rPr lang="en-US" sz="1600" dirty="0"/>
              <a:t>we can easily conclude that the people gave more preference to bike riding in summers as compare to other seasons.</a:t>
            </a:r>
            <a:endParaRPr lang="en-IN" sz="1600" dirty="0"/>
          </a:p>
        </p:txBody>
      </p:sp>
      <p:pic>
        <p:nvPicPr>
          <p:cNvPr id="4098" name="Picture 2">
            <a:extLst>
              <a:ext uri="{FF2B5EF4-FFF2-40B4-BE49-F238E27FC236}">
                <a16:creationId xmlns:a16="http://schemas.microsoft.com/office/drawing/2014/main" id="{2B4EB315-D3FA-36EA-145C-BA24E39F8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3" y="585538"/>
            <a:ext cx="8511215" cy="486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7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2103</Words>
  <Application>Microsoft Office PowerPoint</Application>
  <PresentationFormat>Widescreen</PresentationFormat>
  <Paragraphs>340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CAPSTONE PROJECT-II</vt:lpstr>
      <vt:lpstr>AGENDA: </vt:lpstr>
      <vt:lpstr>INTRODUCTION</vt:lpstr>
      <vt:lpstr>PROBLEM STATEMENT:</vt:lpstr>
      <vt:lpstr>WORKFLOW:</vt:lpstr>
      <vt:lpstr>DATA COLLECTION AND UNDERSTANDING:</vt:lpstr>
      <vt:lpstr>DATA WRANGLING AND FEATURE ENGINEERING:</vt:lpstr>
      <vt:lpstr>EXPLORATORY DATA ANALYSIS:</vt:lpstr>
      <vt:lpstr>ANALYSIS BETWEEN THE TEPERATURE AND THE RENTED BIKE COUNTS:</vt:lpstr>
      <vt:lpstr>ANALYSIS BETWEEN SEASON AND RENTED BIKE COUNT:</vt:lpstr>
      <vt:lpstr>ANALYSIS BASED ON DEMAND OF BIKE IN THE WORKING DAY AND IN HOLIDAY:</vt:lpstr>
      <vt:lpstr>ANALYSIS OF BIKE COUNT BASED ON  HUMIDITY:</vt:lpstr>
      <vt:lpstr>ANALYSIS OF BIKE COUNT BASED ON MONTH IN OUR ENTIRE DATASET:</vt:lpstr>
      <vt:lpstr>BIKE COUNT VS RAINFALL ANALYSIS:</vt:lpstr>
      <vt:lpstr>ANALYSIS BASED ON BIKE COUNT VS VISIBILITY:</vt:lpstr>
      <vt:lpstr>ANALYSIS BASED ON BIKE COUNT VS SNOWFALL:</vt:lpstr>
      <vt:lpstr>ANALYSIS BASED ON BIKE COUNT VS HOURS PER DAY:</vt:lpstr>
      <vt:lpstr>PREPARATION DATA FOR MODEL BUILDING:</vt:lpstr>
      <vt:lpstr>FEATURE MANIPULATION:</vt:lpstr>
      <vt:lpstr>FEATURE IMPORTANCE:</vt:lpstr>
      <vt:lpstr>MODEL SELECTION AND VALIDATION: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PROJECT-II</dc:title>
  <dc:creator>Aun Farooqui</dc:creator>
  <cp:lastModifiedBy>Aun Farooqui</cp:lastModifiedBy>
  <cp:revision>7</cp:revision>
  <dcterms:created xsi:type="dcterms:W3CDTF">2023-04-03T08:52:20Z</dcterms:created>
  <dcterms:modified xsi:type="dcterms:W3CDTF">2023-04-11T10:30:33Z</dcterms:modified>
</cp:coreProperties>
</file>