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79" r:id="rId3"/>
    <p:sldId id="280" r:id="rId4"/>
    <p:sldId id="281" r:id="rId5"/>
    <p:sldId id="283" r:id="rId6"/>
    <p:sldId id="284" r:id="rId7"/>
    <p:sldId id="295" r:id="rId8"/>
    <p:sldId id="296" r:id="rId9"/>
    <p:sldId id="294" r:id="rId10"/>
    <p:sldId id="297" r:id="rId11"/>
    <p:sldId id="298" r:id="rId12"/>
    <p:sldId id="299" r:id="rId13"/>
    <p:sldId id="300" r:id="rId14"/>
    <p:sldId id="301" r:id="rId15"/>
    <p:sldId id="304" r:id="rId16"/>
    <p:sldId id="302" r:id="rId17"/>
    <p:sldId id="305" r:id="rId18"/>
    <p:sldId id="306" r:id="rId19"/>
    <p:sldId id="307" r:id="rId20"/>
    <p:sldId id="308" r:id="rId21"/>
    <p:sldId id="309" r:id="rId22"/>
    <p:sldId id="303"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95127" y="802434"/>
            <a:ext cx="6503435" cy="1343610"/>
          </a:xfrm>
        </p:spPr>
        <p:txBody>
          <a:bodyPr/>
          <a:lstStyle/>
          <a:p>
            <a:r>
              <a:rPr lang="en-US" sz="3200" dirty="0"/>
              <a:t>EDA </a:t>
            </a:r>
            <a:r>
              <a:rPr lang="en-US" sz="3200"/>
              <a:t>CAPSTONe </a:t>
            </a:r>
            <a:r>
              <a:rPr lang="en-US" sz="3200" dirty="0"/>
              <a:t>PROJECT</a:t>
            </a:r>
            <a:br>
              <a:rPr lang="en-US" sz="3200" dirty="0"/>
            </a:br>
            <a:r>
              <a:rPr lang="en-US" sz="3200" dirty="0">
                <a:solidFill>
                  <a:schemeClr val="accent1">
                    <a:lumMod val="50000"/>
                  </a:schemeClr>
                </a:solidFill>
              </a:rPr>
              <a:t>hotel booking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19061" y="2146045"/>
            <a:ext cx="4623443" cy="1063686"/>
          </a:xfrm>
        </p:spPr>
        <p:txBody>
          <a:bodyPr/>
          <a:lstStyle/>
          <a:p>
            <a:pPr algn="l"/>
            <a:r>
              <a:rPr lang="en-US" u="sng" dirty="0">
                <a:solidFill>
                  <a:srgbClr val="C00000"/>
                </a:solidFill>
              </a:rPr>
              <a:t>Presented by:​</a:t>
            </a:r>
          </a:p>
          <a:p>
            <a:pPr algn="l"/>
            <a:r>
              <a:rPr lang="en-US" dirty="0" err="1"/>
              <a:t>Mohd</a:t>
            </a:r>
            <a:r>
              <a:rPr lang="en-US" dirty="0"/>
              <a:t> Aun Farooqui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47C6-7686-E92C-2C17-4555B91A5936}"/>
              </a:ext>
            </a:extLst>
          </p:cNvPr>
          <p:cNvSpPr>
            <a:spLocks noGrp="1"/>
          </p:cNvSpPr>
          <p:nvPr>
            <p:ph type="title"/>
          </p:nvPr>
        </p:nvSpPr>
        <p:spPr>
          <a:xfrm>
            <a:off x="758952" y="606490"/>
            <a:ext cx="10671048" cy="615820"/>
          </a:xfrm>
        </p:spPr>
        <p:txBody>
          <a:bodyPr/>
          <a:lstStyle/>
          <a:p>
            <a:pPr algn="l"/>
            <a:r>
              <a:rPr lang="en-IN" sz="2000" b="0" u="sng" dirty="0"/>
              <a:t>Percentage share of different hotel type, their booking and revenue:</a:t>
            </a:r>
          </a:p>
        </p:txBody>
      </p:sp>
      <p:pic>
        <p:nvPicPr>
          <p:cNvPr id="9" name="Content Placeholder 8">
            <a:extLst>
              <a:ext uri="{FF2B5EF4-FFF2-40B4-BE49-F238E27FC236}">
                <a16:creationId xmlns:a16="http://schemas.microsoft.com/office/drawing/2014/main" id="{0F388BA6-B27A-0072-9019-AB2FAA92E138}"/>
              </a:ext>
            </a:extLst>
          </p:cNvPr>
          <p:cNvPicPr>
            <a:picLocks noGrp="1" noChangeAspect="1"/>
          </p:cNvPicPr>
          <p:nvPr>
            <p:ph sz="half" idx="1"/>
          </p:nvPr>
        </p:nvPicPr>
        <p:blipFill>
          <a:blip r:embed="rId2"/>
          <a:stretch>
            <a:fillRect/>
          </a:stretch>
        </p:blipFill>
        <p:spPr>
          <a:xfrm>
            <a:off x="256032" y="1558212"/>
            <a:ext cx="3273359" cy="3429402"/>
          </a:xfrm>
        </p:spPr>
      </p:pic>
      <p:sp>
        <p:nvSpPr>
          <p:cNvPr id="4" name="Footer Placeholder 3">
            <a:extLst>
              <a:ext uri="{FF2B5EF4-FFF2-40B4-BE49-F238E27FC236}">
                <a16:creationId xmlns:a16="http://schemas.microsoft.com/office/drawing/2014/main" id="{0CFE70C0-6F0E-2B69-14C3-F5B2E965E37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E2968B-4325-89B3-3877-0503C80AF4A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1" name="Picture 10">
            <a:extLst>
              <a:ext uri="{FF2B5EF4-FFF2-40B4-BE49-F238E27FC236}">
                <a16:creationId xmlns:a16="http://schemas.microsoft.com/office/drawing/2014/main" id="{FCE2AD2A-41D1-E461-43FB-FC64EF3434AC}"/>
              </a:ext>
            </a:extLst>
          </p:cNvPr>
          <p:cNvPicPr>
            <a:picLocks noChangeAspect="1"/>
          </p:cNvPicPr>
          <p:nvPr/>
        </p:nvPicPr>
        <p:blipFill>
          <a:blip r:embed="rId3"/>
          <a:stretch>
            <a:fillRect/>
          </a:stretch>
        </p:blipFill>
        <p:spPr>
          <a:xfrm>
            <a:off x="4002834" y="1824135"/>
            <a:ext cx="3725332" cy="3209729"/>
          </a:xfrm>
          <a:prstGeom prst="rect">
            <a:avLst/>
          </a:prstGeom>
        </p:spPr>
      </p:pic>
      <p:pic>
        <p:nvPicPr>
          <p:cNvPr id="13" name="Picture 12">
            <a:extLst>
              <a:ext uri="{FF2B5EF4-FFF2-40B4-BE49-F238E27FC236}">
                <a16:creationId xmlns:a16="http://schemas.microsoft.com/office/drawing/2014/main" id="{3C1CD18A-92BE-423A-8754-D39AF5BA1FFC}"/>
              </a:ext>
            </a:extLst>
          </p:cNvPr>
          <p:cNvPicPr>
            <a:picLocks noChangeAspect="1"/>
          </p:cNvPicPr>
          <p:nvPr/>
        </p:nvPicPr>
        <p:blipFill>
          <a:blip r:embed="rId4"/>
          <a:stretch>
            <a:fillRect/>
          </a:stretch>
        </p:blipFill>
        <p:spPr>
          <a:xfrm>
            <a:off x="8201609" y="1558213"/>
            <a:ext cx="3731311" cy="3429402"/>
          </a:xfrm>
          <a:prstGeom prst="rect">
            <a:avLst/>
          </a:prstGeom>
        </p:spPr>
      </p:pic>
      <p:sp>
        <p:nvSpPr>
          <p:cNvPr id="15" name="TextBox 14">
            <a:extLst>
              <a:ext uri="{FF2B5EF4-FFF2-40B4-BE49-F238E27FC236}">
                <a16:creationId xmlns:a16="http://schemas.microsoft.com/office/drawing/2014/main" id="{D7F0BECF-3D8E-FFFF-A88A-A673A3E9B0A6}"/>
              </a:ext>
            </a:extLst>
          </p:cNvPr>
          <p:cNvSpPr txBox="1"/>
          <p:nvPr/>
        </p:nvSpPr>
        <p:spPr>
          <a:xfrm>
            <a:off x="494522" y="5253134"/>
            <a:ext cx="11159413"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City hotels are most preferred hotel by guests. Since the booking are double for city hotels but the revenue difference is not much in between them. So ,This shows the resort hotels are more expensive as compared to city hotel.</a:t>
            </a:r>
          </a:p>
        </p:txBody>
      </p:sp>
    </p:spTree>
    <p:extLst>
      <p:ext uri="{BB962C8B-B14F-4D97-AF65-F5344CB8AC3E}">
        <p14:creationId xmlns:p14="http://schemas.microsoft.com/office/powerpoint/2010/main" val="125349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0651-8756-9DFB-1D5E-E9388DC2A208}"/>
              </a:ext>
            </a:extLst>
          </p:cNvPr>
          <p:cNvSpPr>
            <a:spLocks noGrp="1"/>
          </p:cNvSpPr>
          <p:nvPr>
            <p:ph type="title"/>
          </p:nvPr>
        </p:nvSpPr>
        <p:spPr>
          <a:xfrm>
            <a:off x="758952" y="731521"/>
            <a:ext cx="10671048" cy="462797"/>
          </a:xfrm>
        </p:spPr>
        <p:txBody>
          <a:bodyPr/>
          <a:lstStyle/>
          <a:p>
            <a:pPr algn="l"/>
            <a:r>
              <a:rPr lang="en-US" sz="2000" u="sng" dirty="0"/>
              <a:t>Analysis on </a:t>
            </a:r>
            <a:r>
              <a:rPr lang="en-US" sz="2000" u="sng" dirty="0" err="1"/>
              <a:t>adr</a:t>
            </a:r>
            <a:r>
              <a:rPr lang="en-US" sz="2000" u="sng" dirty="0"/>
              <a:t> and revenue:</a:t>
            </a:r>
            <a:endParaRPr lang="en-IN" sz="2000" u="sng" dirty="0"/>
          </a:p>
        </p:txBody>
      </p:sp>
      <p:pic>
        <p:nvPicPr>
          <p:cNvPr id="7" name="Content Placeholder 6">
            <a:extLst>
              <a:ext uri="{FF2B5EF4-FFF2-40B4-BE49-F238E27FC236}">
                <a16:creationId xmlns:a16="http://schemas.microsoft.com/office/drawing/2014/main" id="{B2C9DBA7-2DE6-D5EE-771B-6807DAFD62AF}"/>
              </a:ext>
            </a:extLst>
          </p:cNvPr>
          <p:cNvPicPr>
            <a:picLocks noGrp="1" noChangeAspect="1"/>
          </p:cNvPicPr>
          <p:nvPr>
            <p:ph sz="half" idx="1"/>
          </p:nvPr>
        </p:nvPicPr>
        <p:blipFill>
          <a:blip r:embed="rId2"/>
          <a:stretch>
            <a:fillRect/>
          </a:stretch>
        </p:blipFill>
        <p:spPr>
          <a:xfrm>
            <a:off x="621792" y="1339607"/>
            <a:ext cx="4758612" cy="3921843"/>
          </a:xfrm>
        </p:spPr>
      </p:pic>
      <p:sp>
        <p:nvSpPr>
          <p:cNvPr id="4" name="Footer Placeholder 3">
            <a:extLst>
              <a:ext uri="{FF2B5EF4-FFF2-40B4-BE49-F238E27FC236}">
                <a16:creationId xmlns:a16="http://schemas.microsoft.com/office/drawing/2014/main" id="{817AA372-8079-8E40-15BC-59755E9557D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40F603B-6E8E-A5C5-4ACC-05423BB41D80}"/>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Picture 8">
            <a:extLst>
              <a:ext uri="{FF2B5EF4-FFF2-40B4-BE49-F238E27FC236}">
                <a16:creationId xmlns:a16="http://schemas.microsoft.com/office/drawing/2014/main" id="{07AE0EA1-AA5B-B91F-A184-097688C12277}"/>
              </a:ext>
            </a:extLst>
          </p:cNvPr>
          <p:cNvPicPr>
            <a:picLocks noChangeAspect="1"/>
          </p:cNvPicPr>
          <p:nvPr/>
        </p:nvPicPr>
        <p:blipFill>
          <a:blip r:embed="rId3"/>
          <a:stretch>
            <a:fillRect/>
          </a:stretch>
        </p:blipFill>
        <p:spPr>
          <a:xfrm>
            <a:off x="5589036" y="1283223"/>
            <a:ext cx="5840964" cy="3696311"/>
          </a:xfrm>
          <a:prstGeom prst="rect">
            <a:avLst/>
          </a:prstGeom>
        </p:spPr>
      </p:pic>
      <p:sp>
        <p:nvSpPr>
          <p:cNvPr id="3" name="TextBox 2">
            <a:extLst>
              <a:ext uri="{FF2B5EF4-FFF2-40B4-BE49-F238E27FC236}">
                <a16:creationId xmlns:a16="http://schemas.microsoft.com/office/drawing/2014/main" id="{4958BE56-8B7E-C0BB-B900-5068A2C65086}"/>
              </a:ext>
            </a:extLst>
          </p:cNvPr>
          <p:cNvSpPr txBox="1"/>
          <p:nvPr/>
        </p:nvSpPr>
        <p:spPr>
          <a:xfrm>
            <a:off x="429208" y="5124824"/>
            <a:ext cx="1150371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City hotel have nearly constant ADR from April to September and after that ADR start decreasing, so the best time for booking a city hotel is from October. </a:t>
            </a:r>
          </a:p>
          <a:p>
            <a:pPr marL="285750" indent="-285750">
              <a:buFont typeface="Arial" panose="020B0604020202020204" pitchFamily="34" charset="0"/>
              <a:buChar char="•"/>
            </a:pPr>
            <a:r>
              <a:rPr lang="en-US" sz="1600" dirty="0">
                <a:solidFill>
                  <a:schemeClr val="accent1">
                    <a:lumMod val="10000"/>
                  </a:schemeClr>
                </a:solidFill>
              </a:rPr>
              <a:t>Resort hotel ADR increasing between May to August and then started falling down, so best time booking resort hotel is from October to April as we are getting lower ADR.</a:t>
            </a:r>
          </a:p>
          <a:p>
            <a:pPr marL="285750" indent="-285750">
              <a:buFont typeface="Arial" panose="020B0604020202020204" pitchFamily="34" charset="0"/>
              <a:buChar char="•"/>
            </a:pPr>
            <a:r>
              <a:rPr lang="en-US" sz="1600" dirty="0">
                <a:solidFill>
                  <a:schemeClr val="accent1">
                    <a:lumMod val="10000"/>
                  </a:schemeClr>
                </a:solidFill>
              </a:rPr>
              <a:t>Here we can see that for both city hotel and resort hotel getting higher revenue from June to September. Hence this time period is best to generate revenue.</a:t>
            </a:r>
            <a:endParaRPr lang="en-IN" sz="1600" dirty="0">
              <a:solidFill>
                <a:schemeClr val="accent1">
                  <a:lumMod val="10000"/>
                </a:schemeClr>
              </a:solidFill>
            </a:endParaRPr>
          </a:p>
        </p:txBody>
      </p:sp>
    </p:spTree>
    <p:extLst>
      <p:ext uri="{BB962C8B-B14F-4D97-AF65-F5344CB8AC3E}">
        <p14:creationId xmlns:p14="http://schemas.microsoft.com/office/powerpoint/2010/main" val="224469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CB25-CE72-EAAF-AC7D-C453EDC26207}"/>
              </a:ext>
            </a:extLst>
          </p:cNvPr>
          <p:cNvSpPr>
            <a:spLocks noGrp="1"/>
          </p:cNvSpPr>
          <p:nvPr>
            <p:ph type="title"/>
          </p:nvPr>
        </p:nvSpPr>
        <p:spPr>
          <a:xfrm>
            <a:off x="447869" y="347472"/>
            <a:ext cx="10844971" cy="768096"/>
          </a:xfrm>
        </p:spPr>
        <p:txBody>
          <a:bodyPr/>
          <a:lstStyle/>
          <a:p>
            <a:pPr algn="l"/>
            <a:r>
              <a:rPr lang="en-US" sz="2000" u="sng" dirty="0"/>
              <a:t>Study of reservation based on lead time and booking of hotels in each month:</a:t>
            </a:r>
            <a:endParaRPr lang="en-IN" sz="2000" u="sng" dirty="0"/>
          </a:p>
        </p:txBody>
      </p:sp>
      <p:pic>
        <p:nvPicPr>
          <p:cNvPr id="7" name="Content Placeholder 6">
            <a:extLst>
              <a:ext uri="{FF2B5EF4-FFF2-40B4-BE49-F238E27FC236}">
                <a16:creationId xmlns:a16="http://schemas.microsoft.com/office/drawing/2014/main" id="{5C51CB3F-A535-18C1-6D0B-D9F7931881CA}"/>
              </a:ext>
            </a:extLst>
          </p:cNvPr>
          <p:cNvPicPr>
            <a:picLocks noGrp="1" noChangeAspect="1"/>
          </p:cNvPicPr>
          <p:nvPr>
            <p:ph sz="half" idx="1"/>
          </p:nvPr>
        </p:nvPicPr>
        <p:blipFill>
          <a:blip r:embed="rId2"/>
          <a:stretch>
            <a:fillRect/>
          </a:stretch>
        </p:blipFill>
        <p:spPr>
          <a:xfrm>
            <a:off x="447869" y="1225297"/>
            <a:ext cx="11485051" cy="3818456"/>
          </a:xfrm>
        </p:spPr>
      </p:pic>
      <p:sp>
        <p:nvSpPr>
          <p:cNvPr id="4" name="Footer Placeholder 3">
            <a:extLst>
              <a:ext uri="{FF2B5EF4-FFF2-40B4-BE49-F238E27FC236}">
                <a16:creationId xmlns:a16="http://schemas.microsoft.com/office/drawing/2014/main" id="{F26C244D-D282-EC04-B355-045075291916}"/>
              </a:ext>
            </a:extLst>
          </p:cNvPr>
          <p:cNvSpPr>
            <a:spLocks noGrp="1"/>
          </p:cNvSpPr>
          <p:nvPr>
            <p:ph type="ftr" sz="quarter" idx="11"/>
          </p:nvPr>
        </p:nvSpPr>
        <p:spPr>
          <a:xfrm>
            <a:off x="649785" y="0"/>
            <a:ext cx="3200400" cy="34747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6ADA8093-58C8-EED7-F796-6BF45E3B528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extBox 7">
            <a:extLst>
              <a:ext uri="{FF2B5EF4-FFF2-40B4-BE49-F238E27FC236}">
                <a16:creationId xmlns:a16="http://schemas.microsoft.com/office/drawing/2014/main" id="{F553A092-317A-C189-46D9-68C67F986AE8}"/>
              </a:ext>
            </a:extLst>
          </p:cNvPr>
          <p:cNvSpPr txBox="1"/>
          <p:nvPr/>
        </p:nvSpPr>
        <p:spPr>
          <a:xfrm>
            <a:off x="550507" y="5281126"/>
            <a:ext cx="1138241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From the above graph we can see in city hotels there is a peak in lead time from April to July and the booking is high in August. And in resort hotels we can see two peaks in lead time, first in June and second in September and booking is high in July, August and October, so people usually book hotel 30-60 days in advance. </a:t>
            </a:r>
          </a:p>
          <a:p>
            <a:endParaRPr lang="en-US" sz="1600" dirty="0">
              <a:solidFill>
                <a:schemeClr val="accent1">
                  <a:lumMod val="10000"/>
                </a:schemeClr>
              </a:solidFill>
            </a:endParaRPr>
          </a:p>
          <a:p>
            <a:pPr marL="285750" indent="-285750">
              <a:buFont typeface="Arial" panose="020B0604020202020204" pitchFamily="34" charset="0"/>
              <a:buChar char="•"/>
            </a:pPr>
            <a:r>
              <a:rPr lang="en-US" sz="1600" dirty="0">
                <a:solidFill>
                  <a:schemeClr val="accent1">
                    <a:lumMod val="10000"/>
                  </a:schemeClr>
                </a:solidFill>
              </a:rPr>
              <a:t>The booking lead time is the number of days between the time a guest book their room and the time they are schedule to arrive at the hotel.</a:t>
            </a:r>
            <a:endParaRPr lang="en-IN" sz="1600" dirty="0">
              <a:solidFill>
                <a:schemeClr val="accent1">
                  <a:lumMod val="10000"/>
                </a:schemeClr>
              </a:solidFill>
            </a:endParaRPr>
          </a:p>
        </p:txBody>
      </p:sp>
    </p:spTree>
    <p:extLst>
      <p:ext uri="{BB962C8B-B14F-4D97-AF65-F5344CB8AC3E}">
        <p14:creationId xmlns:p14="http://schemas.microsoft.com/office/powerpoint/2010/main" val="21260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D1CC-3EC3-9FE4-033E-FA15336F5726}"/>
              </a:ext>
            </a:extLst>
          </p:cNvPr>
          <p:cNvSpPr>
            <a:spLocks noGrp="1"/>
          </p:cNvSpPr>
          <p:nvPr>
            <p:ph type="title"/>
          </p:nvPr>
        </p:nvSpPr>
        <p:spPr>
          <a:xfrm>
            <a:off x="310896" y="625151"/>
            <a:ext cx="11119104" cy="447869"/>
          </a:xfrm>
        </p:spPr>
        <p:txBody>
          <a:bodyPr/>
          <a:lstStyle/>
          <a:p>
            <a:pPr algn="l"/>
            <a:r>
              <a:rPr lang="en-US" sz="2000" u="sng" dirty="0"/>
              <a:t>Preferred room type:</a:t>
            </a:r>
            <a:endParaRPr lang="en-IN" sz="2000" u="sng" dirty="0"/>
          </a:p>
        </p:txBody>
      </p:sp>
      <p:pic>
        <p:nvPicPr>
          <p:cNvPr id="9" name="Content Placeholder 8">
            <a:extLst>
              <a:ext uri="{FF2B5EF4-FFF2-40B4-BE49-F238E27FC236}">
                <a16:creationId xmlns:a16="http://schemas.microsoft.com/office/drawing/2014/main" id="{79F6E5BE-01F3-5DE1-57CE-A288437B3918}"/>
              </a:ext>
            </a:extLst>
          </p:cNvPr>
          <p:cNvPicPr>
            <a:picLocks noGrp="1" noChangeAspect="1"/>
          </p:cNvPicPr>
          <p:nvPr>
            <p:ph sz="half" idx="1"/>
          </p:nvPr>
        </p:nvPicPr>
        <p:blipFill>
          <a:blip r:embed="rId2"/>
          <a:stretch>
            <a:fillRect/>
          </a:stretch>
        </p:blipFill>
        <p:spPr>
          <a:xfrm>
            <a:off x="326534" y="1240971"/>
            <a:ext cx="11606386" cy="4245430"/>
          </a:xfrm>
        </p:spPr>
      </p:pic>
      <p:sp>
        <p:nvSpPr>
          <p:cNvPr id="4" name="Footer Placeholder 3">
            <a:extLst>
              <a:ext uri="{FF2B5EF4-FFF2-40B4-BE49-F238E27FC236}">
                <a16:creationId xmlns:a16="http://schemas.microsoft.com/office/drawing/2014/main" id="{DCEDBC43-A6F0-C6D4-D5E2-5AA7EC09C57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C22A25-DDF9-3694-BD22-A984FBD31FB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5319794D-DF22-CEA4-0A87-8D7BC98DCCCE}"/>
              </a:ext>
            </a:extLst>
          </p:cNvPr>
          <p:cNvSpPr txBox="1"/>
          <p:nvPr/>
        </p:nvSpPr>
        <p:spPr>
          <a:xfrm>
            <a:off x="307537" y="5617029"/>
            <a:ext cx="1153263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Majority of people prefers room type-A which seems to be more economical for booking as it has the least ADR. And ADR is higher for room type-H so lesser booking are made. </a:t>
            </a:r>
            <a:endParaRPr lang="en-IN" sz="1600" dirty="0">
              <a:solidFill>
                <a:schemeClr val="accent1">
                  <a:lumMod val="10000"/>
                </a:schemeClr>
              </a:solidFill>
            </a:endParaRPr>
          </a:p>
        </p:txBody>
      </p:sp>
    </p:spTree>
    <p:extLst>
      <p:ext uri="{BB962C8B-B14F-4D97-AF65-F5344CB8AC3E}">
        <p14:creationId xmlns:p14="http://schemas.microsoft.com/office/powerpoint/2010/main" val="180105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6434-29BA-39C1-42DB-0942E663AE30}"/>
              </a:ext>
            </a:extLst>
          </p:cNvPr>
          <p:cNvSpPr>
            <a:spLocks noGrp="1"/>
          </p:cNvSpPr>
          <p:nvPr>
            <p:ph type="title"/>
          </p:nvPr>
        </p:nvSpPr>
        <p:spPr>
          <a:xfrm>
            <a:off x="310896" y="457200"/>
            <a:ext cx="11119104" cy="447869"/>
          </a:xfrm>
        </p:spPr>
        <p:txBody>
          <a:bodyPr/>
          <a:lstStyle/>
          <a:p>
            <a:pPr algn="l"/>
            <a:r>
              <a:rPr lang="en-US" sz="2000" u="sng" dirty="0"/>
              <a:t>Booking and cancellation done by customer type:</a:t>
            </a:r>
            <a:endParaRPr lang="en-IN" sz="2000" u="sng" dirty="0"/>
          </a:p>
        </p:txBody>
      </p:sp>
      <p:pic>
        <p:nvPicPr>
          <p:cNvPr id="7" name="Content Placeholder 6">
            <a:extLst>
              <a:ext uri="{FF2B5EF4-FFF2-40B4-BE49-F238E27FC236}">
                <a16:creationId xmlns:a16="http://schemas.microsoft.com/office/drawing/2014/main" id="{40791B04-36BA-12A8-F5BD-72BD1A6952C8}"/>
              </a:ext>
            </a:extLst>
          </p:cNvPr>
          <p:cNvPicPr>
            <a:picLocks noGrp="1" noChangeAspect="1"/>
          </p:cNvPicPr>
          <p:nvPr>
            <p:ph sz="half" idx="1"/>
          </p:nvPr>
        </p:nvPicPr>
        <p:blipFill>
          <a:blip r:embed="rId2"/>
          <a:stretch>
            <a:fillRect/>
          </a:stretch>
        </p:blipFill>
        <p:spPr>
          <a:xfrm>
            <a:off x="0" y="905069"/>
            <a:ext cx="7965356" cy="3903928"/>
          </a:xfrm>
        </p:spPr>
      </p:pic>
      <p:sp>
        <p:nvSpPr>
          <p:cNvPr id="4" name="Footer Placeholder 3">
            <a:extLst>
              <a:ext uri="{FF2B5EF4-FFF2-40B4-BE49-F238E27FC236}">
                <a16:creationId xmlns:a16="http://schemas.microsoft.com/office/drawing/2014/main" id="{CA857A4E-AE65-9D4D-A5AD-A5C58954C30E}"/>
              </a:ext>
            </a:extLst>
          </p:cNvPr>
          <p:cNvSpPr>
            <a:spLocks noGrp="1"/>
          </p:cNvSpPr>
          <p:nvPr>
            <p:ph type="ftr" sz="quarter" idx="11"/>
          </p:nvPr>
        </p:nvSpPr>
        <p:spPr>
          <a:xfrm>
            <a:off x="621792" y="186612"/>
            <a:ext cx="3200400" cy="270588"/>
          </a:xfrm>
        </p:spPr>
        <p:txBody>
          <a:bodyPr/>
          <a:lstStyle/>
          <a:p>
            <a:r>
              <a:rPr lang="en-US" dirty="0"/>
              <a:t>Presentation title</a:t>
            </a:r>
          </a:p>
        </p:txBody>
      </p:sp>
      <p:sp>
        <p:nvSpPr>
          <p:cNvPr id="5" name="Slide Number Placeholder 4">
            <a:extLst>
              <a:ext uri="{FF2B5EF4-FFF2-40B4-BE49-F238E27FC236}">
                <a16:creationId xmlns:a16="http://schemas.microsoft.com/office/drawing/2014/main" id="{FFCF5F49-D404-C140-FEAF-FD92634A45E5}"/>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9" name="Picture 8">
            <a:extLst>
              <a:ext uri="{FF2B5EF4-FFF2-40B4-BE49-F238E27FC236}">
                <a16:creationId xmlns:a16="http://schemas.microsoft.com/office/drawing/2014/main" id="{E0644AAE-A0BA-1A3B-4325-ABE60A248361}"/>
              </a:ext>
            </a:extLst>
          </p:cNvPr>
          <p:cNvPicPr>
            <a:picLocks noChangeAspect="1"/>
          </p:cNvPicPr>
          <p:nvPr/>
        </p:nvPicPr>
        <p:blipFill>
          <a:blip r:embed="rId3"/>
          <a:stretch>
            <a:fillRect/>
          </a:stretch>
        </p:blipFill>
        <p:spPr>
          <a:xfrm>
            <a:off x="7660432" y="905069"/>
            <a:ext cx="4460033" cy="3803157"/>
          </a:xfrm>
          <a:prstGeom prst="rect">
            <a:avLst/>
          </a:prstGeom>
        </p:spPr>
      </p:pic>
      <p:sp>
        <p:nvSpPr>
          <p:cNvPr id="10" name="TextBox 9">
            <a:extLst>
              <a:ext uri="{FF2B5EF4-FFF2-40B4-BE49-F238E27FC236}">
                <a16:creationId xmlns:a16="http://schemas.microsoft.com/office/drawing/2014/main" id="{38775974-4C97-4AFE-8926-46018E043E61}"/>
              </a:ext>
            </a:extLst>
          </p:cNvPr>
          <p:cNvSpPr txBox="1"/>
          <p:nvPr/>
        </p:nvSpPr>
        <p:spPr>
          <a:xfrm>
            <a:off x="419878" y="5306600"/>
            <a:ext cx="1190586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10000"/>
                  </a:schemeClr>
                </a:solidFill>
              </a:rPr>
              <a:t>More than 75% of bookings are done by Transient customer type only.</a:t>
            </a:r>
          </a:p>
          <a:p>
            <a:pPr marL="285750" indent="-285750">
              <a:buFont typeface="Arial" panose="020B0604020202020204" pitchFamily="34" charset="0"/>
              <a:buChar char="•"/>
            </a:pPr>
            <a:r>
              <a:rPr lang="en-US" dirty="0">
                <a:solidFill>
                  <a:schemeClr val="accent1">
                    <a:lumMod val="10000"/>
                  </a:schemeClr>
                </a:solidFill>
              </a:rPr>
              <a:t>And we can see that transient customers type cancellation rate is high.</a:t>
            </a:r>
            <a:endParaRPr lang="en-IN" dirty="0">
              <a:solidFill>
                <a:schemeClr val="accent1">
                  <a:lumMod val="10000"/>
                </a:schemeClr>
              </a:solidFill>
            </a:endParaRPr>
          </a:p>
        </p:txBody>
      </p:sp>
    </p:spTree>
    <p:extLst>
      <p:ext uri="{BB962C8B-B14F-4D97-AF65-F5344CB8AC3E}">
        <p14:creationId xmlns:p14="http://schemas.microsoft.com/office/powerpoint/2010/main" val="399832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8FB7-88F4-36AA-ABDA-5F3C285E80C5}"/>
              </a:ext>
            </a:extLst>
          </p:cNvPr>
          <p:cNvSpPr>
            <a:spLocks noGrp="1"/>
          </p:cNvSpPr>
          <p:nvPr>
            <p:ph type="title"/>
          </p:nvPr>
        </p:nvSpPr>
        <p:spPr>
          <a:xfrm>
            <a:off x="149290" y="569168"/>
            <a:ext cx="11280710" cy="419878"/>
          </a:xfrm>
        </p:spPr>
        <p:txBody>
          <a:bodyPr/>
          <a:lstStyle/>
          <a:p>
            <a:pPr algn="l"/>
            <a:r>
              <a:rPr lang="en-US" sz="2000" dirty="0"/>
              <a:t>Cancellation made in each hotel type:</a:t>
            </a:r>
            <a:endParaRPr lang="en-IN" sz="2000" dirty="0"/>
          </a:p>
        </p:txBody>
      </p:sp>
      <p:pic>
        <p:nvPicPr>
          <p:cNvPr id="7" name="Content Placeholder 6">
            <a:extLst>
              <a:ext uri="{FF2B5EF4-FFF2-40B4-BE49-F238E27FC236}">
                <a16:creationId xmlns:a16="http://schemas.microsoft.com/office/drawing/2014/main" id="{3DBAB554-F0D9-D1C4-F306-821991168B9F}"/>
              </a:ext>
            </a:extLst>
          </p:cNvPr>
          <p:cNvPicPr>
            <a:picLocks noGrp="1" noChangeAspect="1"/>
          </p:cNvPicPr>
          <p:nvPr>
            <p:ph sz="half" idx="1"/>
          </p:nvPr>
        </p:nvPicPr>
        <p:blipFill>
          <a:blip r:embed="rId2"/>
          <a:stretch>
            <a:fillRect/>
          </a:stretch>
        </p:blipFill>
        <p:spPr>
          <a:xfrm>
            <a:off x="621792" y="989046"/>
            <a:ext cx="10257702" cy="4372651"/>
          </a:xfrm>
        </p:spPr>
      </p:pic>
      <p:sp>
        <p:nvSpPr>
          <p:cNvPr id="4" name="Footer Placeholder 3">
            <a:extLst>
              <a:ext uri="{FF2B5EF4-FFF2-40B4-BE49-F238E27FC236}">
                <a16:creationId xmlns:a16="http://schemas.microsoft.com/office/drawing/2014/main" id="{28A9C4C4-9E4C-6E89-7AC8-A39CB7024CC1}"/>
              </a:ext>
            </a:extLst>
          </p:cNvPr>
          <p:cNvSpPr>
            <a:spLocks noGrp="1"/>
          </p:cNvSpPr>
          <p:nvPr>
            <p:ph type="ftr" sz="quarter" idx="11"/>
          </p:nvPr>
        </p:nvSpPr>
        <p:spPr>
          <a:xfrm>
            <a:off x="621792" y="223936"/>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89C6B2BB-FBAB-301C-7FB2-36EFD1BE7922}"/>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TextBox 7">
            <a:extLst>
              <a:ext uri="{FF2B5EF4-FFF2-40B4-BE49-F238E27FC236}">
                <a16:creationId xmlns:a16="http://schemas.microsoft.com/office/drawing/2014/main" id="{E5D67FA4-2DD7-A911-1FC4-B297812CFDC2}"/>
              </a:ext>
            </a:extLst>
          </p:cNvPr>
          <p:cNvSpPr txBox="1"/>
          <p:nvPr/>
        </p:nvSpPr>
        <p:spPr>
          <a:xfrm>
            <a:off x="621792" y="5594961"/>
            <a:ext cx="1101348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Cancellation is less in Resort hotels as compared to City hotels.</a:t>
            </a:r>
          </a:p>
          <a:p>
            <a:pPr marL="285750" indent="-285750">
              <a:buFont typeface="Arial" panose="020B0604020202020204" pitchFamily="34" charset="0"/>
              <a:buChar char="•"/>
            </a:pPr>
            <a:r>
              <a:rPr lang="en-US" sz="1600" dirty="0">
                <a:solidFill>
                  <a:schemeClr val="accent1">
                    <a:lumMod val="10000"/>
                  </a:schemeClr>
                </a:solidFill>
              </a:rPr>
              <a:t>Cancellation rate is 75% in City hotels as compared to 25% in Resort hotels.</a:t>
            </a:r>
            <a:r>
              <a:rPr lang="en-US" sz="1600" dirty="0">
                <a:solidFill>
                  <a:schemeClr val="accent6"/>
                </a:solidFill>
              </a:rPr>
              <a:t> </a:t>
            </a:r>
            <a:endParaRPr lang="en-IN" sz="1600" dirty="0">
              <a:solidFill>
                <a:schemeClr val="accent6"/>
              </a:solidFill>
            </a:endParaRPr>
          </a:p>
        </p:txBody>
      </p:sp>
    </p:spTree>
    <p:extLst>
      <p:ext uri="{BB962C8B-B14F-4D97-AF65-F5344CB8AC3E}">
        <p14:creationId xmlns:p14="http://schemas.microsoft.com/office/powerpoint/2010/main" val="78126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7D6B-2E1D-3989-7626-8F47D887D518}"/>
              </a:ext>
            </a:extLst>
          </p:cNvPr>
          <p:cNvSpPr>
            <a:spLocks noGrp="1"/>
          </p:cNvSpPr>
          <p:nvPr>
            <p:ph type="title"/>
          </p:nvPr>
        </p:nvSpPr>
        <p:spPr>
          <a:xfrm>
            <a:off x="310896" y="457200"/>
            <a:ext cx="11119104" cy="485192"/>
          </a:xfrm>
        </p:spPr>
        <p:txBody>
          <a:bodyPr/>
          <a:lstStyle/>
          <a:p>
            <a:pPr algn="l"/>
            <a:r>
              <a:rPr lang="en-US" sz="2000" u="sng" dirty="0"/>
              <a:t>Analysis based on meal:</a:t>
            </a:r>
            <a:endParaRPr lang="en-IN" sz="2000" u="sng" dirty="0"/>
          </a:p>
        </p:txBody>
      </p:sp>
      <p:pic>
        <p:nvPicPr>
          <p:cNvPr id="7" name="Content Placeholder 6">
            <a:extLst>
              <a:ext uri="{FF2B5EF4-FFF2-40B4-BE49-F238E27FC236}">
                <a16:creationId xmlns:a16="http://schemas.microsoft.com/office/drawing/2014/main" id="{CC27C530-B837-EA54-0135-DC8C805A50C6}"/>
              </a:ext>
            </a:extLst>
          </p:cNvPr>
          <p:cNvPicPr>
            <a:picLocks noGrp="1" noChangeAspect="1"/>
          </p:cNvPicPr>
          <p:nvPr>
            <p:ph sz="half" idx="1"/>
          </p:nvPr>
        </p:nvPicPr>
        <p:blipFill>
          <a:blip r:embed="rId2"/>
          <a:stretch>
            <a:fillRect/>
          </a:stretch>
        </p:blipFill>
        <p:spPr>
          <a:xfrm>
            <a:off x="621791" y="867747"/>
            <a:ext cx="10155065" cy="4198776"/>
          </a:xfrm>
        </p:spPr>
      </p:pic>
      <p:sp>
        <p:nvSpPr>
          <p:cNvPr id="4" name="Footer Placeholder 3">
            <a:extLst>
              <a:ext uri="{FF2B5EF4-FFF2-40B4-BE49-F238E27FC236}">
                <a16:creationId xmlns:a16="http://schemas.microsoft.com/office/drawing/2014/main" id="{163AEA82-AC01-D87D-5025-77AB78EA5F3A}"/>
              </a:ext>
            </a:extLst>
          </p:cNvPr>
          <p:cNvSpPr>
            <a:spLocks noGrp="1"/>
          </p:cNvSpPr>
          <p:nvPr>
            <p:ph type="ftr" sz="quarter" idx="11"/>
          </p:nvPr>
        </p:nvSpPr>
        <p:spPr>
          <a:xfrm>
            <a:off x="621792" y="158620"/>
            <a:ext cx="3200400" cy="1614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6748ECC2-6B6C-09B3-8EE0-A9763232221E}"/>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8" name="TextBox 7">
            <a:extLst>
              <a:ext uri="{FF2B5EF4-FFF2-40B4-BE49-F238E27FC236}">
                <a16:creationId xmlns:a16="http://schemas.microsoft.com/office/drawing/2014/main" id="{615023BA-5F62-BB8F-157F-DF63CDB828C6}"/>
              </a:ext>
            </a:extLst>
          </p:cNvPr>
          <p:cNvSpPr txBox="1"/>
          <p:nvPr/>
        </p:nvSpPr>
        <p:spPr>
          <a:xfrm>
            <a:off x="205273" y="5094514"/>
            <a:ext cx="11857653" cy="2000548"/>
          </a:xfrm>
          <a:prstGeom prst="rect">
            <a:avLst/>
          </a:prstGeom>
          <a:noFill/>
        </p:spPr>
        <p:txBody>
          <a:bodyPr wrap="square" rtlCol="0">
            <a:spAutoFit/>
          </a:bodyPr>
          <a:lstStyle/>
          <a:p>
            <a:r>
              <a:rPr lang="en-US" sz="1600" dirty="0">
                <a:solidFill>
                  <a:schemeClr val="accent1">
                    <a:lumMod val="10000"/>
                  </a:schemeClr>
                </a:solidFill>
              </a:rPr>
              <a:t>77% of people preferred BB(bed &amp; breakfast) meal type in both the hotel.</a:t>
            </a:r>
          </a:p>
          <a:p>
            <a:r>
              <a:rPr lang="en-US" sz="1600" dirty="0">
                <a:solidFill>
                  <a:schemeClr val="accent1">
                    <a:lumMod val="10000"/>
                  </a:schemeClr>
                </a:solidFill>
              </a:rPr>
              <a:t>Meal:</a:t>
            </a:r>
          </a:p>
          <a:p>
            <a:pPr marL="285750" indent="-285750">
              <a:buFont typeface="Arial" panose="020B0604020202020204" pitchFamily="34" charset="0"/>
              <a:buChar char="•"/>
            </a:pPr>
            <a:r>
              <a:rPr lang="en-US" sz="1400" dirty="0">
                <a:solidFill>
                  <a:schemeClr val="accent1">
                    <a:lumMod val="10000"/>
                  </a:schemeClr>
                </a:solidFill>
              </a:rPr>
              <a:t>BB: Bed and breakfast</a:t>
            </a:r>
          </a:p>
          <a:p>
            <a:pPr marL="285750" indent="-285750">
              <a:buFont typeface="Arial" panose="020B0604020202020204" pitchFamily="34" charset="0"/>
              <a:buChar char="•"/>
            </a:pPr>
            <a:r>
              <a:rPr lang="en-US" sz="1400" dirty="0">
                <a:solidFill>
                  <a:schemeClr val="accent1">
                    <a:lumMod val="10000"/>
                  </a:schemeClr>
                </a:solidFill>
              </a:rPr>
              <a:t>HB: Half board (Breakfast and dinner normally) </a:t>
            </a:r>
          </a:p>
          <a:p>
            <a:pPr marL="285750" indent="-285750">
              <a:buFont typeface="Arial" panose="020B0604020202020204" pitchFamily="34" charset="0"/>
              <a:buChar char="•"/>
            </a:pPr>
            <a:r>
              <a:rPr lang="en-US" sz="1400" dirty="0">
                <a:solidFill>
                  <a:schemeClr val="accent1">
                    <a:lumMod val="10000"/>
                  </a:schemeClr>
                </a:solidFill>
              </a:rPr>
              <a:t>FB: Full board (Breakfast, lunch and dinner)</a:t>
            </a:r>
          </a:p>
          <a:p>
            <a:pPr marL="285750" indent="-285750">
              <a:buFont typeface="Arial" panose="020B0604020202020204" pitchFamily="34" charset="0"/>
              <a:buChar char="•"/>
            </a:pPr>
            <a:r>
              <a:rPr lang="en-US" sz="1400" dirty="0">
                <a:solidFill>
                  <a:schemeClr val="accent1">
                    <a:lumMod val="10000"/>
                  </a:schemeClr>
                </a:solidFill>
              </a:rPr>
              <a:t>SC: Self catering </a:t>
            </a:r>
          </a:p>
          <a:p>
            <a:pPr marL="285750" indent="-285750">
              <a:buFont typeface="Arial" panose="020B0604020202020204" pitchFamily="34" charset="0"/>
              <a:buChar char="•"/>
            </a:pPr>
            <a:r>
              <a:rPr lang="en-US" sz="1400" dirty="0">
                <a:solidFill>
                  <a:schemeClr val="accent1">
                    <a:lumMod val="10000"/>
                  </a:schemeClr>
                </a:solidFill>
              </a:rPr>
              <a:t>Undefined: Room only packages without meals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365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0C6F-CE79-C81B-7785-DA93FF783BA3}"/>
              </a:ext>
            </a:extLst>
          </p:cNvPr>
          <p:cNvSpPr>
            <a:spLocks noGrp="1"/>
          </p:cNvSpPr>
          <p:nvPr>
            <p:ph type="title"/>
          </p:nvPr>
        </p:nvSpPr>
        <p:spPr>
          <a:xfrm>
            <a:off x="539496" y="858416"/>
            <a:ext cx="10890504" cy="699796"/>
          </a:xfrm>
        </p:spPr>
        <p:txBody>
          <a:bodyPr/>
          <a:lstStyle/>
          <a:p>
            <a:pPr algn="l"/>
            <a:r>
              <a:rPr lang="en-IN" sz="2000" u="sng" dirty="0"/>
              <a:t>Car parking space in hotel:</a:t>
            </a:r>
          </a:p>
        </p:txBody>
      </p:sp>
      <p:pic>
        <p:nvPicPr>
          <p:cNvPr id="7" name="Content Placeholder 6">
            <a:extLst>
              <a:ext uri="{FF2B5EF4-FFF2-40B4-BE49-F238E27FC236}">
                <a16:creationId xmlns:a16="http://schemas.microsoft.com/office/drawing/2014/main" id="{D6C09BD8-A029-0116-2829-8B8AEC9EBA9E}"/>
              </a:ext>
            </a:extLst>
          </p:cNvPr>
          <p:cNvPicPr>
            <a:picLocks noGrp="1" noChangeAspect="1"/>
          </p:cNvPicPr>
          <p:nvPr>
            <p:ph sz="half" idx="1"/>
          </p:nvPr>
        </p:nvPicPr>
        <p:blipFill>
          <a:blip r:embed="rId2"/>
          <a:stretch>
            <a:fillRect/>
          </a:stretch>
        </p:blipFill>
        <p:spPr>
          <a:xfrm>
            <a:off x="1996750" y="1414521"/>
            <a:ext cx="6027577" cy="4202508"/>
          </a:xfrm>
        </p:spPr>
      </p:pic>
      <p:sp>
        <p:nvSpPr>
          <p:cNvPr id="4" name="Footer Placeholder 3">
            <a:extLst>
              <a:ext uri="{FF2B5EF4-FFF2-40B4-BE49-F238E27FC236}">
                <a16:creationId xmlns:a16="http://schemas.microsoft.com/office/drawing/2014/main" id="{2EEA60EA-644F-353B-8C90-FFB2793F8E9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0C74F99-53BA-E21D-065F-EC16408169EE}"/>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8" name="TextBox 7">
            <a:extLst>
              <a:ext uri="{FF2B5EF4-FFF2-40B4-BE49-F238E27FC236}">
                <a16:creationId xmlns:a16="http://schemas.microsoft.com/office/drawing/2014/main" id="{E84912CC-3563-44EA-3D18-D7CA88DECE9B}"/>
              </a:ext>
            </a:extLst>
          </p:cNvPr>
          <p:cNvSpPr txBox="1"/>
          <p:nvPr/>
        </p:nvSpPr>
        <p:spPr>
          <a:xfrm>
            <a:off x="380875" y="5814918"/>
            <a:ext cx="1107543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About 94% of people don't require the car parking spaces while booking hotel.  So, most of customers don’t required car parking spaces.</a:t>
            </a:r>
            <a:endParaRPr lang="en-IN" sz="1600" dirty="0">
              <a:solidFill>
                <a:schemeClr val="accent1">
                  <a:lumMod val="10000"/>
                </a:schemeClr>
              </a:solidFill>
            </a:endParaRPr>
          </a:p>
        </p:txBody>
      </p:sp>
    </p:spTree>
    <p:extLst>
      <p:ext uri="{BB962C8B-B14F-4D97-AF65-F5344CB8AC3E}">
        <p14:creationId xmlns:p14="http://schemas.microsoft.com/office/powerpoint/2010/main" val="327373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907A-EC19-10F7-8021-19CF61FED424}"/>
              </a:ext>
            </a:extLst>
          </p:cNvPr>
          <p:cNvSpPr>
            <a:spLocks noGrp="1"/>
          </p:cNvSpPr>
          <p:nvPr>
            <p:ph type="title"/>
          </p:nvPr>
        </p:nvSpPr>
        <p:spPr>
          <a:xfrm>
            <a:off x="539496" y="662474"/>
            <a:ext cx="10890504" cy="466530"/>
          </a:xfrm>
        </p:spPr>
        <p:txBody>
          <a:bodyPr/>
          <a:lstStyle/>
          <a:p>
            <a:pPr algn="l"/>
            <a:r>
              <a:rPr lang="en-IN" sz="2000" u="sng" dirty="0"/>
              <a:t>Analysis based on repeated guest:</a:t>
            </a:r>
          </a:p>
        </p:txBody>
      </p:sp>
      <p:pic>
        <p:nvPicPr>
          <p:cNvPr id="7" name="Content Placeholder 6">
            <a:extLst>
              <a:ext uri="{FF2B5EF4-FFF2-40B4-BE49-F238E27FC236}">
                <a16:creationId xmlns:a16="http://schemas.microsoft.com/office/drawing/2014/main" id="{583C2FFE-FC04-2B5A-9178-29265DB25158}"/>
              </a:ext>
            </a:extLst>
          </p:cNvPr>
          <p:cNvPicPr>
            <a:picLocks noGrp="1" noChangeAspect="1"/>
          </p:cNvPicPr>
          <p:nvPr>
            <p:ph sz="half" idx="1"/>
          </p:nvPr>
        </p:nvPicPr>
        <p:blipFill>
          <a:blip r:embed="rId2"/>
          <a:stretch>
            <a:fillRect/>
          </a:stretch>
        </p:blipFill>
        <p:spPr>
          <a:xfrm>
            <a:off x="1763486" y="1194319"/>
            <a:ext cx="5999583" cy="4309776"/>
          </a:xfrm>
        </p:spPr>
      </p:pic>
      <p:sp>
        <p:nvSpPr>
          <p:cNvPr id="4" name="Footer Placeholder 3">
            <a:extLst>
              <a:ext uri="{FF2B5EF4-FFF2-40B4-BE49-F238E27FC236}">
                <a16:creationId xmlns:a16="http://schemas.microsoft.com/office/drawing/2014/main" id="{8D5C095B-EB7C-9255-D69C-B35DDA9C90D7}"/>
              </a:ext>
            </a:extLst>
          </p:cNvPr>
          <p:cNvSpPr>
            <a:spLocks noGrp="1"/>
          </p:cNvSpPr>
          <p:nvPr>
            <p:ph type="ftr" sz="quarter" idx="11"/>
          </p:nvPr>
        </p:nvSpPr>
        <p:spPr>
          <a:xfrm>
            <a:off x="621792" y="320040"/>
            <a:ext cx="3200400" cy="202474"/>
          </a:xfrm>
        </p:spPr>
        <p:txBody>
          <a:bodyPr/>
          <a:lstStyle/>
          <a:p>
            <a:r>
              <a:rPr lang="en-US" dirty="0"/>
              <a:t>Presentation title</a:t>
            </a:r>
          </a:p>
        </p:txBody>
      </p:sp>
      <p:sp>
        <p:nvSpPr>
          <p:cNvPr id="5" name="Slide Number Placeholder 4">
            <a:extLst>
              <a:ext uri="{FF2B5EF4-FFF2-40B4-BE49-F238E27FC236}">
                <a16:creationId xmlns:a16="http://schemas.microsoft.com/office/drawing/2014/main" id="{D33BDEA1-5381-49D8-2E19-339DF26E672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8" name="TextBox 7">
            <a:extLst>
              <a:ext uri="{FF2B5EF4-FFF2-40B4-BE49-F238E27FC236}">
                <a16:creationId xmlns:a16="http://schemas.microsoft.com/office/drawing/2014/main" id="{866E89E8-E49B-E886-CAC9-4FA26051FC38}"/>
              </a:ext>
            </a:extLst>
          </p:cNvPr>
          <p:cNvSpPr txBox="1"/>
          <p:nvPr/>
        </p:nvSpPr>
        <p:spPr>
          <a:xfrm>
            <a:off x="621792" y="5682343"/>
            <a:ext cx="11078796" cy="338554"/>
          </a:xfrm>
          <a:prstGeom prst="rect">
            <a:avLst/>
          </a:prstGeom>
          <a:noFill/>
        </p:spPr>
        <p:txBody>
          <a:bodyPr wrap="square" rtlCol="0">
            <a:spAutoFit/>
          </a:bodyPr>
          <a:lstStyle/>
          <a:p>
            <a:r>
              <a:rPr lang="en-IN" sz="1600" dirty="0">
                <a:solidFill>
                  <a:schemeClr val="accent1">
                    <a:lumMod val="10000"/>
                  </a:schemeClr>
                </a:solidFill>
              </a:rPr>
              <a:t>Mostly the guest are new customers</a:t>
            </a:r>
          </a:p>
        </p:txBody>
      </p:sp>
    </p:spTree>
    <p:extLst>
      <p:ext uri="{BB962C8B-B14F-4D97-AF65-F5344CB8AC3E}">
        <p14:creationId xmlns:p14="http://schemas.microsoft.com/office/powerpoint/2010/main" val="147863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69A-B37F-A2EE-760E-06E074D16786}"/>
              </a:ext>
            </a:extLst>
          </p:cNvPr>
          <p:cNvSpPr>
            <a:spLocks noGrp="1"/>
          </p:cNvSpPr>
          <p:nvPr>
            <p:ph type="title"/>
          </p:nvPr>
        </p:nvSpPr>
        <p:spPr>
          <a:xfrm>
            <a:off x="373224" y="541176"/>
            <a:ext cx="11056776" cy="503853"/>
          </a:xfrm>
        </p:spPr>
        <p:txBody>
          <a:bodyPr/>
          <a:lstStyle/>
          <a:p>
            <a:pPr algn="l"/>
            <a:r>
              <a:rPr lang="en-IN" sz="2000" u="sng" dirty="0"/>
              <a:t>Analysis based on country:</a:t>
            </a:r>
          </a:p>
        </p:txBody>
      </p:sp>
      <p:pic>
        <p:nvPicPr>
          <p:cNvPr id="7" name="Content Placeholder 6">
            <a:extLst>
              <a:ext uri="{FF2B5EF4-FFF2-40B4-BE49-F238E27FC236}">
                <a16:creationId xmlns:a16="http://schemas.microsoft.com/office/drawing/2014/main" id="{3F284015-9BE7-967A-CAC9-176D5557C9A4}"/>
              </a:ext>
            </a:extLst>
          </p:cNvPr>
          <p:cNvPicPr>
            <a:picLocks noGrp="1" noChangeAspect="1"/>
          </p:cNvPicPr>
          <p:nvPr>
            <p:ph sz="half" idx="1"/>
          </p:nvPr>
        </p:nvPicPr>
        <p:blipFill>
          <a:blip r:embed="rId2"/>
          <a:stretch>
            <a:fillRect/>
          </a:stretch>
        </p:blipFill>
        <p:spPr>
          <a:xfrm>
            <a:off x="373224" y="1045029"/>
            <a:ext cx="10356980" cy="4198775"/>
          </a:xfrm>
        </p:spPr>
      </p:pic>
      <p:sp>
        <p:nvSpPr>
          <p:cNvPr id="4" name="Footer Placeholder 3">
            <a:extLst>
              <a:ext uri="{FF2B5EF4-FFF2-40B4-BE49-F238E27FC236}">
                <a16:creationId xmlns:a16="http://schemas.microsoft.com/office/drawing/2014/main" id="{7B9D8E0F-1940-F450-78CD-47E08BB0BC43}"/>
              </a:ext>
            </a:extLst>
          </p:cNvPr>
          <p:cNvSpPr>
            <a:spLocks noGrp="1"/>
          </p:cNvSpPr>
          <p:nvPr>
            <p:ph type="ftr" sz="quarter" idx="11"/>
          </p:nvPr>
        </p:nvSpPr>
        <p:spPr>
          <a:xfrm>
            <a:off x="621792" y="149290"/>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3769973-3ACF-E556-0992-D248EB34DD89}"/>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8" name="TextBox 7">
            <a:extLst>
              <a:ext uri="{FF2B5EF4-FFF2-40B4-BE49-F238E27FC236}">
                <a16:creationId xmlns:a16="http://schemas.microsoft.com/office/drawing/2014/main" id="{24D8F943-9257-0FF3-39CC-7AAD0DDBC22C}"/>
              </a:ext>
            </a:extLst>
          </p:cNvPr>
          <p:cNvSpPr txBox="1"/>
          <p:nvPr/>
        </p:nvSpPr>
        <p:spPr>
          <a:xfrm>
            <a:off x="373225" y="5533053"/>
            <a:ext cx="1105677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10000"/>
                  </a:schemeClr>
                </a:solidFill>
              </a:rPr>
              <a:t>We have a huge number of visitors from western Europe namely Portugal, France, UK and same countries generate highest revenue. </a:t>
            </a:r>
            <a:endParaRPr lang="en-IN" sz="1600" dirty="0">
              <a:solidFill>
                <a:schemeClr val="accent1">
                  <a:lumMod val="10000"/>
                </a:schemeClr>
              </a:solidFill>
            </a:endParaRPr>
          </a:p>
        </p:txBody>
      </p:sp>
    </p:spTree>
    <p:extLst>
      <p:ext uri="{BB962C8B-B14F-4D97-AF65-F5344CB8AC3E}">
        <p14:creationId xmlns:p14="http://schemas.microsoft.com/office/powerpoint/2010/main" val="279580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07911" y="541176"/>
            <a:ext cx="6885370" cy="690465"/>
          </a:xfrm>
        </p:spPr>
        <p:txBody>
          <a:bodyPr/>
          <a:lstStyle/>
          <a:p>
            <a:r>
              <a:rPr lang="en-US" sz="32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07910" y="1231642"/>
            <a:ext cx="6885370" cy="5486400"/>
          </a:xfrm>
        </p:spPr>
        <p:txBody>
          <a:bodyPr/>
          <a:lstStyle/>
          <a:p>
            <a:pPr marL="342900" indent="-342900">
              <a:buFont typeface="Arial" panose="020B0604020202020204" pitchFamily="34" charset="0"/>
              <a:buChar char="•"/>
            </a:pPr>
            <a:r>
              <a:rPr lang="en-US" sz="1800" dirty="0">
                <a:solidFill>
                  <a:schemeClr val="tx1"/>
                </a:solidFill>
              </a:rPr>
              <a:t>Introduction​</a:t>
            </a:r>
          </a:p>
          <a:p>
            <a:pPr marL="342900" indent="-342900">
              <a:buFont typeface="Arial" panose="020B0604020202020204" pitchFamily="34" charset="0"/>
              <a:buChar char="•"/>
            </a:pPr>
            <a:r>
              <a:rPr lang="en-US" sz="1800" dirty="0">
                <a:solidFill>
                  <a:schemeClr val="tx1"/>
                </a:solidFill>
              </a:rPr>
              <a:t>Problem statement</a:t>
            </a:r>
          </a:p>
          <a:p>
            <a:pPr marL="342900" indent="-342900">
              <a:buFont typeface="Arial" panose="020B0604020202020204" pitchFamily="34" charset="0"/>
              <a:buChar char="•"/>
            </a:pPr>
            <a:r>
              <a:rPr lang="en-US" sz="1800" dirty="0">
                <a:solidFill>
                  <a:schemeClr val="tx1"/>
                </a:solidFill>
              </a:rPr>
              <a:t>Work flow</a:t>
            </a:r>
          </a:p>
          <a:p>
            <a:pPr marL="342900" indent="-342900">
              <a:buFont typeface="Arial" panose="020B0604020202020204" pitchFamily="34" charset="0"/>
              <a:buChar char="•"/>
            </a:pPr>
            <a:r>
              <a:rPr lang="en-US" sz="1800" dirty="0">
                <a:solidFill>
                  <a:schemeClr val="tx1"/>
                </a:solidFill>
              </a:rPr>
              <a:t>Dataset</a:t>
            </a:r>
          </a:p>
          <a:p>
            <a:pPr marL="342900" indent="-342900">
              <a:buFont typeface="Arial" panose="020B0604020202020204" pitchFamily="34" charset="0"/>
              <a:buChar char="•"/>
            </a:pPr>
            <a:r>
              <a:rPr lang="en-US" sz="1800" dirty="0">
                <a:solidFill>
                  <a:schemeClr val="tx1"/>
                </a:solidFill>
              </a:rPr>
              <a:t>Data description</a:t>
            </a:r>
          </a:p>
          <a:p>
            <a:pPr marL="342900" indent="-342900">
              <a:buFont typeface="Arial" panose="020B0604020202020204" pitchFamily="34" charset="0"/>
              <a:buChar char="•"/>
            </a:pPr>
            <a:r>
              <a:rPr lang="en-US" sz="1800" dirty="0">
                <a:solidFill>
                  <a:schemeClr val="tx1"/>
                </a:solidFill>
              </a:rPr>
              <a:t>Data wrangling</a:t>
            </a:r>
          </a:p>
          <a:p>
            <a:pPr marL="342900" indent="-342900">
              <a:buFont typeface="Arial" panose="020B0604020202020204" pitchFamily="34" charset="0"/>
              <a:buChar char="•"/>
            </a:pPr>
            <a:r>
              <a:rPr lang="en-US" sz="1800" dirty="0">
                <a:solidFill>
                  <a:schemeClr val="tx1"/>
                </a:solidFill>
              </a:rPr>
              <a:t>Conclusion</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AE66-7618-AF95-4041-DAD881534450}"/>
              </a:ext>
            </a:extLst>
          </p:cNvPr>
          <p:cNvSpPr>
            <a:spLocks noGrp="1"/>
          </p:cNvSpPr>
          <p:nvPr>
            <p:ph type="title"/>
          </p:nvPr>
        </p:nvSpPr>
        <p:spPr>
          <a:xfrm>
            <a:off x="310896" y="457200"/>
            <a:ext cx="11119104" cy="541176"/>
          </a:xfrm>
        </p:spPr>
        <p:txBody>
          <a:bodyPr/>
          <a:lstStyle/>
          <a:p>
            <a:pPr algn="l"/>
            <a:r>
              <a:rPr lang="en-IN" sz="2000" u="sng" dirty="0"/>
              <a:t>Preferred stay period</a:t>
            </a:r>
          </a:p>
        </p:txBody>
      </p:sp>
      <p:pic>
        <p:nvPicPr>
          <p:cNvPr id="7" name="Content Placeholder 6">
            <a:extLst>
              <a:ext uri="{FF2B5EF4-FFF2-40B4-BE49-F238E27FC236}">
                <a16:creationId xmlns:a16="http://schemas.microsoft.com/office/drawing/2014/main" id="{B534067F-CD5C-AB6D-7081-FA7C29468539}"/>
              </a:ext>
            </a:extLst>
          </p:cNvPr>
          <p:cNvPicPr>
            <a:picLocks noGrp="1" noChangeAspect="1"/>
          </p:cNvPicPr>
          <p:nvPr>
            <p:ph sz="half" idx="1"/>
          </p:nvPr>
        </p:nvPicPr>
        <p:blipFill>
          <a:blip r:embed="rId2"/>
          <a:stretch>
            <a:fillRect/>
          </a:stretch>
        </p:blipFill>
        <p:spPr>
          <a:xfrm>
            <a:off x="774440" y="1135537"/>
            <a:ext cx="8826759" cy="3996300"/>
          </a:xfrm>
        </p:spPr>
      </p:pic>
      <p:sp>
        <p:nvSpPr>
          <p:cNvPr id="4" name="Footer Placeholder 3">
            <a:extLst>
              <a:ext uri="{FF2B5EF4-FFF2-40B4-BE49-F238E27FC236}">
                <a16:creationId xmlns:a16="http://schemas.microsoft.com/office/drawing/2014/main" id="{4E501205-D44D-FBE2-0EBE-755F0D130C36}"/>
              </a:ext>
            </a:extLst>
          </p:cNvPr>
          <p:cNvSpPr>
            <a:spLocks noGrp="1"/>
          </p:cNvSpPr>
          <p:nvPr>
            <p:ph type="ftr" sz="quarter" idx="11"/>
          </p:nvPr>
        </p:nvSpPr>
        <p:spPr>
          <a:xfrm>
            <a:off x="621792" y="74645"/>
            <a:ext cx="3200400" cy="24539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D69C48F-4EB6-9CCA-F1A7-5D0A9C7D6BB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8" name="TextBox 7">
            <a:extLst>
              <a:ext uri="{FF2B5EF4-FFF2-40B4-BE49-F238E27FC236}">
                <a16:creationId xmlns:a16="http://schemas.microsoft.com/office/drawing/2014/main" id="{A4B0FF61-3DEA-339C-82BC-8D05278A171C}"/>
              </a:ext>
            </a:extLst>
          </p:cNvPr>
          <p:cNvSpPr txBox="1"/>
          <p:nvPr/>
        </p:nvSpPr>
        <p:spPr>
          <a:xfrm>
            <a:off x="513184" y="5514392"/>
            <a:ext cx="11119104"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Here we can see that most people preferred to stay in city hotel for 1 to 4 days and for longer stay they preferred resort hotel 1 to 7 days.</a:t>
            </a:r>
          </a:p>
        </p:txBody>
      </p:sp>
    </p:spTree>
    <p:extLst>
      <p:ext uri="{BB962C8B-B14F-4D97-AF65-F5344CB8AC3E}">
        <p14:creationId xmlns:p14="http://schemas.microsoft.com/office/powerpoint/2010/main" val="215459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E730-3DFB-5028-AF5C-37E7C7EE8EE6}"/>
              </a:ext>
            </a:extLst>
          </p:cNvPr>
          <p:cNvSpPr>
            <a:spLocks noGrp="1"/>
          </p:cNvSpPr>
          <p:nvPr>
            <p:ph type="title"/>
          </p:nvPr>
        </p:nvSpPr>
        <p:spPr>
          <a:xfrm>
            <a:off x="438539" y="457200"/>
            <a:ext cx="10991461" cy="438539"/>
          </a:xfrm>
        </p:spPr>
        <p:txBody>
          <a:bodyPr/>
          <a:lstStyle/>
          <a:p>
            <a:pPr algn="l"/>
            <a:r>
              <a:rPr lang="en-IN" sz="2000" u="sng" dirty="0"/>
              <a:t>Analysis based on special request:</a:t>
            </a:r>
          </a:p>
        </p:txBody>
      </p:sp>
      <p:pic>
        <p:nvPicPr>
          <p:cNvPr id="7" name="Content Placeholder 6">
            <a:extLst>
              <a:ext uri="{FF2B5EF4-FFF2-40B4-BE49-F238E27FC236}">
                <a16:creationId xmlns:a16="http://schemas.microsoft.com/office/drawing/2014/main" id="{7C927B81-EA21-26FF-A43E-3B05D913CB89}"/>
              </a:ext>
            </a:extLst>
          </p:cNvPr>
          <p:cNvPicPr>
            <a:picLocks noGrp="1" noChangeAspect="1"/>
          </p:cNvPicPr>
          <p:nvPr>
            <p:ph sz="half" idx="1"/>
          </p:nvPr>
        </p:nvPicPr>
        <p:blipFill>
          <a:blip r:embed="rId2"/>
          <a:stretch>
            <a:fillRect/>
          </a:stretch>
        </p:blipFill>
        <p:spPr>
          <a:xfrm>
            <a:off x="858416" y="895739"/>
            <a:ext cx="9984315" cy="4460033"/>
          </a:xfrm>
        </p:spPr>
      </p:pic>
      <p:sp>
        <p:nvSpPr>
          <p:cNvPr id="4" name="Footer Placeholder 3">
            <a:extLst>
              <a:ext uri="{FF2B5EF4-FFF2-40B4-BE49-F238E27FC236}">
                <a16:creationId xmlns:a16="http://schemas.microsoft.com/office/drawing/2014/main" id="{F4E0CA70-719E-C624-DA41-A0F965BB1AF9}"/>
              </a:ext>
            </a:extLst>
          </p:cNvPr>
          <p:cNvSpPr>
            <a:spLocks noGrp="1"/>
          </p:cNvSpPr>
          <p:nvPr>
            <p:ph type="ftr" sz="quarter" idx="11"/>
          </p:nvPr>
        </p:nvSpPr>
        <p:spPr>
          <a:xfrm>
            <a:off x="621792" y="102637"/>
            <a:ext cx="3200400" cy="354563"/>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47C3BB0-2D5C-8B2E-0AF9-8649A43CE00B}"/>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8" name="TextBox 7">
            <a:extLst>
              <a:ext uri="{FF2B5EF4-FFF2-40B4-BE49-F238E27FC236}">
                <a16:creationId xmlns:a16="http://schemas.microsoft.com/office/drawing/2014/main" id="{5F616926-F044-9000-6B14-2AF3158BD071}"/>
              </a:ext>
            </a:extLst>
          </p:cNvPr>
          <p:cNvSpPr txBox="1"/>
          <p:nvPr/>
        </p:nvSpPr>
        <p:spPr>
          <a:xfrm>
            <a:off x="699796" y="5663682"/>
            <a:ext cx="10655559"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10000"/>
                  </a:schemeClr>
                </a:solidFill>
              </a:rPr>
              <a:t>City hotel received more special request than resort hotels .most of the customer don’t have special request.</a:t>
            </a:r>
          </a:p>
        </p:txBody>
      </p:sp>
    </p:spTree>
    <p:extLst>
      <p:ext uri="{BB962C8B-B14F-4D97-AF65-F5344CB8AC3E}">
        <p14:creationId xmlns:p14="http://schemas.microsoft.com/office/powerpoint/2010/main" val="408072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415B-6091-DB6E-BE97-F3F9B8AB5039}"/>
              </a:ext>
            </a:extLst>
          </p:cNvPr>
          <p:cNvSpPr>
            <a:spLocks noGrp="1"/>
          </p:cNvSpPr>
          <p:nvPr>
            <p:ph type="title"/>
          </p:nvPr>
        </p:nvSpPr>
        <p:spPr>
          <a:xfrm>
            <a:off x="539496" y="914400"/>
            <a:ext cx="10890504" cy="655942"/>
          </a:xfrm>
        </p:spPr>
        <p:txBody>
          <a:bodyPr/>
          <a:lstStyle/>
          <a:p>
            <a:r>
              <a:rPr lang="en-IN" sz="2000" dirty="0"/>
              <a:t>conclusion</a:t>
            </a:r>
          </a:p>
        </p:txBody>
      </p:sp>
      <p:sp>
        <p:nvSpPr>
          <p:cNvPr id="3" name="Content Placeholder 2">
            <a:extLst>
              <a:ext uri="{FF2B5EF4-FFF2-40B4-BE49-F238E27FC236}">
                <a16:creationId xmlns:a16="http://schemas.microsoft.com/office/drawing/2014/main" id="{D80B19B4-D492-51BE-B0EB-43642FDEB3A2}"/>
              </a:ext>
            </a:extLst>
          </p:cNvPr>
          <p:cNvSpPr>
            <a:spLocks noGrp="1"/>
          </p:cNvSpPr>
          <p:nvPr>
            <p:ph sz="half" idx="1"/>
          </p:nvPr>
        </p:nvSpPr>
        <p:spPr>
          <a:xfrm>
            <a:off x="539496" y="2015412"/>
            <a:ext cx="11119104" cy="4522548"/>
          </a:xfrm>
        </p:spPr>
        <p:txBody>
          <a:bodyPr/>
          <a:lstStyle/>
          <a:p>
            <a:r>
              <a:rPr lang="en-US" sz="1600" dirty="0">
                <a:solidFill>
                  <a:schemeClr val="accent1">
                    <a:lumMod val="10000"/>
                  </a:schemeClr>
                </a:solidFill>
              </a:rPr>
              <a:t>Majority of people prefer A-room type so hotels should increase their numbers to get more revenue.</a:t>
            </a:r>
          </a:p>
          <a:p>
            <a:r>
              <a:rPr lang="en-US" sz="1600" dirty="0">
                <a:solidFill>
                  <a:schemeClr val="accent1">
                    <a:lumMod val="10000"/>
                  </a:schemeClr>
                </a:solidFill>
              </a:rPr>
              <a:t>Transient customers cancels more often but when people book in groups it leads to lesser cancellations, hence hotels should provide some offers focusing transient customers to decrease cancellations. </a:t>
            </a:r>
          </a:p>
          <a:p>
            <a:r>
              <a:rPr lang="en-US" sz="1600" dirty="0">
                <a:solidFill>
                  <a:schemeClr val="accent1">
                    <a:lumMod val="10000"/>
                  </a:schemeClr>
                </a:solidFill>
              </a:rPr>
              <a:t>Maximum number of bookings are in the month May to August, so hotels should provide exciting deal to customers to increase their booking in off season.</a:t>
            </a:r>
          </a:p>
          <a:p>
            <a:r>
              <a:rPr lang="en-US" sz="1600" dirty="0">
                <a:solidFill>
                  <a:schemeClr val="accent1">
                    <a:lumMod val="10000"/>
                  </a:schemeClr>
                </a:solidFill>
              </a:rPr>
              <a:t>As hotels are getting less repeated customers so management should take customer’s feedback and improve the hotel facilities to increase the count of their repeated guests. </a:t>
            </a:r>
          </a:p>
          <a:p>
            <a:r>
              <a:rPr lang="en-US" sz="1600" dirty="0">
                <a:solidFill>
                  <a:schemeClr val="accent1">
                    <a:lumMod val="10000"/>
                  </a:schemeClr>
                </a:solidFill>
              </a:rPr>
              <a:t>About 94% of people don't require the car parking spaces while booking hotel.</a:t>
            </a:r>
          </a:p>
          <a:p>
            <a:r>
              <a:rPr lang="en-US" sz="1600" dirty="0">
                <a:solidFill>
                  <a:schemeClr val="accent1">
                    <a:lumMod val="10000"/>
                  </a:schemeClr>
                </a:solidFill>
              </a:rPr>
              <a:t>We have a huge number of visitors from western Europe namely Portugal, France, UK and same countries generate highest revenue. So marketing teams should target these countries to get more customers.</a:t>
            </a:r>
          </a:p>
          <a:p>
            <a:r>
              <a:rPr lang="en-US" sz="1600" dirty="0">
                <a:solidFill>
                  <a:schemeClr val="accent1">
                    <a:lumMod val="10000"/>
                  </a:schemeClr>
                </a:solidFill>
              </a:rPr>
              <a:t>People prefer city hotels for shorter stay and resort hotels for longer stay. </a:t>
            </a:r>
          </a:p>
          <a:p>
            <a:r>
              <a:rPr lang="en-US" sz="1600" dirty="0">
                <a:solidFill>
                  <a:schemeClr val="accent1">
                    <a:lumMod val="10000"/>
                  </a:schemeClr>
                </a:solidFill>
              </a:rPr>
              <a:t>City hotels receives more special requests than Resort hotels. Most of the customers don't have special requests.</a:t>
            </a:r>
            <a:endParaRPr lang="en-IN" sz="1600" dirty="0">
              <a:solidFill>
                <a:schemeClr val="accent1">
                  <a:lumMod val="10000"/>
                </a:schemeClr>
              </a:solidFill>
            </a:endParaRPr>
          </a:p>
        </p:txBody>
      </p:sp>
      <p:sp>
        <p:nvSpPr>
          <p:cNvPr id="4" name="Footer Placeholder 3">
            <a:extLst>
              <a:ext uri="{FF2B5EF4-FFF2-40B4-BE49-F238E27FC236}">
                <a16:creationId xmlns:a16="http://schemas.microsoft.com/office/drawing/2014/main" id="{D0D844BC-9D9D-669C-B5D5-3DE8150974F7}"/>
              </a:ext>
            </a:extLst>
          </p:cNvPr>
          <p:cNvSpPr>
            <a:spLocks noGrp="1"/>
          </p:cNvSpPr>
          <p:nvPr>
            <p:ph type="ftr" sz="quarter" idx="11"/>
          </p:nvPr>
        </p:nvSpPr>
        <p:spPr>
          <a:xfrm>
            <a:off x="621792" y="320040"/>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0035A3EF-4AC7-2145-3BD2-0950BC71988D}"/>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194928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flipV="1">
            <a:off x="-130629" y="0"/>
            <a:ext cx="5845629" cy="74645"/>
          </a:xfrm>
        </p:spPr>
        <p:txBody>
          <a:bodyPr/>
          <a:lstStyle/>
          <a:p>
            <a:endParaRPr lang="en-US" dirty="0">
              <a:solidFill>
                <a:schemeClr val="accent1">
                  <a:lumMod val="50000"/>
                </a:schemeClr>
              </a:solidFill>
            </a:endParaRP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1380D118-A078-1A46-A884-F03F0C66F344}"/>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EFF51468-9A98-4969-8C5A-4C3FBB0FBA36}"/>
              </a:ext>
            </a:extLst>
          </p:cNvPr>
          <p:cNvSpPr txBox="1"/>
          <p:nvPr/>
        </p:nvSpPr>
        <p:spPr>
          <a:xfrm>
            <a:off x="467079" y="2587487"/>
            <a:ext cx="11476105" cy="1569660"/>
          </a:xfrm>
          <a:prstGeom prst="rect">
            <a:avLst/>
          </a:prstGeom>
          <a:noFill/>
        </p:spPr>
        <p:txBody>
          <a:bodyPr wrap="square" rtlCol="0">
            <a:spAutoFit/>
          </a:bodyPr>
          <a:lstStyle/>
          <a:p>
            <a:pPr algn="ctr"/>
            <a:r>
              <a:rPr lang="en-IN" sz="9600" dirty="0">
                <a:solidFill>
                  <a:srgbClr val="C00000"/>
                </a:solidFill>
              </a:rPr>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32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17834" y="3120115"/>
            <a:ext cx="6766560" cy="2700528"/>
          </a:xfrm>
        </p:spPr>
        <p:txBody>
          <a:bodyPr/>
          <a:lstStyle/>
          <a:p>
            <a:r>
              <a:rPr lang="en-US" sz="1600" dirty="0">
                <a:solidFill>
                  <a:schemeClr val="accent1">
                    <a:lumMod val="10000"/>
                  </a:schemeClr>
                </a:solidFill>
              </a:rPr>
              <a:t>A few decades ago, traveling was not a part of everyday life. But today travel is an enormous budding industry of 8.5 trillion economy. This directly affects the hotel industry which is highly competitive. </a:t>
            </a:r>
          </a:p>
          <a:p>
            <a:endParaRPr lang="en-US" sz="1600" dirty="0">
              <a:solidFill>
                <a:schemeClr val="accent1">
                  <a:lumMod val="10000"/>
                </a:schemeClr>
              </a:solidFill>
            </a:endParaRPr>
          </a:p>
          <a:p>
            <a:r>
              <a:rPr lang="en-US" sz="1600" dirty="0">
                <a:solidFill>
                  <a:schemeClr val="accent1">
                    <a:lumMod val="10000"/>
                  </a:schemeClr>
                </a:solidFill>
              </a:rPr>
              <a:t>We have compact data to study about the hotel industry, mainly the booking. Here we are focusing on two types of hotels. This data set contains different hotel types, countries located, guest, stays. Also the study have some factors that affect booking like wait time, lead time ,year, months, average daily rate etc.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663960" y="1627632"/>
            <a:ext cx="7632440" cy="686360"/>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63960" y="2397968"/>
            <a:ext cx="7759958" cy="3405674"/>
          </a:xfrm>
        </p:spPr>
        <p:txBody>
          <a:bodyPr/>
          <a:lstStyle/>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The hotel industry is one of the most important component of the wider service industry, catering for customers who required overnight accommodation. It is also closely associated with the travel industry and the hospitality industry.</a:t>
            </a:r>
          </a:p>
          <a:p>
            <a:pPr marL="285750" indent="-285750" algn="l">
              <a:buFont typeface="Wingdings" panose="05000000000000000000" pitchFamily="2" charset="2"/>
              <a:buChar char="ü"/>
            </a:pPr>
            <a:endParaRPr lang="en-US" sz="1600" dirty="0">
              <a:solidFill>
                <a:schemeClr val="accent1">
                  <a:lumMod val="10000"/>
                </a:schemeClr>
              </a:solidFill>
              <a:latin typeface="Sabon Next LT" panose="02000500000000000000" pitchFamily="2" charset="0"/>
              <a:cs typeface="Sabon Next LT" panose="02000500000000000000" pitchFamily="2" charset="0"/>
            </a:endParaRPr>
          </a:p>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For the project we are analyzing hotel booking data of  city hotels and a resort hotel (data:2015 to 2017). The information includes the booking time, check-in and check-out time, room type, customer stay-time, the visitors break, available parking-space, cancellation cases.</a:t>
            </a:r>
          </a:p>
          <a:p>
            <a:pPr marL="285750" indent="-285750" algn="l">
              <a:buFont typeface="Wingdings" panose="05000000000000000000" pitchFamily="2" charset="2"/>
              <a:buChar char="ü"/>
            </a:pPr>
            <a:endParaRPr lang="en-US" sz="1600" dirty="0">
              <a:solidFill>
                <a:schemeClr val="accent1">
                  <a:lumMod val="10000"/>
                </a:schemeClr>
              </a:solidFill>
              <a:latin typeface="Sabon Next LT" panose="02000500000000000000" pitchFamily="2" charset="0"/>
              <a:cs typeface="Sabon Next LT" panose="02000500000000000000" pitchFamily="2" charset="0"/>
            </a:endParaRPr>
          </a:p>
          <a:p>
            <a:pPr marL="285750" indent="-285750" algn="l">
              <a:buFont typeface="Wingdings" panose="05000000000000000000" pitchFamily="2" charset="2"/>
              <a:buChar char="ü"/>
            </a:pPr>
            <a:r>
              <a:rPr lang="en-US" sz="1600" dirty="0">
                <a:solidFill>
                  <a:schemeClr val="accent1">
                    <a:lumMod val="10000"/>
                  </a:schemeClr>
                </a:solidFill>
                <a:latin typeface="Sabon Next LT" panose="02000500000000000000" pitchFamily="2" charset="0"/>
                <a:cs typeface="Sabon Next LT" panose="02000500000000000000" pitchFamily="2" charset="0"/>
              </a:rPr>
              <a:t>The key objective of this project to analyze and explore the given data to conclude the meaningful important factors which can help hotel management to improve both revenue and quality. Also mainly root cause analysis for the cancellation cases can be scrutinize to take necessary preventive actions.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662474"/>
            <a:ext cx="10808208" cy="438539"/>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workflow</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8346963B-D49D-9AEC-C432-2D6C1F2254C8}"/>
              </a:ext>
            </a:extLst>
          </p:cNvPr>
          <p:cNvSpPr>
            <a:spLocks noGrp="1"/>
          </p:cNvSpPr>
          <p:nvPr>
            <p:ph sz="half" idx="1"/>
          </p:nvPr>
        </p:nvSpPr>
        <p:spPr>
          <a:xfrm>
            <a:off x="539496" y="1101013"/>
            <a:ext cx="11119104" cy="5579706"/>
          </a:xfrm>
        </p:spPr>
        <p:txBody>
          <a:bodyPr/>
          <a:lstStyle/>
          <a:p>
            <a:pPr>
              <a:buFont typeface="Wingdings" panose="05000000000000000000" pitchFamily="2" charset="2"/>
              <a:buChar char="ü"/>
            </a:pPr>
            <a:r>
              <a:rPr lang="en-IN" sz="2000" dirty="0">
                <a:solidFill>
                  <a:schemeClr val="accent1">
                    <a:lumMod val="10000"/>
                  </a:schemeClr>
                </a:solidFill>
              </a:rPr>
              <a:t>Data collection and understanding the problem.</a:t>
            </a:r>
          </a:p>
          <a:p>
            <a:pPr marL="0" indent="0">
              <a:buNone/>
            </a:pPr>
            <a:r>
              <a:rPr lang="en-IN" dirty="0">
                <a:solidFill>
                  <a:schemeClr val="accent1">
                    <a:lumMod val="10000"/>
                  </a:schemeClr>
                </a:solidFill>
              </a:rPr>
              <a:t>      </a:t>
            </a:r>
            <a:r>
              <a:rPr lang="en-IN" sz="1600" dirty="0">
                <a:solidFill>
                  <a:schemeClr val="accent1">
                    <a:lumMod val="10000"/>
                  </a:schemeClr>
                </a:solidFill>
              </a:rPr>
              <a:t>We will be going though the each variable and do logical analysis about their meaning and importance for   this problem.</a:t>
            </a:r>
          </a:p>
          <a:p>
            <a:pPr>
              <a:buFont typeface="Wingdings" panose="05000000000000000000" pitchFamily="2" charset="2"/>
              <a:buChar char="ü"/>
            </a:pPr>
            <a:r>
              <a:rPr lang="en-IN" sz="2000" dirty="0">
                <a:solidFill>
                  <a:schemeClr val="accent1">
                    <a:lumMod val="10000"/>
                  </a:schemeClr>
                </a:solidFill>
              </a:rPr>
              <a:t>Data cleaning and manipulation.</a:t>
            </a:r>
          </a:p>
          <a:p>
            <a:pPr marL="0" indent="0">
              <a:buNone/>
            </a:pPr>
            <a:r>
              <a:rPr lang="en-IN" sz="2000" dirty="0">
                <a:solidFill>
                  <a:schemeClr val="accent1">
                    <a:lumMod val="10000"/>
                  </a:schemeClr>
                </a:solidFill>
              </a:rPr>
              <a:t>      </a:t>
            </a:r>
            <a:r>
              <a:rPr lang="en-IN" sz="1600" dirty="0">
                <a:solidFill>
                  <a:schemeClr val="accent1">
                    <a:lumMod val="10000"/>
                  </a:schemeClr>
                </a:solidFill>
              </a:rPr>
              <a:t>we’ll clean the dataset and handle the missing data, outliers and categorical variables.</a:t>
            </a:r>
          </a:p>
          <a:p>
            <a:pPr marL="0" indent="0">
              <a:buNone/>
            </a:pPr>
            <a:r>
              <a:rPr lang="en-IN" sz="1600" dirty="0">
                <a:solidFill>
                  <a:schemeClr val="accent1">
                    <a:lumMod val="10000"/>
                  </a:schemeClr>
                </a:solidFill>
              </a:rPr>
              <a:t>      Test assumptions. We will check if our data meets the assumptions required by most multivariate techniques.</a:t>
            </a:r>
            <a:endParaRPr lang="en-IN" sz="2000" dirty="0">
              <a:solidFill>
                <a:schemeClr val="accent1">
                  <a:lumMod val="10000"/>
                </a:schemeClr>
              </a:solidFill>
            </a:endParaRPr>
          </a:p>
          <a:p>
            <a:pPr>
              <a:buFont typeface="Wingdings" panose="05000000000000000000" pitchFamily="2" charset="2"/>
              <a:buChar char="ü"/>
            </a:pPr>
            <a:r>
              <a:rPr lang="en-IN" sz="2000" dirty="0">
                <a:solidFill>
                  <a:schemeClr val="accent1">
                    <a:lumMod val="10000"/>
                  </a:schemeClr>
                </a:solidFill>
              </a:rPr>
              <a:t>EDA(Exploratory Data Analysis) and Visualization.</a:t>
            </a:r>
          </a:p>
          <a:p>
            <a:pPr marL="457200" indent="-457200">
              <a:buAutoNum type="alphaLcPeriod"/>
            </a:pPr>
            <a:r>
              <a:rPr lang="en-IN" dirty="0">
                <a:solidFill>
                  <a:schemeClr val="accent1">
                    <a:lumMod val="10000"/>
                  </a:schemeClr>
                </a:solidFill>
              </a:rPr>
              <a:t>Univariate analysis:</a:t>
            </a:r>
          </a:p>
          <a:p>
            <a:pPr marL="0" indent="0">
              <a:buNone/>
            </a:pPr>
            <a:r>
              <a:rPr lang="en-IN" sz="2000" dirty="0">
                <a:solidFill>
                  <a:schemeClr val="accent1">
                    <a:lumMod val="10000"/>
                  </a:schemeClr>
                </a:solidFill>
              </a:rPr>
              <a:t>        </a:t>
            </a:r>
            <a:r>
              <a:rPr lang="en-IN" sz="1600" dirty="0">
                <a:solidFill>
                  <a:schemeClr val="accent1">
                    <a:lumMod val="10000"/>
                  </a:schemeClr>
                </a:solidFill>
              </a:rPr>
              <a:t>Univariate analysis is the simplest form of analysing data </a:t>
            </a:r>
            <a:r>
              <a:rPr lang="en-IN" sz="1600" dirty="0" err="1">
                <a:solidFill>
                  <a:schemeClr val="accent1">
                    <a:lumMod val="10000"/>
                  </a:schemeClr>
                </a:solidFill>
              </a:rPr>
              <a:t>i.e</a:t>
            </a:r>
            <a:r>
              <a:rPr lang="en-IN" sz="1600" dirty="0">
                <a:solidFill>
                  <a:schemeClr val="accent1">
                    <a:lumMod val="10000"/>
                  </a:schemeClr>
                </a:solidFill>
              </a:rPr>
              <a:t>, study of one variable. Its major purpose is to describe    </a:t>
            </a:r>
          </a:p>
          <a:p>
            <a:pPr marL="0" indent="0">
              <a:buNone/>
            </a:pPr>
            <a:r>
              <a:rPr lang="en-IN" sz="1600" dirty="0">
                <a:solidFill>
                  <a:schemeClr val="accent1">
                    <a:lumMod val="10000"/>
                  </a:schemeClr>
                </a:solidFill>
              </a:rPr>
              <a:t>          ,distribution of single data, and find patterns in the data.</a:t>
            </a:r>
          </a:p>
          <a:p>
            <a:pPr marL="342900" indent="-342900">
              <a:buAutoNum type="alphaLcPeriod" startAt="2"/>
            </a:pPr>
            <a:r>
              <a:rPr lang="en-IN" dirty="0">
                <a:solidFill>
                  <a:schemeClr val="accent1">
                    <a:lumMod val="10000"/>
                  </a:schemeClr>
                </a:solidFill>
              </a:rPr>
              <a:t>  Bivariate analysis:</a:t>
            </a:r>
          </a:p>
          <a:p>
            <a:pPr marL="0" indent="0">
              <a:buNone/>
            </a:pPr>
            <a:r>
              <a:rPr lang="en-IN" dirty="0">
                <a:solidFill>
                  <a:schemeClr val="accent1">
                    <a:lumMod val="10000"/>
                  </a:schemeClr>
                </a:solidFill>
              </a:rPr>
              <a:t>        </a:t>
            </a:r>
            <a:r>
              <a:rPr lang="en-IN" sz="1600" dirty="0">
                <a:solidFill>
                  <a:schemeClr val="accent1">
                    <a:lumMod val="10000"/>
                  </a:schemeClr>
                </a:solidFill>
              </a:rPr>
              <a:t>Bivariate analysis between two variables. One of the variable will be dependent and the other is independent. The study is </a:t>
            </a:r>
          </a:p>
          <a:p>
            <a:pPr marL="0" indent="0">
              <a:buNone/>
            </a:pPr>
            <a:r>
              <a:rPr lang="en-IN" sz="1600" dirty="0">
                <a:solidFill>
                  <a:schemeClr val="accent1">
                    <a:lumMod val="10000"/>
                  </a:schemeClr>
                </a:solidFill>
              </a:rPr>
              <a:t>          to analysed between the two variables to understand what extent the change has occurred. </a:t>
            </a:r>
          </a:p>
          <a:p>
            <a:pPr marL="342900" indent="-342900">
              <a:buAutoNum type="alphaLcPeriod" startAt="3"/>
            </a:pPr>
            <a:r>
              <a:rPr lang="en-IN" dirty="0">
                <a:solidFill>
                  <a:schemeClr val="accent1">
                    <a:lumMod val="10000"/>
                  </a:schemeClr>
                </a:solidFill>
              </a:rPr>
              <a:t>  Multivariate analysis:</a:t>
            </a:r>
          </a:p>
          <a:p>
            <a:pPr marL="0" indent="0">
              <a:buNone/>
            </a:pPr>
            <a:r>
              <a:rPr lang="en-IN" sz="1600" dirty="0">
                <a:solidFill>
                  <a:schemeClr val="accent1">
                    <a:lumMod val="10000"/>
                  </a:schemeClr>
                </a:solidFill>
              </a:rPr>
              <a:t>         Multivariate data analysis is the study of relationships among the attributes , classify the collected samples into  </a:t>
            </a:r>
          </a:p>
          <a:p>
            <a:pPr marL="0" indent="0">
              <a:buNone/>
            </a:pPr>
            <a:r>
              <a:rPr lang="en-IN" sz="1600" dirty="0">
                <a:solidFill>
                  <a:schemeClr val="accent1">
                    <a:lumMod val="10000"/>
                  </a:schemeClr>
                </a:solidFill>
              </a:rPr>
              <a:t>         homogeneous groups, and make inferences about the underlaying population from the sample</a:t>
            </a:r>
            <a:r>
              <a:rPr lang="en-IN" sz="1600" dirty="0"/>
              <a:t>.</a:t>
            </a:r>
          </a:p>
          <a:p>
            <a:pPr marL="0" indent="0">
              <a:buNone/>
            </a:pPr>
            <a:endParaRPr lang="en-IN" sz="1600" dirty="0"/>
          </a:p>
          <a:p>
            <a:pPr marL="0" indent="0">
              <a:buNone/>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642188"/>
            <a:ext cx="10671048" cy="737118"/>
          </a:xfrm>
        </p:spPr>
        <p:txBody>
          <a:bodyPr/>
          <a:lstStyle/>
          <a:p>
            <a:pPr algn="l"/>
            <a:r>
              <a:rPr lang="en-US" sz="3200" b="1" dirty="0">
                <a:solidFill>
                  <a:schemeClr val="accent6"/>
                </a:solidFill>
                <a:latin typeface="Arial Black" panose="020B0604020202020204" pitchFamily="34" charset="0"/>
                <a:cs typeface="Arial Black" panose="020B0604020202020204" pitchFamily="34" charset="0"/>
              </a:rPr>
              <a:t>Dataset</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15223" y="320040"/>
            <a:ext cx="3200400" cy="274320"/>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7F3C79C4-90D1-48B7-B9FA-634ECBDD49D7}"/>
              </a:ext>
            </a:extLst>
          </p:cNvPr>
          <p:cNvSpPr>
            <a:spLocks noGrp="1"/>
          </p:cNvSpPr>
          <p:nvPr>
            <p:ph sz="half" idx="1"/>
          </p:nvPr>
        </p:nvSpPr>
        <p:spPr>
          <a:xfrm>
            <a:off x="755904" y="2621902"/>
            <a:ext cx="10680192" cy="3038234"/>
          </a:xfrm>
        </p:spPr>
        <p:txBody>
          <a:bodyPr/>
          <a:lstStyle/>
          <a:p>
            <a:pPr marL="0" indent="0">
              <a:buNone/>
            </a:pPr>
            <a:r>
              <a:rPr lang="en-IN" sz="1600" dirty="0">
                <a:solidFill>
                  <a:schemeClr val="accent1">
                    <a:lumMod val="10000"/>
                  </a:schemeClr>
                </a:solidFill>
              </a:rPr>
              <a:t>We have hotel booking  dataset containing information about city and resort hotels. This dataset has 32 variable and with around 119,390 entries were used to describe 40,060 observations for the resort and . The study has the data recorded between 2015 to 2017 which has booking  that shows effectively arrived and bookings that were cancelled.  </a:t>
            </a:r>
          </a:p>
          <a:p>
            <a:pPr marL="0" indent="0">
              <a:buNone/>
            </a:pPr>
            <a:endParaRPr lang="en-IN" sz="1600" dirty="0">
              <a:solidFill>
                <a:schemeClr val="accent1">
                  <a:lumMod val="10000"/>
                </a:schemeClr>
              </a:solidFill>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B78-BA15-D1D0-0D82-2D1648DBA9B8}"/>
              </a:ext>
            </a:extLst>
          </p:cNvPr>
          <p:cNvSpPr>
            <a:spLocks noGrp="1"/>
          </p:cNvSpPr>
          <p:nvPr>
            <p:ph type="title"/>
          </p:nvPr>
        </p:nvSpPr>
        <p:spPr>
          <a:xfrm>
            <a:off x="539496" y="811763"/>
            <a:ext cx="10890504" cy="625151"/>
          </a:xfrm>
        </p:spPr>
        <p:txBody>
          <a:bodyPr/>
          <a:lstStyle/>
          <a:p>
            <a:pPr algn="l"/>
            <a:r>
              <a:rPr lang="en-IN" sz="3200" dirty="0"/>
              <a:t>Data description</a:t>
            </a:r>
          </a:p>
        </p:txBody>
      </p:sp>
      <p:sp>
        <p:nvSpPr>
          <p:cNvPr id="3" name="Content Placeholder 2">
            <a:extLst>
              <a:ext uri="{FF2B5EF4-FFF2-40B4-BE49-F238E27FC236}">
                <a16:creationId xmlns:a16="http://schemas.microsoft.com/office/drawing/2014/main" id="{B6465957-4C19-A6ED-5023-2CBCFBC9A33C}"/>
              </a:ext>
            </a:extLst>
          </p:cNvPr>
          <p:cNvSpPr>
            <a:spLocks noGrp="1"/>
          </p:cNvSpPr>
          <p:nvPr>
            <p:ph sz="half" idx="1"/>
          </p:nvPr>
        </p:nvSpPr>
        <p:spPr>
          <a:xfrm>
            <a:off x="539496" y="1436914"/>
            <a:ext cx="11119104" cy="5271796"/>
          </a:xfrm>
        </p:spPr>
        <p:txBody>
          <a:bodyPr/>
          <a:lstStyle/>
          <a:p>
            <a:pPr>
              <a:buFont typeface="Wingdings" panose="05000000000000000000" pitchFamily="2" charset="2"/>
              <a:buChar char="v"/>
            </a:pPr>
            <a:r>
              <a:rPr lang="en-IN" dirty="0">
                <a:solidFill>
                  <a:schemeClr val="accent1">
                    <a:lumMod val="10000"/>
                  </a:schemeClr>
                </a:solidFill>
              </a:rPr>
              <a:t>Hotel: </a:t>
            </a:r>
            <a:r>
              <a:rPr lang="en-IN" sz="1600" dirty="0">
                <a:solidFill>
                  <a:schemeClr val="accent1">
                    <a:lumMod val="10000"/>
                  </a:schemeClr>
                </a:solidFill>
              </a:rPr>
              <a:t>Hotel type(city/resort).</a:t>
            </a:r>
          </a:p>
          <a:p>
            <a:pPr>
              <a:buFont typeface="Wingdings" panose="05000000000000000000" pitchFamily="2" charset="2"/>
              <a:buChar char="v"/>
            </a:pPr>
            <a:r>
              <a:rPr lang="en-IN" dirty="0" err="1">
                <a:solidFill>
                  <a:schemeClr val="accent1">
                    <a:lumMod val="10000"/>
                  </a:schemeClr>
                </a:solidFill>
              </a:rPr>
              <a:t>Is_cancelled</a:t>
            </a:r>
            <a:r>
              <a:rPr lang="en-IN" dirty="0">
                <a:solidFill>
                  <a:schemeClr val="accent1">
                    <a:lumMod val="10000"/>
                  </a:schemeClr>
                </a:solidFill>
              </a:rPr>
              <a:t>: </a:t>
            </a:r>
            <a:r>
              <a:rPr lang="en-IN" sz="1600" dirty="0">
                <a:solidFill>
                  <a:schemeClr val="accent1">
                    <a:lumMod val="10000"/>
                  </a:schemeClr>
                </a:solidFill>
              </a:rPr>
              <a:t>Value indicating if the booking was cancelled(1) or not(0).</a:t>
            </a:r>
          </a:p>
          <a:p>
            <a:pPr>
              <a:buFont typeface="Wingdings" panose="05000000000000000000" pitchFamily="2" charset="2"/>
              <a:buChar char="v"/>
            </a:pPr>
            <a:r>
              <a:rPr lang="en-IN" dirty="0" err="1">
                <a:solidFill>
                  <a:schemeClr val="accent1">
                    <a:lumMod val="10000"/>
                  </a:schemeClr>
                </a:solidFill>
              </a:rPr>
              <a:t>Arrival_date_year</a:t>
            </a:r>
            <a:r>
              <a:rPr lang="en-IN" dirty="0">
                <a:solidFill>
                  <a:schemeClr val="accent1">
                    <a:lumMod val="10000"/>
                  </a:schemeClr>
                </a:solidFill>
              </a:rPr>
              <a:t>: </a:t>
            </a:r>
            <a:r>
              <a:rPr lang="en-IN" sz="1600" dirty="0">
                <a:solidFill>
                  <a:schemeClr val="accent1">
                    <a:lumMod val="10000"/>
                  </a:schemeClr>
                </a:solidFill>
              </a:rPr>
              <a:t>year of arrival date.</a:t>
            </a:r>
          </a:p>
          <a:p>
            <a:pPr>
              <a:buFont typeface="Wingdings" panose="05000000000000000000" pitchFamily="2" charset="2"/>
              <a:buChar char="v"/>
            </a:pPr>
            <a:r>
              <a:rPr lang="en-IN" dirty="0" err="1">
                <a:solidFill>
                  <a:schemeClr val="accent1">
                    <a:lumMod val="10000"/>
                  </a:schemeClr>
                </a:solidFill>
              </a:rPr>
              <a:t>Arrival_date_month</a:t>
            </a:r>
            <a:r>
              <a:rPr lang="en-IN" dirty="0">
                <a:solidFill>
                  <a:schemeClr val="accent1">
                    <a:lumMod val="10000"/>
                  </a:schemeClr>
                </a:solidFill>
              </a:rPr>
              <a:t>: </a:t>
            </a:r>
            <a:r>
              <a:rPr lang="en-IN" sz="1600" dirty="0">
                <a:solidFill>
                  <a:schemeClr val="accent1">
                    <a:lumMod val="10000"/>
                  </a:schemeClr>
                </a:solidFill>
              </a:rPr>
              <a:t>month of arrival date.</a:t>
            </a:r>
          </a:p>
          <a:p>
            <a:pPr>
              <a:buFont typeface="Wingdings" panose="05000000000000000000" pitchFamily="2" charset="2"/>
              <a:buChar char="v"/>
            </a:pPr>
            <a:r>
              <a:rPr lang="en-IN" dirty="0" err="1">
                <a:solidFill>
                  <a:schemeClr val="accent1">
                    <a:lumMod val="10000"/>
                  </a:schemeClr>
                </a:solidFill>
              </a:rPr>
              <a:t>Arrival_date_week_number</a:t>
            </a:r>
            <a:r>
              <a:rPr lang="en-IN" dirty="0">
                <a:solidFill>
                  <a:schemeClr val="accent1">
                    <a:lumMod val="10000"/>
                  </a:schemeClr>
                </a:solidFill>
              </a:rPr>
              <a:t>: </a:t>
            </a:r>
            <a:r>
              <a:rPr lang="en-IN" sz="1600" dirty="0">
                <a:solidFill>
                  <a:schemeClr val="accent1">
                    <a:lumMod val="10000"/>
                  </a:schemeClr>
                </a:solidFill>
              </a:rPr>
              <a:t>week of arrival date.</a:t>
            </a:r>
          </a:p>
          <a:p>
            <a:pPr>
              <a:buFont typeface="Wingdings" panose="05000000000000000000" pitchFamily="2" charset="2"/>
              <a:buChar char="v"/>
            </a:pPr>
            <a:r>
              <a:rPr lang="en-IN" dirty="0" err="1">
                <a:solidFill>
                  <a:schemeClr val="accent1">
                    <a:lumMod val="10000"/>
                  </a:schemeClr>
                </a:solidFill>
              </a:rPr>
              <a:t>Day_of</a:t>
            </a:r>
            <a:r>
              <a:rPr lang="en-IN" dirty="0">
                <a:solidFill>
                  <a:schemeClr val="accent1">
                    <a:lumMod val="10000"/>
                  </a:schemeClr>
                </a:solidFill>
              </a:rPr>
              <a:t> </a:t>
            </a:r>
            <a:r>
              <a:rPr lang="en-IN" dirty="0" err="1">
                <a:solidFill>
                  <a:schemeClr val="accent1">
                    <a:lumMod val="10000"/>
                  </a:schemeClr>
                </a:solidFill>
              </a:rPr>
              <a:t>the_month</a:t>
            </a:r>
            <a:r>
              <a:rPr lang="en-IN" dirty="0">
                <a:solidFill>
                  <a:schemeClr val="accent1">
                    <a:lumMod val="10000"/>
                  </a:schemeClr>
                </a:solidFill>
              </a:rPr>
              <a:t>: </a:t>
            </a:r>
            <a:r>
              <a:rPr lang="en-IN" sz="1600" dirty="0">
                <a:solidFill>
                  <a:schemeClr val="accent1">
                    <a:lumMod val="10000"/>
                  </a:schemeClr>
                </a:solidFill>
              </a:rPr>
              <a:t>Day of the arrival month</a:t>
            </a:r>
          </a:p>
          <a:p>
            <a:pPr>
              <a:buFont typeface="Wingdings" panose="05000000000000000000" pitchFamily="2" charset="2"/>
              <a:buChar char="v"/>
            </a:pPr>
            <a:r>
              <a:rPr lang="en-IN" dirty="0" err="1">
                <a:solidFill>
                  <a:schemeClr val="accent1">
                    <a:lumMod val="10000"/>
                  </a:schemeClr>
                </a:solidFill>
              </a:rPr>
              <a:t>Stay_in_weekend_nights</a:t>
            </a:r>
            <a:r>
              <a:rPr lang="en-IN" dirty="0">
                <a:solidFill>
                  <a:schemeClr val="accent1">
                    <a:lumMod val="10000"/>
                  </a:schemeClr>
                </a:solidFill>
              </a:rPr>
              <a:t>: </a:t>
            </a:r>
            <a:r>
              <a:rPr lang="en-IN" sz="1600" dirty="0">
                <a:solidFill>
                  <a:schemeClr val="accent1">
                    <a:lumMod val="10000"/>
                  </a:schemeClr>
                </a:solidFill>
              </a:rPr>
              <a:t>Number of weekend nights(Saturday and Sunday) the guest is stayed in hotel.</a:t>
            </a:r>
          </a:p>
          <a:p>
            <a:pPr>
              <a:buFont typeface="Wingdings" panose="05000000000000000000" pitchFamily="2" charset="2"/>
              <a:buChar char="v"/>
            </a:pPr>
            <a:r>
              <a:rPr lang="en-IN" dirty="0" err="1">
                <a:solidFill>
                  <a:schemeClr val="accent1">
                    <a:lumMod val="10000"/>
                  </a:schemeClr>
                </a:solidFill>
              </a:rPr>
              <a:t>Stay_in_week_nights</a:t>
            </a:r>
            <a:r>
              <a:rPr lang="en-IN" dirty="0">
                <a:solidFill>
                  <a:schemeClr val="accent1">
                    <a:lumMod val="10000"/>
                  </a:schemeClr>
                </a:solidFill>
              </a:rPr>
              <a:t>: </a:t>
            </a:r>
            <a:r>
              <a:rPr lang="en-IN" sz="1600" dirty="0">
                <a:solidFill>
                  <a:schemeClr val="accent1">
                    <a:lumMod val="10000"/>
                  </a:schemeClr>
                </a:solidFill>
              </a:rPr>
              <a:t>Number of week nights(Monday to Friday) the guest stayed in hotel.</a:t>
            </a:r>
          </a:p>
          <a:p>
            <a:pPr>
              <a:buFont typeface="Wingdings" panose="05000000000000000000" pitchFamily="2" charset="2"/>
              <a:buChar char="v"/>
            </a:pPr>
            <a:r>
              <a:rPr lang="en-IN" dirty="0">
                <a:solidFill>
                  <a:schemeClr val="accent1">
                    <a:lumMod val="10000"/>
                  </a:schemeClr>
                </a:solidFill>
              </a:rPr>
              <a:t>Adults: </a:t>
            </a:r>
            <a:r>
              <a:rPr lang="en-IN" sz="1600" dirty="0">
                <a:solidFill>
                  <a:schemeClr val="accent1">
                    <a:lumMod val="10000"/>
                  </a:schemeClr>
                </a:solidFill>
              </a:rPr>
              <a:t>Number of adults.</a:t>
            </a:r>
          </a:p>
          <a:p>
            <a:pPr>
              <a:buFont typeface="Wingdings" panose="05000000000000000000" pitchFamily="2" charset="2"/>
              <a:buChar char="v"/>
            </a:pPr>
            <a:r>
              <a:rPr lang="en-IN" dirty="0">
                <a:solidFill>
                  <a:schemeClr val="accent1">
                    <a:lumMod val="10000"/>
                  </a:schemeClr>
                </a:solidFill>
              </a:rPr>
              <a:t>Children: </a:t>
            </a:r>
            <a:r>
              <a:rPr lang="en-IN" sz="1600" dirty="0">
                <a:solidFill>
                  <a:schemeClr val="accent1">
                    <a:lumMod val="10000"/>
                  </a:schemeClr>
                </a:solidFill>
              </a:rPr>
              <a:t>Number of </a:t>
            </a:r>
            <a:r>
              <a:rPr lang="en-IN" sz="1600" dirty="0" err="1">
                <a:solidFill>
                  <a:schemeClr val="accent1">
                    <a:lumMod val="10000"/>
                  </a:schemeClr>
                </a:solidFill>
              </a:rPr>
              <a:t>childrens</a:t>
            </a:r>
            <a:r>
              <a:rPr lang="en-IN" sz="1600" dirty="0">
                <a:solidFill>
                  <a:schemeClr val="accent1">
                    <a:lumMod val="10000"/>
                  </a:schemeClr>
                </a:solidFill>
              </a:rPr>
              <a:t>.</a:t>
            </a:r>
          </a:p>
          <a:p>
            <a:pPr>
              <a:buFont typeface="Wingdings" panose="05000000000000000000" pitchFamily="2" charset="2"/>
              <a:buChar char="v"/>
            </a:pPr>
            <a:r>
              <a:rPr lang="en-IN" dirty="0">
                <a:solidFill>
                  <a:schemeClr val="accent1">
                    <a:lumMod val="10000"/>
                  </a:schemeClr>
                </a:solidFill>
              </a:rPr>
              <a:t>Babies: </a:t>
            </a:r>
            <a:r>
              <a:rPr lang="en-IN" sz="1600" dirty="0">
                <a:solidFill>
                  <a:schemeClr val="accent1">
                    <a:lumMod val="10000"/>
                  </a:schemeClr>
                </a:solidFill>
              </a:rPr>
              <a:t>Number of babies</a:t>
            </a:r>
            <a:r>
              <a:rPr lang="en-IN" dirty="0">
                <a:solidFill>
                  <a:schemeClr val="accent1">
                    <a:lumMod val="10000"/>
                  </a:schemeClr>
                </a:solidFill>
              </a:rPr>
              <a:t>.</a:t>
            </a:r>
          </a:p>
          <a:p>
            <a:pPr>
              <a:buFont typeface="Wingdings" panose="05000000000000000000" pitchFamily="2" charset="2"/>
              <a:buChar char="v"/>
            </a:pPr>
            <a:r>
              <a:rPr lang="en-IN" dirty="0">
                <a:solidFill>
                  <a:schemeClr val="accent1">
                    <a:lumMod val="10000"/>
                  </a:schemeClr>
                </a:solidFill>
              </a:rPr>
              <a:t>Meals: </a:t>
            </a:r>
            <a:r>
              <a:rPr lang="en-IN" sz="1600" dirty="0">
                <a:solidFill>
                  <a:schemeClr val="accent1">
                    <a:lumMod val="10000"/>
                  </a:schemeClr>
                </a:solidFill>
              </a:rPr>
              <a:t>Type of meal booked.</a:t>
            </a:r>
          </a:p>
          <a:p>
            <a:pPr>
              <a:buFont typeface="Wingdings" panose="05000000000000000000" pitchFamily="2" charset="2"/>
              <a:buChar char="v"/>
            </a:pPr>
            <a:r>
              <a:rPr lang="en-IN" dirty="0">
                <a:solidFill>
                  <a:schemeClr val="accent1">
                    <a:lumMod val="10000"/>
                  </a:schemeClr>
                </a:solidFill>
              </a:rPr>
              <a:t>Country: </a:t>
            </a:r>
            <a:r>
              <a:rPr lang="en-IN" sz="1600" dirty="0">
                <a:solidFill>
                  <a:schemeClr val="accent1">
                    <a:lumMod val="10000"/>
                  </a:schemeClr>
                </a:solidFill>
              </a:rPr>
              <a:t>Country of origin</a:t>
            </a:r>
            <a:r>
              <a:rPr lang="en-IN" dirty="0">
                <a:solidFill>
                  <a:schemeClr val="accent1">
                    <a:lumMod val="10000"/>
                  </a:schemeClr>
                </a:solidFill>
              </a:rPr>
              <a:t>.</a:t>
            </a:r>
          </a:p>
          <a:p>
            <a:pPr>
              <a:buFont typeface="Wingdings" panose="05000000000000000000" pitchFamily="2" charset="2"/>
              <a:buChar char="v"/>
            </a:pPr>
            <a:r>
              <a:rPr lang="en-IN" dirty="0" err="1">
                <a:solidFill>
                  <a:schemeClr val="accent1">
                    <a:lumMod val="10000"/>
                  </a:schemeClr>
                </a:solidFill>
              </a:rPr>
              <a:t>Market_segment</a:t>
            </a:r>
            <a:r>
              <a:rPr lang="en-IN" dirty="0">
                <a:solidFill>
                  <a:schemeClr val="accent1">
                    <a:lumMod val="10000"/>
                  </a:schemeClr>
                </a:solidFill>
              </a:rPr>
              <a:t>: </a:t>
            </a:r>
            <a:r>
              <a:rPr lang="en-IN" sz="1600" dirty="0">
                <a:solidFill>
                  <a:schemeClr val="accent1">
                    <a:lumMod val="10000"/>
                  </a:schemeClr>
                </a:solidFill>
              </a:rPr>
              <a:t>Market segment designation(TA/TO).</a:t>
            </a:r>
          </a:p>
          <a:p>
            <a:pPr>
              <a:buFont typeface="Wingdings" panose="05000000000000000000" pitchFamily="2" charset="2"/>
              <a:buChar char="v"/>
            </a:pPr>
            <a:r>
              <a:rPr lang="en-IN" dirty="0">
                <a:solidFill>
                  <a:schemeClr val="accent1">
                    <a:lumMod val="10000"/>
                  </a:schemeClr>
                </a:solidFill>
              </a:rPr>
              <a:t>Distribution channel: </a:t>
            </a:r>
            <a:r>
              <a:rPr lang="en-IN" sz="1600" dirty="0">
                <a:solidFill>
                  <a:schemeClr val="accent1">
                    <a:lumMod val="10000"/>
                  </a:schemeClr>
                </a:solidFill>
              </a:rPr>
              <a:t>Booking distribution channel.</a:t>
            </a:r>
          </a:p>
          <a:p>
            <a:pPr>
              <a:buFont typeface="Wingdings" panose="05000000000000000000" pitchFamily="2" charset="2"/>
              <a:buChar char="v"/>
            </a:pPr>
            <a:r>
              <a:rPr lang="en-IN" dirty="0" err="1">
                <a:solidFill>
                  <a:schemeClr val="accent1">
                    <a:lumMod val="10000"/>
                  </a:schemeClr>
                </a:solidFill>
              </a:rPr>
              <a:t>Is_repeated_guest</a:t>
            </a:r>
            <a:r>
              <a:rPr lang="en-IN" dirty="0">
                <a:solidFill>
                  <a:schemeClr val="accent1">
                    <a:lumMod val="10000"/>
                  </a:schemeClr>
                </a:solidFill>
              </a:rPr>
              <a:t>: </a:t>
            </a:r>
            <a:r>
              <a:rPr lang="en-IN" sz="1600" dirty="0">
                <a:solidFill>
                  <a:schemeClr val="accent1">
                    <a:lumMod val="10000"/>
                  </a:schemeClr>
                </a:solidFill>
              </a:rPr>
              <a:t>Value indicating if the booking name was from repeated guest (0) or not (1).</a:t>
            </a:r>
          </a:p>
        </p:txBody>
      </p:sp>
      <p:sp>
        <p:nvSpPr>
          <p:cNvPr id="4" name="Footer Placeholder 3">
            <a:extLst>
              <a:ext uri="{FF2B5EF4-FFF2-40B4-BE49-F238E27FC236}">
                <a16:creationId xmlns:a16="http://schemas.microsoft.com/office/drawing/2014/main" id="{2C42E9C3-C2F7-16DA-4C9C-9E84E756593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7C0F8A-F4AB-8A95-A165-0E94ED430C5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49340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B78-BA15-D1D0-0D82-2D1648DBA9B8}"/>
              </a:ext>
            </a:extLst>
          </p:cNvPr>
          <p:cNvSpPr>
            <a:spLocks noGrp="1"/>
          </p:cNvSpPr>
          <p:nvPr>
            <p:ph type="title"/>
          </p:nvPr>
        </p:nvSpPr>
        <p:spPr>
          <a:xfrm>
            <a:off x="539496" y="811763"/>
            <a:ext cx="10890504" cy="625151"/>
          </a:xfrm>
        </p:spPr>
        <p:txBody>
          <a:bodyPr/>
          <a:lstStyle/>
          <a:p>
            <a:pPr algn="l"/>
            <a:r>
              <a:rPr lang="en-IN" sz="3200" dirty="0"/>
              <a:t>Data description</a:t>
            </a:r>
          </a:p>
        </p:txBody>
      </p:sp>
      <p:sp>
        <p:nvSpPr>
          <p:cNvPr id="3" name="Content Placeholder 2">
            <a:extLst>
              <a:ext uri="{FF2B5EF4-FFF2-40B4-BE49-F238E27FC236}">
                <a16:creationId xmlns:a16="http://schemas.microsoft.com/office/drawing/2014/main" id="{B6465957-4C19-A6ED-5023-2CBCFBC9A33C}"/>
              </a:ext>
            </a:extLst>
          </p:cNvPr>
          <p:cNvSpPr>
            <a:spLocks noGrp="1"/>
          </p:cNvSpPr>
          <p:nvPr>
            <p:ph sz="half" idx="1"/>
          </p:nvPr>
        </p:nvSpPr>
        <p:spPr>
          <a:xfrm>
            <a:off x="539496" y="1436914"/>
            <a:ext cx="11119104" cy="4506686"/>
          </a:xfrm>
        </p:spPr>
        <p:txBody>
          <a:bodyPr/>
          <a:lstStyle/>
          <a:p>
            <a:pPr>
              <a:buFont typeface="Wingdings" panose="05000000000000000000" pitchFamily="2" charset="2"/>
              <a:buChar char="v"/>
            </a:pPr>
            <a:r>
              <a:rPr lang="en-IN" dirty="0" err="1">
                <a:solidFill>
                  <a:schemeClr val="accent1">
                    <a:lumMod val="10000"/>
                  </a:schemeClr>
                </a:solidFill>
              </a:rPr>
              <a:t>Previous_cancellation</a:t>
            </a:r>
            <a:r>
              <a:rPr lang="en-IN" dirty="0">
                <a:solidFill>
                  <a:schemeClr val="accent1">
                    <a:lumMod val="10000"/>
                  </a:schemeClr>
                </a:solidFill>
              </a:rPr>
              <a:t>: </a:t>
            </a:r>
            <a:r>
              <a:rPr lang="en-IN" sz="1600" dirty="0">
                <a:solidFill>
                  <a:schemeClr val="accent1">
                    <a:lumMod val="10000"/>
                  </a:schemeClr>
                </a:solidFill>
              </a:rPr>
              <a:t>Number of previous booking that were cancelled by customers.</a:t>
            </a:r>
            <a:endParaRPr lang="en-IN" dirty="0">
              <a:solidFill>
                <a:schemeClr val="accent1">
                  <a:lumMod val="10000"/>
                </a:schemeClr>
              </a:solidFill>
            </a:endParaRPr>
          </a:p>
          <a:p>
            <a:pPr>
              <a:buFont typeface="Wingdings" panose="05000000000000000000" pitchFamily="2" charset="2"/>
              <a:buChar char="v"/>
            </a:pPr>
            <a:r>
              <a:rPr lang="en-IN" dirty="0" err="1">
                <a:solidFill>
                  <a:schemeClr val="accent1">
                    <a:lumMod val="10000"/>
                  </a:schemeClr>
                </a:solidFill>
              </a:rPr>
              <a:t>Previous_booking_not_cancelled</a:t>
            </a:r>
            <a:r>
              <a:rPr lang="en-IN" dirty="0">
                <a:solidFill>
                  <a:schemeClr val="accent1">
                    <a:lumMod val="10000"/>
                  </a:schemeClr>
                </a:solidFill>
              </a:rPr>
              <a:t>: </a:t>
            </a:r>
            <a:r>
              <a:rPr lang="en-IN" sz="1600" dirty="0">
                <a:solidFill>
                  <a:schemeClr val="accent1">
                    <a:lumMod val="10000"/>
                  </a:schemeClr>
                </a:solidFill>
              </a:rPr>
              <a:t>Number of previous booking not cancelled by customer. </a:t>
            </a:r>
            <a:endParaRPr lang="en-IN" dirty="0">
              <a:solidFill>
                <a:schemeClr val="accent1">
                  <a:lumMod val="10000"/>
                </a:schemeClr>
              </a:solidFill>
            </a:endParaRPr>
          </a:p>
          <a:p>
            <a:pPr>
              <a:buFont typeface="Wingdings" panose="05000000000000000000" pitchFamily="2" charset="2"/>
              <a:buChar char="v"/>
            </a:pPr>
            <a:r>
              <a:rPr lang="en-IN" dirty="0" err="1">
                <a:solidFill>
                  <a:schemeClr val="accent1">
                    <a:lumMod val="10000"/>
                  </a:schemeClr>
                </a:solidFill>
              </a:rPr>
              <a:t>Reserved_room_type</a:t>
            </a:r>
            <a:r>
              <a:rPr lang="en-IN" dirty="0">
                <a:solidFill>
                  <a:schemeClr val="accent1">
                    <a:lumMod val="10000"/>
                  </a:schemeClr>
                </a:solidFill>
              </a:rPr>
              <a:t>: </a:t>
            </a:r>
            <a:r>
              <a:rPr lang="en-IN" sz="1600" dirty="0">
                <a:solidFill>
                  <a:schemeClr val="accent1">
                    <a:lumMod val="10000"/>
                  </a:schemeClr>
                </a:solidFill>
              </a:rPr>
              <a:t>Code of room type reserved.</a:t>
            </a:r>
          </a:p>
          <a:p>
            <a:pPr>
              <a:buFont typeface="Wingdings" panose="05000000000000000000" pitchFamily="2" charset="2"/>
              <a:buChar char="v"/>
            </a:pPr>
            <a:r>
              <a:rPr lang="en-IN" dirty="0" err="1">
                <a:solidFill>
                  <a:schemeClr val="accent1">
                    <a:lumMod val="10000"/>
                  </a:schemeClr>
                </a:solidFill>
              </a:rPr>
              <a:t>Assigned_room_type</a:t>
            </a:r>
            <a:r>
              <a:rPr lang="en-IN" dirty="0">
                <a:solidFill>
                  <a:schemeClr val="accent1">
                    <a:lumMod val="10000"/>
                  </a:schemeClr>
                </a:solidFill>
              </a:rPr>
              <a:t>: </a:t>
            </a:r>
            <a:r>
              <a:rPr lang="en-IN" sz="1600" dirty="0">
                <a:solidFill>
                  <a:schemeClr val="accent1">
                    <a:lumMod val="10000"/>
                  </a:schemeClr>
                </a:solidFill>
              </a:rPr>
              <a:t>Code for the type of room assigned to the booking.</a:t>
            </a:r>
            <a:r>
              <a:rPr lang="en-IN" dirty="0">
                <a:solidFill>
                  <a:schemeClr val="accent1">
                    <a:lumMod val="10000"/>
                  </a:schemeClr>
                </a:solidFill>
              </a:rPr>
              <a:t> </a:t>
            </a:r>
          </a:p>
          <a:p>
            <a:pPr>
              <a:buFont typeface="Wingdings" panose="05000000000000000000" pitchFamily="2" charset="2"/>
              <a:buChar char="v"/>
            </a:pPr>
            <a:r>
              <a:rPr lang="en-IN" dirty="0" err="1">
                <a:solidFill>
                  <a:schemeClr val="accent1">
                    <a:lumMod val="10000"/>
                  </a:schemeClr>
                </a:solidFill>
              </a:rPr>
              <a:t>Booking_changes</a:t>
            </a:r>
            <a:r>
              <a:rPr lang="en-IN" dirty="0">
                <a:solidFill>
                  <a:schemeClr val="accent1">
                    <a:lumMod val="10000"/>
                  </a:schemeClr>
                </a:solidFill>
              </a:rPr>
              <a:t>: Number of changes made to the booking from the moment the booking was made.</a:t>
            </a:r>
          </a:p>
          <a:p>
            <a:pPr>
              <a:buFont typeface="Wingdings" panose="05000000000000000000" pitchFamily="2" charset="2"/>
              <a:buChar char="v"/>
            </a:pPr>
            <a:r>
              <a:rPr lang="en-IN" dirty="0" err="1">
                <a:solidFill>
                  <a:schemeClr val="accent1">
                    <a:lumMod val="10000"/>
                  </a:schemeClr>
                </a:solidFill>
              </a:rPr>
              <a:t>Deposit_type</a:t>
            </a:r>
            <a:r>
              <a:rPr lang="en-IN" dirty="0">
                <a:solidFill>
                  <a:schemeClr val="accent1">
                    <a:lumMod val="10000"/>
                  </a:schemeClr>
                </a:solidFill>
              </a:rPr>
              <a:t>: </a:t>
            </a:r>
            <a:r>
              <a:rPr lang="en-IN" sz="1600" dirty="0">
                <a:solidFill>
                  <a:schemeClr val="accent1">
                    <a:lumMod val="10000"/>
                  </a:schemeClr>
                </a:solidFill>
              </a:rPr>
              <a:t>No deposit, Non refund, Refundable.</a:t>
            </a:r>
          </a:p>
          <a:p>
            <a:pPr>
              <a:buFont typeface="Wingdings" panose="05000000000000000000" pitchFamily="2" charset="2"/>
              <a:buChar char="v"/>
            </a:pPr>
            <a:r>
              <a:rPr lang="en-IN" dirty="0">
                <a:solidFill>
                  <a:schemeClr val="accent1">
                    <a:lumMod val="10000"/>
                  </a:schemeClr>
                </a:solidFill>
              </a:rPr>
              <a:t>Agent: agent of the travel agency that make the booking.</a:t>
            </a:r>
          </a:p>
          <a:p>
            <a:pPr>
              <a:buFont typeface="Wingdings" panose="05000000000000000000" pitchFamily="2" charset="2"/>
              <a:buChar char="v"/>
            </a:pPr>
            <a:r>
              <a:rPr lang="en-IN" dirty="0" err="1">
                <a:solidFill>
                  <a:schemeClr val="accent1">
                    <a:lumMod val="10000"/>
                  </a:schemeClr>
                </a:solidFill>
              </a:rPr>
              <a:t>Lead_time</a:t>
            </a:r>
            <a:r>
              <a:rPr lang="en-IN" dirty="0">
                <a:solidFill>
                  <a:schemeClr val="accent1">
                    <a:lumMod val="10000"/>
                  </a:schemeClr>
                </a:solidFill>
              </a:rPr>
              <a:t>: </a:t>
            </a:r>
            <a:r>
              <a:rPr lang="en-IN" sz="1600" dirty="0">
                <a:solidFill>
                  <a:schemeClr val="accent1">
                    <a:lumMod val="10000"/>
                  </a:schemeClr>
                </a:solidFill>
              </a:rPr>
              <a:t>Number of days that elapsed between the entering date of the booking and the arrival date.</a:t>
            </a:r>
          </a:p>
          <a:p>
            <a:pPr>
              <a:buFont typeface="Wingdings" panose="05000000000000000000" pitchFamily="2" charset="2"/>
              <a:buChar char="v"/>
            </a:pPr>
            <a:r>
              <a:rPr lang="en-IN" dirty="0" err="1">
                <a:solidFill>
                  <a:schemeClr val="accent1">
                    <a:lumMod val="10000"/>
                  </a:schemeClr>
                </a:solidFill>
              </a:rPr>
              <a:t>Days_in_waiting_list</a:t>
            </a:r>
            <a:r>
              <a:rPr lang="en-IN" dirty="0">
                <a:solidFill>
                  <a:schemeClr val="accent1">
                    <a:lumMod val="10000"/>
                  </a:schemeClr>
                </a:solidFill>
              </a:rPr>
              <a:t>: </a:t>
            </a:r>
            <a:r>
              <a:rPr lang="en-IN" sz="1600" dirty="0">
                <a:solidFill>
                  <a:schemeClr val="accent1">
                    <a:lumMod val="10000"/>
                  </a:schemeClr>
                </a:solidFill>
              </a:rPr>
              <a:t>Number of days the booking was in the waiting list before it was confirmed to the customer.</a:t>
            </a:r>
          </a:p>
          <a:p>
            <a:pPr>
              <a:buFont typeface="Wingdings" panose="05000000000000000000" pitchFamily="2" charset="2"/>
              <a:buChar char="v"/>
            </a:pPr>
            <a:r>
              <a:rPr lang="en-IN" dirty="0" err="1">
                <a:solidFill>
                  <a:schemeClr val="accent1">
                    <a:lumMod val="10000"/>
                  </a:schemeClr>
                </a:solidFill>
              </a:rPr>
              <a:t>Customer_type</a:t>
            </a:r>
            <a:r>
              <a:rPr lang="en-IN" dirty="0">
                <a:solidFill>
                  <a:schemeClr val="accent1">
                    <a:lumMod val="10000"/>
                  </a:schemeClr>
                </a:solidFill>
              </a:rPr>
              <a:t>: Type of customers.</a:t>
            </a:r>
          </a:p>
          <a:p>
            <a:pPr>
              <a:buFont typeface="Wingdings" panose="05000000000000000000" pitchFamily="2" charset="2"/>
              <a:buChar char="v"/>
            </a:pPr>
            <a:r>
              <a:rPr lang="en-IN" dirty="0" err="1">
                <a:solidFill>
                  <a:schemeClr val="accent1">
                    <a:lumMod val="10000"/>
                  </a:schemeClr>
                </a:solidFill>
              </a:rPr>
              <a:t>Adr</a:t>
            </a:r>
            <a:r>
              <a:rPr lang="en-IN" dirty="0">
                <a:solidFill>
                  <a:schemeClr val="accent1">
                    <a:lumMod val="10000"/>
                  </a:schemeClr>
                </a:solidFill>
              </a:rPr>
              <a:t>: </a:t>
            </a:r>
            <a:r>
              <a:rPr lang="en-IN" sz="1600" dirty="0">
                <a:solidFill>
                  <a:schemeClr val="accent1">
                    <a:lumMod val="10000"/>
                  </a:schemeClr>
                </a:solidFill>
              </a:rPr>
              <a:t>Average daily rate as defined by dividing the sum of all lodging transactions by the total number of staying nights.</a:t>
            </a:r>
          </a:p>
          <a:p>
            <a:pPr>
              <a:buFont typeface="Wingdings" panose="05000000000000000000" pitchFamily="2" charset="2"/>
              <a:buChar char="v"/>
            </a:pPr>
            <a:r>
              <a:rPr lang="en-IN" dirty="0" err="1">
                <a:solidFill>
                  <a:schemeClr val="accent1">
                    <a:lumMod val="10000"/>
                  </a:schemeClr>
                </a:solidFill>
              </a:rPr>
              <a:t>Required_car_parking_space</a:t>
            </a:r>
            <a:r>
              <a:rPr lang="en-IN" dirty="0">
                <a:solidFill>
                  <a:schemeClr val="accent1">
                    <a:lumMod val="10000"/>
                  </a:schemeClr>
                </a:solidFill>
              </a:rPr>
              <a:t>: Number of car parking space required for the customer.</a:t>
            </a:r>
          </a:p>
          <a:p>
            <a:pPr>
              <a:buFont typeface="Wingdings" panose="05000000000000000000" pitchFamily="2" charset="2"/>
              <a:buChar char="v"/>
            </a:pPr>
            <a:r>
              <a:rPr lang="en-IN" dirty="0" err="1">
                <a:solidFill>
                  <a:schemeClr val="accent1">
                    <a:lumMod val="10000"/>
                  </a:schemeClr>
                </a:solidFill>
              </a:rPr>
              <a:t>Reservation_status</a:t>
            </a:r>
            <a:r>
              <a:rPr lang="en-IN" dirty="0">
                <a:solidFill>
                  <a:schemeClr val="accent1">
                    <a:lumMod val="10000"/>
                  </a:schemeClr>
                </a:solidFill>
              </a:rPr>
              <a:t>: </a:t>
            </a:r>
            <a:r>
              <a:rPr lang="en-IN" sz="1600" dirty="0">
                <a:solidFill>
                  <a:schemeClr val="accent1">
                    <a:lumMod val="10000"/>
                  </a:schemeClr>
                </a:solidFill>
              </a:rPr>
              <a:t>Reservation last status.</a:t>
            </a:r>
          </a:p>
          <a:p>
            <a:pPr marL="0" indent="0">
              <a:buNone/>
            </a:pPr>
            <a:endParaRPr lang="en-IN" dirty="0"/>
          </a:p>
        </p:txBody>
      </p:sp>
      <p:sp>
        <p:nvSpPr>
          <p:cNvPr id="4" name="Footer Placeholder 3">
            <a:extLst>
              <a:ext uri="{FF2B5EF4-FFF2-40B4-BE49-F238E27FC236}">
                <a16:creationId xmlns:a16="http://schemas.microsoft.com/office/drawing/2014/main" id="{2C42E9C3-C2F7-16DA-4C9C-9E84E756593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7C0F8A-F4AB-8A95-A165-0E94ED430C5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62936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B1CD-C5B6-DF49-E8DD-007AFBD4DB31}"/>
              </a:ext>
            </a:extLst>
          </p:cNvPr>
          <p:cNvSpPr>
            <a:spLocks noGrp="1"/>
          </p:cNvSpPr>
          <p:nvPr>
            <p:ph type="title"/>
          </p:nvPr>
        </p:nvSpPr>
        <p:spPr>
          <a:xfrm>
            <a:off x="758952" y="662474"/>
            <a:ext cx="10671048" cy="535390"/>
          </a:xfrm>
        </p:spPr>
        <p:txBody>
          <a:bodyPr/>
          <a:lstStyle/>
          <a:p>
            <a:pPr algn="l"/>
            <a:r>
              <a:rPr lang="en-IN" sz="3200" dirty="0"/>
              <a:t>Data wrangling</a:t>
            </a:r>
          </a:p>
        </p:txBody>
      </p:sp>
      <p:sp>
        <p:nvSpPr>
          <p:cNvPr id="3" name="Content Placeholder 2">
            <a:extLst>
              <a:ext uri="{FF2B5EF4-FFF2-40B4-BE49-F238E27FC236}">
                <a16:creationId xmlns:a16="http://schemas.microsoft.com/office/drawing/2014/main" id="{76DA3FA8-31E9-5125-F716-E5BD6E417BB2}"/>
              </a:ext>
            </a:extLst>
          </p:cNvPr>
          <p:cNvSpPr>
            <a:spLocks noGrp="1"/>
          </p:cNvSpPr>
          <p:nvPr>
            <p:ph sz="half" idx="1"/>
          </p:nvPr>
        </p:nvSpPr>
        <p:spPr>
          <a:xfrm>
            <a:off x="755904" y="1296955"/>
            <a:ext cx="10680192" cy="4363181"/>
          </a:xfrm>
        </p:spPr>
        <p:txBody>
          <a:bodyPr/>
          <a:lstStyle/>
          <a:p>
            <a:pPr marL="0" indent="0">
              <a:buNone/>
            </a:pPr>
            <a:r>
              <a:rPr lang="en-IN" dirty="0"/>
              <a:t> </a:t>
            </a:r>
            <a:r>
              <a:rPr lang="en-IN" sz="2000" b="1" u="sng" dirty="0">
                <a:solidFill>
                  <a:schemeClr val="accent1">
                    <a:lumMod val="10000"/>
                  </a:schemeClr>
                </a:solidFill>
              </a:rPr>
              <a:t>Data cleaning:</a:t>
            </a:r>
          </a:p>
          <a:p>
            <a:r>
              <a:rPr lang="en-IN" sz="1600" dirty="0">
                <a:solidFill>
                  <a:schemeClr val="accent1">
                    <a:lumMod val="10000"/>
                  </a:schemeClr>
                </a:solidFill>
              </a:rPr>
              <a:t>Dropping columns with maximum null values like agent and company.</a:t>
            </a:r>
          </a:p>
          <a:p>
            <a:r>
              <a:rPr lang="en-IN" sz="1600" dirty="0">
                <a:solidFill>
                  <a:schemeClr val="accent1">
                    <a:lumMod val="10000"/>
                  </a:schemeClr>
                </a:solidFill>
              </a:rPr>
              <a:t>Column with nominal null values have been updated by Median (columns: numbers of children) and Mode (column: country).</a:t>
            </a:r>
          </a:p>
          <a:p>
            <a:pPr marL="0" indent="0">
              <a:buNone/>
            </a:pPr>
            <a:endParaRPr lang="en-IN" sz="2000" dirty="0">
              <a:solidFill>
                <a:schemeClr val="accent1">
                  <a:lumMod val="10000"/>
                </a:schemeClr>
              </a:solidFill>
            </a:endParaRPr>
          </a:p>
          <a:p>
            <a:pPr marL="0" indent="0">
              <a:buNone/>
            </a:pPr>
            <a:r>
              <a:rPr lang="en-IN" sz="2000" dirty="0">
                <a:solidFill>
                  <a:schemeClr val="accent1">
                    <a:lumMod val="10000"/>
                  </a:schemeClr>
                </a:solidFill>
              </a:rPr>
              <a:t> </a:t>
            </a:r>
            <a:r>
              <a:rPr lang="en-IN" sz="2000" b="1" u="sng" dirty="0">
                <a:solidFill>
                  <a:schemeClr val="accent1">
                    <a:lumMod val="10000"/>
                  </a:schemeClr>
                </a:solidFill>
              </a:rPr>
              <a:t>Data manipulation:</a:t>
            </a:r>
          </a:p>
          <a:p>
            <a:r>
              <a:rPr lang="en-IN" sz="1600" dirty="0">
                <a:solidFill>
                  <a:schemeClr val="accent1">
                    <a:lumMod val="10000"/>
                  </a:schemeClr>
                </a:solidFill>
              </a:rPr>
              <a:t>Here we are combining columns for effective study</a:t>
            </a:r>
          </a:p>
          <a:p>
            <a:pPr marL="0" indent="0">
              <a:buNone/>
            </a:pPr>
            <a:r>
              <a:rPr lang="en-IN" sz="1600" dirty="0">
                <a:solidFill>
                  <a:schemeClr val="accent1">
                    <a:lumMod val="10000"/>
                  </a:schemeClr>
                </a:solidFill>
              </a:rPr>
              <a:t>               kids = babies + children</a:t>
            </a:r>
          </a:p>
          <a:p>
            <a:pPr marL="0" indent="0">
              <a:buNone/>
            </a:pPr>
            <a:r>
              <a:rPr lang="en-IN" sz="1600" dirty="0">
                <a:solidFill>
                  <a:schemeClr val="accent1">
                    <a:lumMod val="10000"/>
                  </a:schemeClr>
                </a:solidFill>
              </a:rPr>
              <a:t>               </a:t>
            </a:r>
            <a:r>
              <a:rPr lang="en-IN" sz="1600" dirty="0" err="1">
                <a:solidFill>
                  <a:schemeClr val="accent1">
                    <a:lumMod val="10000"/>
                  </a:schemeClr>
                </a:solidFill>
              </a:rPr>
              <a:t>total_stays</a:t>
            </a:r>
            <a:r>
              <a:rPr lang="en-IN" sz="1600" dirty="0">
                <a:solidFill>
                  <a:schemeClr val="accent1">
                    <a:lumMod val="10000"/>
                  </a:schemeClr>
                </a:solidFill>
              </a:rPr>
              <a:t> = </a:t>
            </a:r>
            <a:r>
              <a:rPr lang="en-IN" sz="1600" dirty="0" err="1">
                <a:solidFill>
                  <a:schemeClr val="accent1">
                    <a:lumMod val="10000"/>
                  </a:schemeClr>
                </a:solidFill>
              </a:rPr>
              <a:t>Stay_in_weekend_nights</a:t>
            </a:r>
            <a:r>
              <a:rPr lang="en-IN" sz="1600" dirty="0">
                <a:solidFill>
                  <a:schemeClr val="accent1">
                    <a:lumMod val="10000"/>
                  </a:schemeClr>
                </a:solidFill>
              </a:rPr>
              <a:t> + </a:t>
            </a:r>
            <a:r>
              <a:rPr lang="en-IN" sz="1600" dirty="0" err="1">
                <a:solidFill>
                  <a:schemeClr val="accent1">
                    <a:lumMod val="10000"/>
                  </a:schemeClr>
                </a:solidFill>
              </a:rPr>
              <a:t>stay_in_week_nights</a:t>
            </a:r>
            <a:endParaRPr lang="en-IN" sz="1600" dirty="0">
              <a:solidFill>
                <a:schemeClr val="accent1">
                  <a:lumMod val="10000"/>
                </a:schemeClr>
              </a:solidFill>
            </a:endParaRPr>
          </a:p>
          <a:p>
            <a:pPr marL="0" indent="0">
              <a:buNone/>
            </a:pPr>
            <a:r>
              <a:rPr lang="en-IN" sz="1600" dirty="0">
                <a:solidFill>
                  <a:schemeClr val="accent1">
                    <a:lumMod val="10000"/>
                  </a:schemeClr>
                </a:solidFill>
              </a:rPr>
              <a:t>               Revenue = </a:t>
            </a:r>
            <a:r>
              <a:rPr lang="en-IN" sz="1600" dirty="0" err="1">
                <a:solidFill>
                  <a:schemeClr val="accent1">
                    <a:lumMod val="10000"/>
                  </a:schemeClr>
                </a:solidFill>
              </a:rPr>
              <a:t>total_stay</a:t>
            </a:r>
            <a:r>
              <a:rPr lang="en-IN" sz="1600" dirty="0">
                <a:solidFill>
                  <a:schemeClr val="accent1">
                    <a:lumMod val="10000"/>
                  </a:schemeClr>
                </a:solidFill>
              </a:rPr>
              <a:t>(no cancel guest)*ADR</a:t>
            </a:r>
          </a:p>
        </p:txBody>
      </p:sp>
      <p:sp>
        <p:nvSpPr>
          <p:cNvPr id="4" name="Footer Placeholder 3">
            <a:extLst>
              <a:ext uri="{FF2B5EF4-FFF2-40B4-BE49-F238E27FC236}">
                <a16:creationId xmlns:a16="http://schemas.microsoft.com/office/drawing/2014/main" id="{D194B335-0713-5822-3776-CA576D6F518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55975AD-68A7-D6E7-A9DD-4EF86B56297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5894777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{AD82B0D1-BA94-447B-8C9E-67198DFE3F4C}tf78438558_win32</Template>
  <TotalTime>560</TotalTime>
  <Words>1844</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Sabon Next LT</vt:lpstr>
      <vt:lpstr>Wingdings</vt:lpstr>
      <vt:lpstr>Office Theme</vt:lpstr>
      <vt:lpstr>EDA CAPSTONe PROJECT hotel booking analysis </vt:lpstr>
      <vt:lpstr>AGENDA</vt:lpstr>
      <vt:lpstr>Introduction</vt:lpstr>
      <vt:lpstr>Problem statement</vt:lpstr>
      <vt:lpstr>workflow</vt:lpstr>
      <vt:lpstr>Dataset</vt:lpstr>
      <vt:lpstr>Data description</vt:lpstr>
      <vt:lpstr>Data description</vt:lpstr>
      <vt:lpstr>Data wrangling</vt:lpstr>
      <vt:lpstr>Percentage share of different hotel type, their booking and revenue:</vt:lpstr>
      <vt:lpstr>Analysis on adr and revenue:</vt:lpstr>
      <vt:lpstr>Study of reservation based on lead time and booking of hotels in each month:</vt:lpstr>
      <vt:lpstr>Preferred room type:</vt:lpstr>
      <vt:lpstr>Booking and cancellation done by customer type:</vt:lpstr>
      <vt:lpstr>Cancellation made in each hotel type:</vt:lpstr>
      <vt:lpstr>Analysis based on meal:</vt:lpstr>
      <vt:lpstr>Car parking space in hotel:</vt:lpstr>
      <vt:lpstr>Analysis based on repeated guest:</vt:lpstr>
      <vt:lpstr>Analysis based on country:</vt:lpstr>
      <vt:lpstr>Preferred stay period</vt:lpstr>
      <vt:lpstr>Analysis based on special request: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CAPSTONP PROJECT hotel booking analysis </dc:title>
  <dc:subject/>
  <dc:creator>Aun Farooqui</dc:creator>
  <cp:lastModifiedBy>Aun Farooqui</cp:lastModifiedBy>
  <cp:revision>19</cp:revision>
  <dcterms:created xsi:type="dcterms:W3CDTF">2022-12-18T08:15:08Z</dcterms:created>
  <dcterms:modified xsi:type="dcterms:W3CDTF">2023-01-06T08:01:00Z</dcterms:modified>
</cp:coreProperties>
</file>