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5" d="100"/>
          <a:sy n="95" d="100"/>
        </p:scale>
        <p:origin x="67"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71908-60D8-CC41-6A36-21142951A5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CC8137B-7101-3BDD-4F77-4FF6AEA4D0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BB58C6-463D-104B-17E9-C8B2E2214E6A}"/>
              </a:ext>
            </a:extLst>
          </p:cNvPr>
          <p:cNvSpPr>
            <a:spLocks noGrp="1"/>
          </p:cNvSpPr>
          <p:nvPr>
            <p:ph type="dt" sz="half" idx="10"/>
          </p:nvPr>
        </p:nvSpPr>
        <p:spPr/>
        <p:txBody>
          <a:bodyPr/>
          <a:lstStyle/>
          <a:p>
            <a:fld id="{B9DC5D7D-F65B-410B-AE7E-233B9E2B83AC}" type="datetimeFigureOut">
              <a:rPr lang="en-IN" smtClean="0"/>
              <a:t>29-04-2023</a:t>
            </a:fld>
            <a:endParaRPr lang="en-IN"/>
          </a:p>
        </p:txBody>
      </p:sp>
      <p:sp>
        <p:nvSpPr>
          <p:cNvPr id="5" name="Footer Placeholder 4">
            <a:extLst>
              <a:ext uri="{FF2B5EF4-FFF2-40B4-BE49-F238E27FC236}">
                <a16:creationId xmlns:a16="http://schemas.microsoft.com/office/drawing/2014/main" id="{252501AF-2F09-DEDA-AAB7-D6944E1DB4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0B1210-A56D-6BCA-67F5-50994BE3E7DD}"/>
              </a:ext>
            </a:extLst>
          </p:cNvPr>
          <p:cNvSpPr>
            <a:spLocks noGrp="1"/>
          </p:cNvSpPr>
          <p:nvPr>
            <p:ph type="sldNum" sz="quarter" idx="12"/>
          </p:nvPr>
        </p:nvSpPr>
        <p:spPr/>
        <p:txBody>
          <a:bodyPr/>
          <a:lstStyle/>
          <a:p>
            <a:fld id="{72640D24-2FF7-4B47-AF3F-617626EA3A0E}" type="slidenum">
              <a:rPr lang="en-IN" smtClean="0"/>
              <a:t>‹#›</a:t>
            </a:fld>
            <a:endParaRPr lang="en-IN"/>
          </a:p>
        </p:txBody>
      </p:sp>
    </p:spTree>
    <p:extLst>
      <p:ext uri="{BB962C8B-B14F-4D97-AF65-F5344CB8AC3E}">
        <p14:creationId xmlns:p14="http://schemas.microsoft.com/office/powerpoint/2010/main" val="150027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6035-E1E6-27BA-0857-0EBB82367C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48B920-EA5E-6F26-EC49-905E8884A6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31C505-247E-9765-982C-D5CA439613DB}"/>
              </a:ext>
            </a:extLst>
          </p:cNvPr>
          <p:cNvSpPr>
            <a:spLocks noGrp="1"/>
          </p:cNvSpPr>
          <p:nvPr>
            <p:ph type="dt" sz="half" idx="10"/>
          </p:nvPr>
        </p:nvSpPr>
        <p:spPr/>
        <p:txBody>
          <a:bodyPr/>
          <a:lstStyle/>
          <a:p>
            <a:fld id="{B9DC5D7D-F65B-410B-AE7E-233B9E2B83AC}" type="datetimeFigureOut">
              <a:rPr lang="en-IN" smtClean="0"/>
              <a:t>29-04-2023</a:t>
            </a:fld>
            <a:endParaRPr lang="en-IN"/>
          </a:p>
        </p:txBody>
      </p:sp>
      <p:sp>
        <p:nvSpPr>
          <p:cNvPr id="5" name="Footer Placeholder 4">
            <a:extLst>
              <a:ext uri="{FF2B5EF4-FFF2-40B4-BE49-F238E27FC236}">
                <a16:creationId xmlns:a16="http://schemas.microsoft.com/office/drawing/2014/main" id="{AD6D24B2-556B-748F-AFDE-0BE7A01793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BC4561-262B-9178-8CBF-61B2764B4797}"/>
              </a:ext>
            </a:extLst>
          </p:cNvPr>
          <p:cNvSpPr>
            <a:spLocks noGrp="1"/>
          </p:cNvSpPr>
          <p:nvPr>
            <p:ph type="sldNum" sz="quarter" idx="12"/>
          </p:nvPr>
        </p:nvSpPr>
        <p:spPr/>
        <p:txBody>
          <a:bodyPr/>
          <a:lstStyle/>
          <a:p>
            <a:fld id="{72640D24-2FF7-4B47-AF3F-617626EA3A0E}" type="slidenum">
              <a:rPr lang="en-IN" smtClean="0"/>
              <a:t>‹#›</a:t>
            </a:fld>
            <a:endParaRPr lang="en-IN"/>
          </a:p>
        </p:txBody>
      </p:sp>
    </p:spTree>
    <p:extLst>
      <p:ext uri="{BB962C8B-B14F-4D97-AF65-F5344CB8AC3E}">
        <p14:creationId xmlns:p14="http://schemas.microsoft.com/office/powerpoint/2010/main" val="934292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FC1DB7-AE71-68D9-E8C5-0D4FF32CAC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A1A993-7F2D-2973-3D31-6B1E482D2A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0D4722-A7F0-2793-9924-B3FE822F971F}"/>
              </a:ext>
            </a:extLst>
          </p:cNvPr>
          <p:cNvSpPr>
            <a:spLocks noGrp="1"/>
          </p:cNvSpPr>
          <p:nvPr>
            <p:ph type="dt" sz="half" idx="10"/>
          </p:nvPr>
        </p:nvSpPr>
        <p:spPr/>
        <p:txBody>
          <a:bodyPr/>
          <a:lstStyle/>
          <a:p>
            <a:fld id="{B9DC5D7D-F65B-410B-AE7E-233B9E2B83AC}" type="datetimeFigureOut">
              <a:rPr lang="en-IN" smtClean="0"/>
              <a:t>29-04-2023</a:t>
            </a:fld>
            <a:endParaRPr lang="en-IN"/>
          </a:p>
        </p:txBody>
      </p:sp>
      <p:sp>
        <p:nvSpPr>
          <p:cNvPr id="5" name="Footer Placeholder 4">
            <a:extLst>
              <a:ext uri="{FF2B5EF4-FFF2-40B4-BE49-F238E27FC236}">
                <a16:creationId xmlns:a16="http://schemas.microsoft.com/office/drawing/2014/main" id="{5809BFE7-18DA-E1BB-C5F5-070DA21D41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A79E09-B9F5-AAD4-77E9-5187C0B7C09F}"/>
              </a:ext>
            </a:extLst>
          </p:cNvPr>
          <p:cNvSpPr>
            <a:spLocks noGrp="1"/>
          </p:cNvSpPr>
          <p:nvPr>
            <p:ph type="sldNum" sz="quarter" idx="12"/>
          </p:nvPr>
        </p:nvSpPr>
        <p:spPr/>
        <p:txBody>
          <a:bodyPr/>
          <a:lstStyle/>
          <a:p>
            <a:fld id="{72640D24-2FF7-4B47-AF3F-617626EA3A0E}" type="slidenum">
              <a:rPr lang="en-IN" smtClean="0"/>
              <a:t>‹#›</a:t>
            </a:fld>
            <a:endParaRPr lang="en-IN"/>
          </a:p>
        </p:txBody>
      </p:sp>
    </p:spTree>
    <p:extLst>
      <p:ext uri="{BB962C8B-B14F-4D97-AF65-F5344CB8AC3E}">
        <p14:creationId xmlns:p14="http://schemas.microsoft.com/office/powerpoint/2010/main" val="3885837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4DA83-A672-8355-0EE1-556C777BC3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198156-4933-AAC6-741D-F47000B412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11CE60-90AF-3204-335B-85E8492C39BC}"/>
              </a:ext>
            </a:extLst>
          </p:cNvPr>
          <p:cNvSpPr>
            <a:spLocks noGrp="1"/>
          </p:cNvSpPr>
          <p:nvPr>
            <p:ph type="dt" sz="half" idx="10"/>
          </p:nvPr>
        </p:nvSpPr>
        <p:spPr/>
        <p:txBody>
          <a:bodyPr/>
          <a:lstStyle/>
          <a:p>
            <a:fld id="{B9DC5D7D-F65B-410B-AE7E-233B9E2B83AC}" type="datetimeFigureOut">
              <a:rPr lang="en-IN" smtClean="0"/>
              <a:t>29-04-2023</a:t>
            </a:fld>
            <a:endParaRPr lang="en-IN"/>
          </a:p>
        </p:txBody>
      </p:sp>
      <p:sp>
        <p:nvSpPr>
          <p:cNvPr id="5" name="Footer Placeholder 4">
            <a:extLst>
              <a:ext uri="{FF2B5EF4-FFF2-40B4-BE49-F238E27FC236}">
                <a16:creationId xmlns:a16="http://schemas.microsoft.com/office/drawing/2014/main" id="{6D2D39AB-94E3-5DF8-56AE-F7E9D6A313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C66F8C-7313-FB57-C6F0-EF1163913F63}"/>
              </a:ext>
            </a:extLst>
          </p:cNvPr>
          <p:cNvSpPr>
            <a:spLocks noGrp="1"/>
          </p:cNvSpPr>
          <p:nvPr>
            <p:ph type="sldNum" sz="quarter" idx="12"/>
          </p:nvPr>
        </p:nvSpPr>
        <p:spPr/>
        <p:txBody>
          <a:bodyPr/>
          <a:lstStyle/>
          <a:p>
            <a:fld id="{72640D24-2FF7-4B47-AF3F-617626EA3A0E}" type="slidenum">
              <a:rPr lang="en-IN" smtClean="0"/>
              <a:t>‹#›</a:t>
            </a:fld>
            <a:endParaRPr lang="en-IN"/>
          </a:p>
        </p:txBody>
      </p:sp>
    </p:spTree>
    <p:extLst>
      <p:ext uri="{BB962C8B-B14F-4D97-AF65-F5344CB8AC3E}">
        <p14:creationId xmlns:p14="http://schemas.microsoft.com/office/powerpoint/2010/main" val="1779770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1B02A-BC11-9326-6C48-4D90995EFF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96C3E0-7C02-9540-FF20-AF2655AEE4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21B85-E34A-49BB-567C-33480DCB5E91}"/>
              </a:ext>
            </a:extLst>
          </p:cNvPr>
          <p:cNvSpPr>
            <a:spLocks noGrp="1"/>
          </p:cNvSpPr>
          <p:nvPr>
            <p:ph type="dt" sz="half" idx="10"/>
          </p:nvPr>
        </p:nvSpPr>
        <p:spPr/>
        <p:txBody>
          <a:bodyPr/>
          <a:lstStyle/>
          <a:p>
            <a:fld id="{B9DC5D7D-F65B-410B-AE7E-233B9E2B83AC}" type="datetimeFigureOut">
              <a:rPr lang="en-IN" smtClean="0"/>
              <a:t>29-04-2023</a:t>
            </a:fld>
            <a:endParaRPr lang="en-IN"/>
          </a:p>
        </p:txBody>
      </p:sp>
      <p:sp>
        <p:nvSpPr>
          <p:cNvPr id="5" name="Footer Placeholder 4">
            <a:extLst>
              <a:ext uri="{FF2B5EF4-FFF2-40B4-BE49-F238E27FC236}">
                <a16:creationId xmlns:a16="http://schemas.microsoft.com/office/drawing/2014/main" id="{2E661E99-7061-9B26-72D8-2380BCBC6E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16D350-3729-7279-440E-60DF51B41AD1}"/>
              </a:ext>
            </a:extLst>
          </p:cNvPr>
          <p:cNvSpPr>
            <a:spLocks noGrp="1"/>
          </p:cNvSpPr>
          <p:nvPr>
            <p:ph type="sldNum" sz="quarter" idx="12"/>
          </p:nvPr>
        </p:nvSpPr>
        <p:spPr/>
        <p:txBody>
          <a:bodyPr/>
          <a:lstStyle/>
          <a:p>
            <a:fld id="{72640D24-2FF7-4B47-AF3F-617626EA3A0E}" type="slidenum">
              <a:rPr lang="en-IN" smtClean="0"/>
              <a:t>‹#›</a:t>
            </a:fld>
            <a:endParaRPr lang="en-IN"/>
          </a:p>
        </p:txBody>
      </p:sp>
    </p:spTree>
    <p:extLst>
      <p:ext uri="{BB962C8B-B14F-4D97-AF65-F5344CB8AC3E}">
        <p14:creationId xmlns:p14="http://schemas.microsoft.com/office/powerpoint/2010/main" val="3579770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2E1CF-4A92-2A7B-1902-B098BDFF02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2408B5-0E4F-137A-7C63-4E946648E0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E2C073-C3C0-55D1-B86D-BE12019867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84127C-C31F-C328-387A-A0FA695F5C78}"/>
              </a:ext>
            </a:extLst>
          </p:cNvPr>
          <p:cNvSpPr>
            <a:spLocks noGrp="1"/>
          </p:cNvSpPr>
          <p:nvPr>
            <p:ph type="dt" sz="half" idx="10"/>
          </p:nvPr>
        </p:nvSpPr>
        <p:spPr/>
        <p:txBody>
          <a:bodyPr/>
          <a:lstStyle/>
          <a:p>
            <a:fld id="{B9DC5D7D-F65B-410B-AE7E-233B9E2B83AC}" type="datetimeFigureOut">
              <a:rPr lang="en-IN" smtClean="0"/>
              <a:t>29-04-2023</a:t>
            </a:fld>
            <a:endParaRPr lang="en-IN"/>
          </a:p>
        </p:txBody>
      </p:sp>
      <p:sp>
        <p:nvSpPr>
          <p:cNvPr id="6" name="Footer Placeholder 5">
            <a:extLst>
              <a:ext uri="{FF2B5EF4-FFF2-40B4-BE49-F238E27FC236}">
                <a16:creationId xmlns:a16="http://schemas.microsoft.com/office/drawing/2014/main" id="{96BB7BCF-17BE-E0C5-BB9A-4A27AFECB5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2035A5-4D9E-A663-C2F7-4C70FD22959F}"/>
              </a:ext>
            </a:extLst>
          </p:cNvPr>
          <p:cNvSpPr>
            <a:spLocks noGrp="1"/>
          </p:cNvSpPr>
          <p:nvPr>
            <p:ph type="sldNum" sz="quarter" idx="12"/>
          </p:nvPr>
        </p:nvSpPr>
        <p:spPr/>
        <p:txBody>
          <a:bodyPr/>
          <a:lstStyle/>
          <a:p>
            <a:fld id="{72640D24-2FF7-4B47-AF3F-617626EA3A0E}" type="slidenum">
              <a:rPr lang="en-IN" smtClean="0"/>
              <a:t>‹#›</a:t>
            </a:fld>
            <a:endParaRPr lang="en-IN"/>
          </a:p>
        </p:txBody>
      </p:sp>
    </p:spTree>
    <p:extLst>
      <p:ext uri="{BB962C8B-B14F-4D97-AF65-F5344CB8AC3E}">
        <p14:creationId xmlns:p14="http://schemas.microsoft.com/office/powerpoint/2010/main" val="3722213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24D50-D685-4324-7577-9C2EB351A4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CF5EFB-B16A-DA05-42C3-18CEFC7504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10F58C-32E2-B05E-90EC-C2647D1BAA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2A60B4A-A9B7-1D09-3648-02AF0488F4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C6F372-055F-9E40-0ACC-937F1375AE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83924D-5034-E701-B447-F206311EB6E8}"/>
              </a:ext>
            </a:extLst>
          </p:cNvPr>
          <p:cNvSpPr>
            <a:spLocks noGrp="1"/>
          </p:cNvSpPr>
          <p:nvPr>
            <p:ph type="dt" sz="half" idx="10"/>
          </p:nvPr>
        </p:nvSpPr>
        <p:spPr/>
        <p:txBody>
          <a:bodyPr/>
          <a:lstStyle/>
          <a:p>
            <a:fld id="{B9DC5D7D-F65B-410B-AE7E-233B9E2B83AC}" type="datetimeFigureOut">
              <a:rPr lang="en-IN" smtClean="0"/>
              <a:t>29-04-2023</a:t>
            </a:fld>
            <a:endParaRPr lang="en-IN"/>
          </a:p>
        </p:txBody>
      </p:sp>
      <p:sp>
        <p:nvSpPr>
          <p:cNvPr id="8" name="Footer Placeholder 7">
            <a:extLst>
              <a:ext uri="{FF2B5EF4-FFF2-40B4-BE49-F238E27FC236}">
                <a16:creationId xmlns:a16="http://schemas.microsoft.com/office/drawing/2014/main" id="{ABE2314C-BCBE-734D-B5DA-9156EC48D3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3F9305F-219B-2D81-4190-9774E9AEC70F}"/>
              </a:ext>
            </a:extLst>
          </p:cNvPr>
          <p:cNvSpPr>
            <a:spLocks noGrp="1"/>
          </p:cNvSpPr>
          <p:nvPr>
            <p:ph type="sldNum" sz="quarter" idx="12"/>
          </p:nvPr>
        </p:nvSpPr>
        <p:spPr/>
        <p:txBody>
          <a:bodyPr/>
          <a:lstStyle/>
          <a:p>
            <a:fld id="{72640D24-2FF7-4B47-AF3F-617626EA3A0E}" type="slidenum">
              <a:rPr lang="en-IN" smtClean="0"/>
              <a:t>‹#›</a:t>
            </a:fld>
            <a:endParaRPr lang="en-IN"/>
          </a:p>
        </p:txBody>
      </p:sp>
    </p:spTree>
    <p:extLst>
      <p:ext uri="{BB962C8B-B14F-4D97-AF65-F5344CB8AC3E}">
        <p14:creationId xmlns:p14="http://schemas.microsoft.com/office/powerpoint/2010/main" val="123064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26DDC-70A4-A94A-3C15-1AB4AAFBAD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AF8FBB-C3B3-C9E2-C1C4-D0410A917456}"/>
              </a:ext>
            </a:extLst>
          </p:cNvPr>
          <p:cNvSpPr>
            <a:spLocks noGrp="1"/>
          </p:cNvSpPr>
          <p:nvPr>
            <p:ph type="dt" sz="half" idx="10"/>
          </p:nvPr>
        </p:nvSpPr>
        <p:spPr/>
        <p:txBody>
          <a:bodyPr/>
          <a:lstStyle/>
          <a:p>
            <a:fld id="{B9DC5D7D-F65B-410B-AE7E-233B9E2B83AC}" type="datetimeFigureOut">
              <a:rPr lang="en-IN" smtClean="0"/>
              <a:t>29-04-2023</a:t>
            </a:fld>
            <a:endParaRPr lang="en-IN"/>
          </a:p>
        </p:txBody>
      </p:sp>
      <p:sp>
        <p:nvSpPr>
          <p:cNvPr id="4" name="Footer Placeholder 3">
            <a:extLst>
              <a:ext uri="{FF2B5EF4-FFF2-40B4-BE49-F238E27FC236}">
                <a16:creationId xmlns:a16="http://schemas.microsoft.com/office/drawing/2014/main" id="{C3F2ACB9-4C92-6889-8A47-8150A12D91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3E14F9-3218-C76C-0333-0E83E868A733}"/>
              </a:ext>
            </a:extLst>
          </p:cNvPr>
          <p:cNvSpPr>
            <a:spLocks noGrp="1"/>
          </p:cNvSpPr>
          <p:nvPr>
            <p:ph type="sldNum" sz="quarter" idx="12"/>
          </p:nvPr>
        </p:nvSpPr>
        <p:spPr/>
        <p:txBody>
          <a:bodyPr/>
          <a:lstStyle/>
          <a:p>
            <a:fld id="{72640D24-2FF7-4B47-AF3F-617626EA3A0E}" type="slidenum">
              <a:rPr lang="en-IN" smtClean="0"/>
              <a:t>‹#›</a:t>
            </a:fld>
            <a:endParaRPr lang="en-IN"/>
          </a:p>
        </p:txBody>
      </p:sp>
    </p:spTree>
    <p:extLst>
      <p:ext uri="{BB962C8B-B14F-4D97-AF65-F5344CB8AC3E}">
        <p14:creationId xmlns:p14="http://schemas.microsoft.com/office/powerpoint/2010/main" val="743356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C18354-AA5F-8CBF-2F6B-3FCAC95AC2C9}"/>
              </a:ext>
            </a:extLst>
          </p:cNvPr>
          <p:cNvSpPr>
            <a:spLocks noGrp="1"/>
          </p:cNvSpPr>
          <p:nvPr>
            <p:ph type="dt" sz="half" idx="10"/>
          </p:nvPr>
        </p:nvSpPr>
        <p:spPr/>
        <p:txBody>
          <a:bodyPr/>
          <a:lstStyle/>
          <a:p>
            <a:fld id="{B9DC5D7D-F65B-410B-AE7E-233B9E2B83AC}" type="datetimeFigureOut">
              <a:rPr lang="en-IN" smtClean="0"/>
              <a:t>29-04-2023</a:t>
            </a:fld>
            <a:endParaRPr lang="en-IN"/>
          </a:p>
        </p:txBody>
      </p:sp>
      <p:sp>
        <p:nvSpPr>
          <p:cNvPr id="3" name="Footer Placeholder 2">
            <a:extLst>
              <a:ext uri="{FF2B5EF4-FFF2-40B4-BE49-F238E27FC236}">
                <a16:creationId xmlns:a16="http://schemas.microsoft.com/office/drawing/2014/main" id="{6A5D79FC-DDA5-85C4-2DB1-FE52D728F2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5A6BCF0-1698-9E68-5596-2439C22BB93A}"/>
              </a:ext>
            </a:extLst>
          </p:cNvPr>
          <p:cNvSpPr>
            <a:spLocks noGrp="1"/>
          </p:cNvSpPr>
          <p:nvPr>
            <p:ph type="sldNum" sz="quarter" idx="12"/>
          </p:nvPr>
        </p:nvSpPr>
        <p:spPr/>
        <p:txBody>
          <a:bodyPr/>
          <a:lstStyle/>
          <a:p>
            <a:fld id="{72640D24-2FF7-4B47-AF3F-617626EA3A0E}" type="slidenum">
              <a:rPr lang="en-IN" smtClean="0"/>
              <a:t>‹#›</a:t>
            </a:fld>
            <a:endParaRPr lang="en-IN"/>
          </a:p>
        </p:txBody>
      </p:sp>
    </p:spTree>
    <p:extLst>
      <p:ext uri="{BB962C8B-B14F-4D97-AF65-F5344CB8AC3E}">
        <p14:creationId xmlns:p14="http://schemas.microsoft.com/office/powerpoint/2010/main" val="1988077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0F69A-F845-2004-21DE-2FBC34E35A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462D38-1227-31BE-ED31-D5D16215F3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DE7FD4-7F61-3D13-46EE-D62B7128D2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81B0B6-6C02-A953-2FEF-AC8C0324CCDA}"/>
              </a:ext>
            </a:extLst>
          </p:cNvPr>
          <p:cNvSpPr>
            <a:spLocks noGrp="1"/>
          </p:cNvSpPr>
          <p:nvPr>
            <p:ph type="dt" sz="half" idx="10"/>
          </p:nvPr>
        </p:nvSpPr>
        <p:spPr/>
        <p:txBody>
          <a:bodyPr/>
          <a:lstStyle/>
          <a:p>
            <a:fld id="{B9DC5D7D-F65B-410B-AE7E-233B9E2B83AC}" type="datetimeFigureOut">
              <a:rPr lang="en-IN" smtClean="0"/>
              <a:t>29-04-2023</a:t>
            </a:fld>
            <a:endParaRPr lang="en-IN"/>
          </a:p>
        </p:txBody>
      </p:sp>
      <p:sp>
        <p:nvSpPr>
          <p:cNvPr id="6" name="Footer Placeholder 5">
            <a:extLst>
              <a:ext uri="{FF2B5EF4-FFF2-40B4-BE49-F238E27FC236}">
                <a16:creationId xmlns:a16="http://schemas.microsoft.com/office/drawing/2014/main" id="{20CFB6E4-14F2-2F82-7A1C-A7DB8321AE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66D565-EDC1-C82F-4E19-985B62430E7A}"/>
              </a:ext>
            </a:extLst>
          </p:cNvPr>
          <p:cNvSpPr>
            <a:spLocks noGrp="1"/>
          </p:cNvSpPr>
          <p:nvPr>
            <p:ph type="sldNum" sz="quarter" idx="12"/>
          </p:nvPr>
        </p:nvSpPr>
        <p:spPr/>
        <p:txBody>
          <a:bodyPr/>
          <a:lstStyle/>
          <a:p>
            <a:fld id="{72640D24-2FF7-4B47-AF3F-617626EA3A0E}" type="slidenum">
              <a:rPr lang="en-IN" smtClean="0"/>
              <a:t>‹#›</a:t>
            </a:fld>
            <a:endParaRPr lang="en-IN"/>
          </a:p>
        </p:txBody>
      </p:sp>
    </p:spTree>
    <p:extLst>
      <p:ext uri="{BB962C8B-B14F-4D97-AF65-F5344CB8AC3E}">
        <p14:creationId xmlns:p14="http://schemas.microsoft.com/office/powerpoint/2010/main" val="2848324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0CDA-4993-D941-23F8-16A9C2C4FA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982CAA-7AF8-77F3-9482-E537B79EF1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41ABB8-A473-BAFC-33ED-3A4EA6C02C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F566C4-1DD8-6122-DEFF-3FBFC598C17A}"/>
              </a:ext>
            </a:extLst>
          </p:cNvPr>
          <p:cNvSpPr>
            <a:spLocks noGrp="1"/>
          </p:cNvSpPr>
          <p:nvPr>
            <p:ph type="dt" sz="half" idx="10"/>
          </p:nvPr>
        </p:nvSpPr>
        <p:spPr/>
        <p:txBody>
          <a:bodyPr/>
          <a:lstStyle/>
          <a:p>
            <a:fld id="{B9DC5D7D-F65B-410B-AE7E-233B9E2B83AC}" type="datetimeFigureOut">
              <a:rPr lang="en-IN" smtClean="0"/>
              <a:t>29-04-2023</a:t>
            </a:fld>
            <a:endParaRPr lang="en-IN"/>
          </a:p>
        </p:txBody>
      </p:sp>
      <p:sp>
        <p:nvSpPr>
          <p:cNvPr id="6" name="Footer Placeholder 5">
            <a:extLst>
              <a:ext uri="{FF2B5EF4-FFF2-40B4-BE49-F238E27FC236}">
                <a16:creationId xmlns:a16="http://schemas.microsoft.com/office/drawing/2014/main" id="{4C51DCFF-A460-6B0F-EA88-DB76CE173A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189A98-7379-F831-2A84-BAD3F607CE41}"/>
              </a:ext>
            </a:extLst>
          </p:cNvPr>
          <p:cNvSpPr>
            <a:spLocks noGrp="1"/>
          </p:cNvSpPr>
          <p:nvPr>
            <p:ph type="sldNum" sz="quarter" idx="12"/>
          </p:nvPr>
        </p:nvSpPr>
        <p:spPr/>
        <p:txBody>
          <a:bodyPr/>
          <a:lstStyle/>
          <a:p>
            <a:fld id="{72640D24-2FF7-4B47-AF3F-617626EA3A0E}" type="slidenum">
              <a:rPr lang="en-IN" smtClean="0"/>
              <a:t>‹#›</a:t>
            </a:fld>
            <a:endParaRPr lang="en-IN"/>
          </a:p>
        </p:txBody>
      </p:sp>
    </p:spTree>
    <p:extLst>
      <p:ext uri="{BB962C8B-B14F-4D97-AF65-F5344CB8AC3E}">
        <p14:creationId xmlns:p14="http://schemas.microsoft.com/office/powerpoint/2010/main" val="538682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C067A2-6D8B-C493-F633-8B4136CA90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83828B-0DDB-F92E-CF26-39D90ECCAA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2B1579-534B-BED7-7FDE-CFDCE1BFA5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DC5D7D-F65B-410B-AE7E-233B9E2B83AC}" type="datetimeFigureOut">
              <a:rPr lang="en-IN" smtClean="0"/>
              <a:t>29-04-2023</a:t>
            </a:fld>
            <a:endParaRPr lang="en-IN"/>
          </a:p>
        </p:txBody>
      </p:sp>
      <p:sp>
        <p:nvSpPr>
          <p:cNvPr id="5" name="Footer Placeholder 4">
            <a:extLst>
              <a:ext uri="{FF2B5EF4-FFF2-40B4-BE49-F238E27FC236}">
                <a16:creationId xmlns:a16="http://schemas.microsoft.com/office/drawing/2014/main" id="{76AF2E98-AD16-3D5B-7B9F-A4147326D9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31F9003-6C89-E9C6-96C9-950D3D3EC0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40D24-2FF7-4B47-AF3F-617626EA3A0E}" type="slidenum">
              <a:rPr lang="en-IN" smtClean="0"/>
              <a:t>‹#›</a:t>
            </a:fld>
            <a:endParaRPr lang="en-IN"/>
          </a:p>
        </p:txBody>
      </p:sp>
    </p:spTree>
    <p:extLst>
      <p:ext uri="{BB962C8B-B14F-4D97-AF65-F5344CB8AC3E}">
        <p14:creationId xmlns:p14="http://schemas.microsoft.com/office/powerpoint/2010/main" val="3294172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9E3C-29D6-A320-2D6D-BA523B3A31BB}"/>
              </a:ext>
            </a:extLst>
          </p:cNvPr>
          <p:cNvSpPr>
            <a:spLocks noGrp="1"/>
          </p:cNvSpPr>
          <p:nvPr>
            <p:ph type="ctrTitle"/>
          </p:nvPr>
        </p:nvSpPr>
        <p:spPr>
          <a:xfrm>
            <a:off x="1524000" y="561475"/>
            <a:ext cx="9144000" cy="2518610"/>
          </a:xfrm>
        </p:spPr>
        <p:txBody>
          <a:bodyPr>
            <a:normAutofit/>
          </a:bodyPr>
          <a:lstStyle/>
          <a:p>
            <a:r>
              <a:rPr lang="en-US" sz="4000" b="1" dirty="0">
                <a:solidFill>
                  <a:srgbClr val="FF0000"/>
                </a:solidFill>
                <a:latin typeface="Arial Black" panose="020B0A04020102020204" pitchFamily="34" charset="0"/>
              </a:rPr>
              <a:t>Capstone Project – 3</a:t>
            </a:r>
            <a:br>
              <a:rPr lang="en-US" sz="4000" b="1" dirty="0">
                <a:solidFill>
                  <a:srgbClr val="FF0000"/>
                </a:solidFill>
                <a:latin typeface="Arial Black" panose="020B0A04020102020204" pitchFamily="34" charset="0"/>
              </a:rPr>
            </a:br>
            <a:r>
              <a:rPr lang="en-US" sz="2000" b="1" dirty="0">
                <a:solidFill>
                  <a:srgbClr val="002060"/>
                </a:solidFill>
                <a:latin typeface="Arial Black" panose="020B0A04020102020204" pitchFamily="34" charset="0"/>
              </a:rPr>
              <a:t>Mobile </a:t>
            </a:r>
            <a:r>
              <a:rPr lang="en-US" sz="2000" b="1">
                <a:solidFill>
                  <a:srgbClr val="002060"/>
                </a:solidFill>
                <a:latin typeface="Arial Black" panose="020B0A04020102020204" pitchFamily="34" charset="0"/>
              </a:rPr>
              <a:t>Price Range </a:t>
            </a:r>
            <a:r>
              <a:rPr lang="en-US" sz="2000" b="1" dirty="0">
                <a:solidFill>
                  <a:srgbClr val="002060"/>
                </a:solidFill>
                <a:latin typeface="Arial Black" panose="020B0A04020102020204" pitchFamily="34" charset="0"/>
              </a:rPr>
              <a:t>prediction</a:t>
            </a:r>
            <a:br>
              <a:rPr lang="en-US" sz="2200" dirty="0"/>
            </a:br>
            <a:r>
              <a:rPr lang="en-US" sz="2000" dirty="0">
                <a:solidFill>
                  <a:srgbClr val="FF0000"/>
                </a:solidFill>
                <a:latin typeface="Arial Black" panose="020B0A04020102020204" pitchFamily="34" charset="0"/>
              </a:rPr>
              <a:t>(Supervised Machine Learning classification project)</a:t>
            </a:r>
            <a:br>
              <a:rPr lang="en-US" sz="2000" dirty="0">
                <a:solidFill>
                  <a:srgbClr val="FF0000"/>
                </a:solidFill>
                <a:latin typeface="Arial Black" panose="020B0A04020102020204" pitchFamily="34" charset="0"/>
              </a:rPr>
            </a:br>
            <a:endParaRPr lang="en-IN" sz="2000" dirty="0">
              <a:latin typeface="Arial Black" panose="020B0A04020102020204" pitchFamily="34" charset="0"/>
            </a:endParaRPr>
          </a:p>
        </p:txBody>
      </p:sp>
      <p:sp>
        <p:nvSpPr>
          <p:cNvPr id="3" name="Subtitle 2">
            <a:extLst>
              <a:ext uri="{FF2B5EF4-FFF2-40B4-BE49-F238E27FC236}">
                <a16:creationId xmlns:a16="http://schemas.microsoft.com/office/drawing/2014/main" id="{737C0301-1C90-9417-0480-D26B47334117}"/>
              </a:ext>
            </a:extLst>
          </p:cNvPr>
          <p:cNvSpPr>
            <a:spLocks noGrp="1"/>
          </p:cNvSpPr>
          <p:nvPr>
            <p:ph type="subTitle" idx="1"/>
          </p:nvPr>
        </p:nvSpPr>
        <p:spPr/>
        <p:txBody>
          <a:bodyPr/>
          <a:lstStyle/>
          <a:p>
            <a:pPr algn="l"/>
            <a:r>
              <a:rPr lang="en-US" sz="2000" b="1" dirty="0">
                <a:solidFill>
                  <a:srgbClr val="FF0000"/>
                </a:solidFill>
                <a:latin typeface="Arial Black" panose="020B0A04020102020204" pitchFamily="34" charset="0"/>
              </a:rPr>
              <a:t>Presented By</a:t>
            </a:r>
            <a:r>
              <a:rPr lang="en-US" sz="2000" b="1" dirty="0">
                <a:solidFill>
                  <a:srgbClr val="FF0000"/>
                </a:solidFill>
              </a:rPr>
              <a:t>:</a:t>
            </a:r>
          </a:p>
          <a:p>
            <a:pPr algn="l"/>
            <a:r>
              <a:rPr lang="en-US" sz="2000" b="1" dirty="0">
                <a:solidFill>
                  <a:srgbClr val="002060"/>
                </a:solidFill>
                <a:latin typeface="Arial Black" panose="020B0A04020102020204" pitchFamily="34" charset="0"/>
              </a:rPr>
              <a:t>MOHD AUN FAROOQUI</a:t>
            </a:r>
          </a:p>
          <a:p>
            <a:endParaRPr lang="en-IN" dirty="0"/>
          </a:p>
        </p:txBody>
      </p:sp>
    </p:spTree>
    <p:extLst>
      <p:ext uri="{BB962C8B-B14F-4D97-AF65-F5344CB8AC3E}">
        <p14:creationId xmlns:p14="http://schemas.microsoft.com/office/powerpoint/2010/main" val="318927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B17C5-B525-97A2-3AD8-63C86CF81329}"/>
              </a:ext>
            </a:extLst>
          </p:cNvPr>
          <p:cNvSpPr>
            <a:spLocks noGrp="1"/>
          </p:cNvSpPr>
          <p:nvPr>
            <p:ph type="title"/>
          </p:nvPr>
        </p:nvSpPr>
        <p:spPr>
          <a:xfrm>
            <a:off x="80212" y="64169"/>
            <a:ext cx="11273589" cy="320842"/>
          </a:xfrm>
        </p:spPr>
        <p:txBody>
          <a:bodyPr>
            <a:noAutofit/>
          </a:bodyPr>
          <a:lstStyle/>
          <a:p>
            <a:r>
              <a:rPr lang="en-US" sz="2000" b="1" dirty="0" err="1">
                <a:solidFill>
                  <a:srgbClr val="002060"/>
                </a:solidFill>
                <a:latin typeface="Arial Black" panose="020B0A04020102020204" pitchFamily="34" charset="0"/>
              </a:rPr>
              <a:t>four_g</a:t>
            </a:r>
            <a:r>
              <a:rPr lang="en-US" sz="2000" b="1" dirty="0">
                <a:solidFill>
                  <a:srgbClr val="002060"/>
                </a:solidFill>
                <a:latin typeface="Arial Black" panose="020B0A04020102020204" pitchFamily="34" charset="0"/>
              </a:rPr>
              <a:t> with price range wise</a:t>
            </a:r>
            <a:endParaRPr lang="en-IN" sz="2000" b="1" dirty="0">
              <a:solidFill>
                <a:srgbClr val="00206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0B9710F4-0FD8-153F-860A-2012311E110B}"/>
              </a:ext>
            </a:extLst>
          </p:cNvPr>
          <p:cNvSpPr>
            <a:spLocks noGrp="1"/>
          </p:cNvSpPr>
          <p:nvPr>
            <p:ph idx="1"/>
          </p:nvPr>
        </p:nvSpPr>
        <p:spPr>
          <a:xfrm>
            <a:off x="80212" y="521368"/>
            <a:ext cx="11943346" cy="6272463"/>
          </a:xfrm>
        </p:spPr>
        <p:txBody>
          <a:bodyPr>
            <a:normAutofit fontScale="92500" lnSpcReduction="10000"/>
          </a:bodyPr>
          <a:lstStyle/>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500" dirty="0"/>
              <a:t>The insights gained from the chart are as follows:</a:t>
            </a:r>
          </a:p>
          <a:p>
            <a:r>
              <a:rPr lang="en-US" sz="1500" dirty="0"/>
              <a:t>Around 52.1% of the mobile devices in the dataset support 4G, while the remaining 47.9% do not support 4G.</a:t>
            </a:r>
          </a:p>
          <a:p>
            <a:r>
              <a:rPr lang="en-US" sz="1500" dirty="0"/>
              <a:t>Among the devices that support 4G, a higher proportion of devices falls under the medium and high price range categories.</a:t>
            </a:r>
          </a:p>
          <a:p>
            <a:r>
              <a:rPr lang="en-US" sz="1500" dirty="0"/>
              <a:t>Among the devices that do not support 4G, a higher proportion of devices falls under the low and medium price range categories.</a:t>
            </a:r>
            <a:endParaRPr lang="en-IN" sz="1500" dirty="0"/>
          </a:p>
        </p:txBody>
      </p:sp>
      <p:pic>
        <p:nvPicPr>
          <p:cNvPr id="5122" name="Picture 2">
            <a:extLst>
              <a:ext uri="{FF2B5EF4-FFF2-40B4-BE49-F238E27FC236}">
                <a16:creationId xmlns:a16="http://schemas.microsoft.com/office/drawing/2014/main" id="{A3CF8A49-A97D-7C03-ACB6-E9020CE0D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326" y="521367"/>
            <a:ext cx="11349790" cy="4692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535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5151-7404-9BDA-527E-5E1B005E75E9}"/>
              </a:ext>
            </a:extLst>
          </p:cNvPr>
          <p:cNvSpPr>
            <a:spLocks noGrp="1"/>
          </p:cNvSpPr>
          <p:nvPr>
            <p:ph type="title"/>
          </p:nvPr>
        </p:nvSpPr>
        <p:spPr>
          <a:xfrm>
            <a:off x="120316" y="1"/>
            <a:ext cx="11233484" cy="393031"/>
          </a:xfrm>
        </p:spPr>
        <p:txBody>
          <a:bodyPr>
            <a:normAutofit/>
          </a:bodyPr>
          <a:lstStyle/>
          <a:p>
            <a:r>
              <a:rPr lang="en-US" sz="2000" b="1" dirty="0" err="1">
                <a:solidFill>
                  <a:srgbClr val="002060"/>
                </a:solidFill>
                <a:latin typeface="Arial Black" panose="020B0A04020102020204" pitchFamily="34" charset="0"/>
              </a:rPr>
              <a:t>wifi</a:t>
            </a:r>
            <a:r>
              <a:rPr lang="en-US" sz="2000" b="1" dirty="0">
                <a:solidFill>
                  <a:srgbClr val="002060"/>
                </a:solidFill>
                <a:latin typeface="Arial Black" panose="020B0A04020102020204" pitchFamily="34" charset="0"/>
              </a:rPr>
              <a:t> with price range wise</a:t>
            </a:r>
            <a:endParaRPr lang="en-IN" sz="2000" b="1" dirty="0">
              <a:solidFill>
                <a:srgbClr val="00206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B379DD15-A543-FF2B-B0A5-17E6F567E6C3}"/>
              </a:ext>
            </a:extLst>
          </p:cNvPr>
          <p:cNvSpPr>
            <a:spLocks noGrp="1"/>
          </p:cNvSpPr>
          <p:nvPr>
            <p:ph idx="1"/>
          </p:nvPr>
        </p:nvSpPr>
        <p:spPr>
          <a:xfrm>
            <a:off x="232611" y="449179"/>
            <a:ext cx="11782925" cy="6296526"/>
          </a:xfrm>
        </p:spPr>
        <p:txBody>
          <a:bodyPr>
            <a:normAutofit fontScale="92500" lnSpcReduction="10000"/>
          </a:bodyPr>
          <a:lstStyle/>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500" dirty="0"/>
              <a:t>There are 1014 mobile devices which support </a:t>
            </a:r>
            <a:r>
              <a:rPr lang="en-US" sz="1500" dirty="0" err="1"/>
              <a:t>wifi</a:t>
            </a:r>
            <a:r>
              <a:rPr lang="en-US" sz="1500" dirty="0"/>
              <a:t> and 986 which does not support.</a:t>
            </a:r>
          </a:p>
          <a:p>
            <a:r>
              <a:rPr lang="en-US" sz="1500" dirty="0"/>
              <a:t>About 50.7% of the mobile devices in the dataset support </a:t>
            </a:r>
            <a:r>
              <a:rPr lang="en-US" sz="1500" dirty="0" err="1"/>
              <a:t>wifi</a:t>
            </a:r>
            <a:r>
              <a:rPr lang="en-US" sz="1500" dirty="0"/>
              <a:t>, while about 49.3% do not support </a:t>
            </a:r>
            <a:r>
              <a:rPr lang="en-US" sz="1500" dirty="0" err="1"/>
              <a:t>wifi</a:t>
            </a:r>
            <a:r>
              <a:rPr lang="en-US" sz="1500" dirty="0"/>
              <a:t>.</a:t>
            </a:r>
            <a:endParaRPr lang="en-IN" sz="1500" dirty="0"/>
          </a:p>
        </p:txBody>
      </p:sp>
      <p:pic>
        <p:nvPicPr>
          <p:cNvPr id="6146" name="Picture 2">
            <a:extLst>
              <a:ext uri="{FF2B5EF4-FFF2-40B4-BE49-F238E27FC236}">
                <a16:creationId xmlns:a16="http://schemas.microsoft.com/office/drawing/2014/main" id="{E11351ED-7BFD-6189-FCDC-621842B299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389" y="449179"/>
            <a:ext cx="11325727" cy="5245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430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A15E-F031-A6B2-BFE4-0BB04EAB7107}"/>
              </a:ext>
            </a:extLst>
          </p:cNvPr>
          <p:cNvSpPr>
            <a:spLocks noGrp="1"/>
          </p:cNvSpPr>
          <p:nvPr>
            <p:ph type="title"/>
          </p:nvPr>
        </p:nvSpPr>
        <p:spPr>
          <a:xfrm>
            <a:off x="80211" y="56147"/>
            <a:ext cx="11273589" cy="385011"/>
          </a:xfrm>
        </p:spPr>
        <p:txBody>
          <a:bodyPr>
            <a:normAutofit/>
          </a:bodyPr>
          <a:lstStyle/>
          <a:p>
            <a:r>
              <a:rPr lang="en-US" sz="2000" b="1" dirty="0" err="1">
                <a:solidFill>
                  <a:srgbClr val="002060"/>
                </a:solidFill>
                <a:latin typeface="Arial Black" panose="020B0A04020102020204" pitchFamily="34" charset="0"/>
              </a:rPr>
              <a:t>dual_sim</a:t>
            </a:r>
            <a:r>
              <a:rPr lang="en-US" sz="2000" b="1" dirty="0">
                <a:solidFill>
                  <a:srgbClr val="002060"/>
                </a:solidFill>
                <a:latin typeface="Arial Black" panose="020B0A04020102020204" pitchFamily="34" charset="0"/>
              </a:rPr>
              <a:t> with price range wise</a:t>
            </a:r>
            <a:endParaRPr lang="en-IN" sz="2000" b="1" dirty="0">
              <a:solidFill>
                <a:srgbClr val="00206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5A6750C3-2092-C678-FB5B-98FFEE8378AA}"/>
              </a:ext>
            </a:extLst>
          </p:cNvPr>
          <p:cNvSpPr>
            <a:spLocks noGrp="1"/>
          </p:cNvSpPr>
          <p:nvPr>
            <p:ph idx="1"/>
          </p:nvPr>
        </p:nvSpPr>
        <p:spPr>
          <a:xfrm>
            <a:off x="80211" y="441158"/>
            <a:ext cx="11959389" cy="6360695"/>
          </a:xfrm>
        </p:spPr>
        <p:txBody>
          <a:bodyPr>
            <a:normAutofit fontScale="92500" lnSpcReduction="10000"/>
          </a:bodyPr>
          <a:lstStyle/>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500" dirty="0"/>
              <a:t>From the pie chart, we can see that about 51.09% of the mobile phones in the dataset support dual SIM functionality, while the remaining 49.1% do not support it.</a:t>
            </a:r>
          </a:p>
          <a:p>
            <a:r>
              <a:rPr lang="en-US" sz="1500" dirty="0"/>
              <a:t>while the count plot shows the distribution of the dual SIM feature across the different price ranges.</a:t>
            </a:r>
            <a:endParaRPr lang="en-IN" sz="1500" dirty="0"/>
          </a:p>
        </p:txBody>
      </p:sp>
      <p:pic>
        <p:nvPicPr>
          <p:cNvPr id="7170" name="Picture 2">
            <a:extLst>
              <a:ext uri="{FF2B5EF4-FFF2-40B4-BE49-F238E27FC236}">
                <a16:creationId xmlns:a16="http://schemas.microsoft.com/office/drawing/2014/main" id="{2520B51B-50E8-F54A-E4FB-833B72021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958" y="585537"/>
            <a:ext cx="10607842" cy="5414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190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419A2-8BBC-C1FD-830F-5DEA8F91CDFE}"/>
              </a:ext>
            </a:extLst>
          </p:cNvPr>
          <p:cNvSpPr>
            <a:spLocks noGrp="1"/>
          </p:cNvSpPr>
          <p:nvPr>
            <p:ph type="title"/>
          </p:nvPr>
        </p:nvSpPr>
        <p:spPr>
          <a:xfrm>
            <a:off x="104274" y="80211"/>
            <a:ext cx="11249526" cy="393031"/>
          </a:xfrm>
        </p:spPr>
        <p:txBody>
          <a:bodyPr>
            <a:normAutofit/>
          </a:bodyPr>
          <a:lstStyle/>
          <a:p>
            <a:r>
              <a:rPr lang="en-US" sz="2000" b="1" dirty="0" err="1">
                <a:solidFill>
                  <a:srgbClr val="002060"/>
                </a:solidFill>
                <a:latin typeface="Arial Black" panose="020B0A04020102020204" pitchFamily="34" charset="0"/>
              </a:rPr>
              <a:t>battery_power</a:t>
            </a:r>
            <a:r>
              <a:rPr lang="en-US" sz="2000" b="1" dirty="0">
                <a:solidFill>
                  <a:srgbClr val="002060"/>
                </a:solidFill>
                <a:latin typeface="Arial Black" panose="020B0A04020102020204" pitchFamily="34" charset="0"/>
              </a:rPr>
              <a:t> with price range wise</a:t>
            </a:r>
            <a:endParaRPr lang="en-IN" sz="2000" b="1" dirty="0">
              <a:solidFill>
                <a:srgbClr val="00206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6C520963-0DB7-52E0-96E1-6010A7EF4F43}"/>
              </a:ext>
            </a:extLst>
          </p:cNvPr>
          <p:cNvSpPr>
            <a:spLocks noGrp="1"/>
          </p:cNvSpPr>
          <p:nvPr>
            <p:ph idx="1"/>
          </p:nvPr>
        </p:nvSpPr>
        <p:spPr>
          <a:xfrm>
            <a:off x="104274" y="473242"/>
            <a:ext cx="11983452" cy="6304547"/>
          </a:xfrm>
        </p:spPr>
        <p:txBody>
          <a:bodyPr>
            <a:normAutofit lnSpcReduction="10000"/>
          </a:bodyPr>
          <a:lstStyle/>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400" dirty="0"/>
          </a:p>
          <a:p>
            <a:r>
              <a:rPr lang="en-US" sz="1400" dirty="0"/>
              <a:t>From the plot, it is observed that there is a positive correlation between </a:t>
            </a:r>
            <a:r>
              <a:rPr lang="en-US" sz="1400" dirty="0" err="1"/>
              <a:t>price_range</a:t>
            </a:r>
            <a:r>
              <a:rPr lang="en-US" sz="1400" dirty="0"/>
              <a:t> and </a:t>
            </a:r>
            <a:r>
              <a:rPr lang="en-US" sz="1400" dirty="0" err="1"/>
              <a:t>battery_power</a:t>
            </a:r>
            <a:r>
              <a:rPr lang="en-US" sz="1400" dirty="0"/>
              <a:t>. As the </a:t>
            </a:r>
            <a:r>
              <a:rPr lang="en-US" sz="1400" dirty="0" err="1"/>
              <a:t>battery_power</a:t>
            </a:r>
            <a:r>
              <a:rPr lang="en-US" sz="1400" dirty="0"/>
              <a:t> increases, the </a:t>
            </a:r>
            <a:r>
              <a:rPr lang="en-US" sz="1400" dirty="0" err="1"/>
              <a:t>price_range</a:t>
            </a:r>
            <a:r>
              <a:rPr lang="en-US" sz="1400" dirty="0"/>
              <a:t> also increases.</a:t>
            </a:r>
          </a:p>
          <a:p>
            <a:endParaRPr lang="en-US" dirty="0"/>
          </a:p>
          <a:p>
            <a:endParaRPr lang="en-IN" dirty="0"/>
          </a:p>
        </p:txBody>
      </p:sp>
      <p:pic>
        <p:nvPicPr>
          <p:cNvPr id="8194" name="Picture 2">
            <a:extLst>
              <a:ext uri="{FF2B5EF4-FFF2-40B4-BE49-F238E27FC236}">
                <a16:creationId xmlns:a16="http://schemas.microsoft.com/office/drawing/2014/main" id="{943F4381-322B-CAF8-B849-671FF0A51C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526" y="657726"/>
            <a:ext cx="7290887" cy="5301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923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0480F-8B37-6FEE-3853-F0216D8B8DB3}"/>
              </a:ext>
            </a:extLst>
          </p:cNvPr>
          <p:cNvSpPr>
            <a:spLocks noGrp="1"/>
          </p:cNvSpPr>
          <p:nvPr>
            <p:ph type="title"/>
          </p:nvPr>
        </p:nvSpPr>
        <p:spPr>
          <a:xfrm>
            <a:off x="88231" y="112296"/>
            <a:ext cx="11959389" cy="352926"/>
          </a:xfrm>
        </p:spPr>
        <p:txBody>
          <a:bodyPr>
            <a:noAutofit/>
          </a:bodyPr>
          <a:lstStyle/>
          <a:p>
            <a:r>
              <a:rPr lang="en-US" sz="2000" b="1" dirty="0">
                <a:solidFill>
                  <a:srgbClr val="002060"/>
                </a:solidFill>
                <a:latin typeface="Arial Black" panose="020B0A04020102020204" pitchFamily="34" charset="0"/>
              </a:rPr>
              <a:t>Internal memory capacity with price range wise</a:t>
            </a:r>
            <a:endParaRPr lang="en-IN" sz="2000" b="1" dirty="0">
              <a:solidFill>
                <a:srgbClr val="00206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9C3EBA77-C5F5-0928-39C7-F9DB438C5299}"/>
              </a:ext>
            </a:extLst>
          </p:cNvPr>
          <p:cNvSpPr>
            <a:spLocks noGrp="1"/>
          </p:cNvSpPr>
          <p:nvPr>
            <p:ph idx="1"/>
          </p:nvPr>
        </p:nvSpPr>
        <p:spPr>
          <a:xfrm>
            <a:off x="88231" y="465222"/>
            <a:ext cx="11959389" cy="6280482"/>
          </a:xfrm>
        </p:spPr>
        <p:txBody>
          <a:bodyPr>
            <a:normAutofit/>
          </a:bodyPr>
          <a:lstStyle/>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400" dirty="0"/>
              <a:t>Above plot show how the internal memory MB is spread. Internal memory capacity has constant with price range while moving from Low cost to Very high cost</a:t>
            </a:r>
            <a:endParaRPr lang="en-IN" sz="1400" dirty="0"/>
          </a:p>
        </p:txBody>
      </p:sp>
      <p:pic>
        <p:nvPicPr>
          <p:cNvPr id="9218" name="Picture 2">
            <a:extLst>
              <a:ext uri="{FF2B5EF4-FFF2-40B4-BE49-F238E27FC236}">
                <a16:creationId xmlns:a16="http://schemas.microsoft.com/office/drawing/2014/main" id="{A55D827D-532C-BF51-33AF-34109ADDC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787" y="585537"/>
            <a:ext cx="7210425" cy="522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499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A90FB-E60D-287D-4E97-A46CB23C7C57}"/>
              </a:ext>
            </a:extLst>
          </p:cNvPr>
          <p:cNvSpPr>
            <a:spLocks noGrp="1"/>
          </p:cNvSpPr>
          <p:nvPr>
            <p:ph type="title"/>
          </p:nvPr>
        </p:nvSpPr>
        <p:spPr>
          <a:xfrm>
            <a:off x="80211" y="72189"/>
            <a:ext cx="11975431" cy="352927"/>
          </a:xfrm>
        </p:spPr>
        <p:txBody>
          <a:bodyPr>
            <a:noAutofit/>
          </a:bodyPr>
          <a:lstStyle/>
          <a:p>
            <a:r>
              <a:rPr lang="en-US" sz="2000" b="1" dirty="0">
                <a:solidFill>
                  <a:srgbClr val="002060"/>
                </a:solidFill>
                <a:latin typeface="Arial Black" panose="020B0A04020102020204" pitchFamily="34" charset="0"/>
              </a:rPr>
              <a:t>Front camera with price range</a:t>
            </a:r>
            <a:endParaRPr lang="en-IN" sz="2000" b="1" dirty="0">
              <a:solidFill>
                <a:srgbClr val="00206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B1B1A39A-244D-7BEB-640D-FB4CE137543C}"/>
              </a:ext>
            </a:extLst>
          </p:cNvPr>
          <p:cNvSpPr>
            <a:spLocks noGrp="1"/>
          </p:cNvSpPr>
          <p:nvPr>
            <p:ph idx="1"/>
          </p:nvPr>
        </p:nvSpPr>
        <p:spPr>
          <a:xfrm>
            <a:off x="80211" y="481263"/>
            <a:ext cx="11975431" cy="6304548"/>
          </a:xfrm>
        </p:spPr>
        <p:txBody>
          <a:bodyPr>
            <a:normAutofit/>
          </a:bodyPr>
          <a:lstStyle/>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400" dirty="0"/>
              <a:t>Above plot show how the front camera Mega pixel is spread. Front camera has constant with price range while moving from Low cost to Very high cost</a:t>
            </a:r>
            <a:endParaRPr lang="en-IN" sz="1400" dirty="0"/>
          </a:p>
        </p:txBody>
      </p:sp>
      <p:pic>
        <p:nvPicPr>
          <p:cNvPr id="10242" name="Picture 2">
            <a:extLst>
              <a:ext uri="{FF2B5EF4-FFF2-40B4-BE49-F238E27FC236}">
                <a16:creationId xmlns:a16="http://schemas.microsoft.com/office/drawing/2014/main" id="{97D8202E-6C44-2993-8B01-5AC41C0642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593557"/>
            <a:ext cx="7315200" cy="5069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785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51938-B498-F544-5864-396911A05056}"/>
              </a:ext>
            </a:extLst>
          </p:cNvPr>
          <p:cNvSpPr>
            <a:spLocks noGrp="1"/>
          </p:cNvSpPr>
          <p:nvPr>
            <p:ph type="title"/>
          </p:nvPr>
        </p:nvSpPr>
        <p:spPr>
          <a:xfrm>
            <a:off x="144379" y="104275"/>
            <a:ext cx="11209421" cy="336883"/>
          </a:xfrm>
        </p:spPr>
        <p:txBody>
          <a:bodyPr>
            <a:noAutofit/>
          </a:bodyPr>
          <a:lstStyle/>
          <a:p>
            <a:r>
              <a:rPr lang="en-US" sz="2000" b="1" dirty="0">
                <a:solidFill>
                  <a:srgbClr val="002060"/>
                </a:solidFill>
                <a:latin typeface="Arial Black" panose="020B0A04020102020204" pitchFamily="34" charset="0"/>
              </a:rPr>
              <a:t>Primary camera with price range</a:t>
            </a:r>
            <a:endParaRPr lang="en-IN" sz="2000" b="1" dirty="0">
              <a:solidFill>
                <a:srgbClr val="00206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7D4C5F7C-C6A4-E885-952C-6B6B1CE145DB}"/>
              </a:ext>
            </a:extLst>
          </p:cNvPr>
          <p:cNvSpPr>
            <a:spLocks noGrp="1"/>
          </p:cNvSpPr>
          <p:nvPr>
            <p:ph idx="1"/>
          </p:nvPr>
        </p:nvSpPr>
        <p:spPr>
          <a:xfrm>
            <a:off x="144379" y="441158"/>
            <a:ext cx="11903242" cy="6312567"/>
          </a:xfrm>
        </p:spPr>
        <p:txBody>
          <a:bodyPr>
            <a:normAutofit/>
          </a:bodyPr>
          <a:lstStyle/>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400" dirty="0"/>
              <a:t>Above plot show how the primary camera Mega pixel is spread. Front camera has constant with price range while moving from Low cost to Very high cost</a:t>
            </a:r>
            <a:endParaRPr lang="en-IN" sz="1400" dirty="0"/>
          </a:p>
        </p:txBody>
      </p:sp>
      <p:pic>
        <p:nvPicPr>
          <p:cNvPr id="11266" name="Picture 2">
            <a:extLst>
              <a:ext uri="{FF2B5EF4-FFF2-40B4-BE49-F238E27FC236}">
                <a16:creationId xmlns:a16="http://schemas.microsoft.com/office/drawing/2014/main" id="{12EAC594-5271-E3EC-3B36-855BDDCD96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638" y="521368"/>
            <a:ext cx="7324725" cy="5165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261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1689-52AB-F57A-1C63-1597EF3BCF7F}"/>
              </a:ext>
            </a:extLst>
          </p:cNvPr>
          <p:cNvSpPr>
            <a:spLocks noGrp="1"/>
          </p:cNvSpPr>
          <p:nvPr>
            <p:ph type="title"/>
          </p:nvPr>
        </p:nvSpPr>
        <p:spPr>
          <a:xfrm>
            <a:off x="136358" y="96253"/>
            <a:ext cx="11855116" cy="393031"/>
          </a:xfrm>
        </p:spPr>
        <p:txBody>
          <a:bodyPr>
            <a:normAutofit/>
          </a:bodyPr>
          <a:lstStyle/>
          <a:p>
            <a:r>
              <a:rPr lang="en-US" sz="2000" b="1" dirty="0">
                <a:solidFill>
                  <a:srgbClr val="002060"/>
                </a:solidFill>
                <a:latin typeface="Arial Black" panose="020B0A04020102020204" pitchFamily="34" charset="0"/>
              </a:rPr>
              <a:t>Mobile depth with price range</a:t>
            </a:r>
            <a:endParaRPr lang="en-IN" sz="2000" b="1" dirty="0">
              <a:solidFill>
                <a:srgbClr val="00206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B9C375A8-A5CB-78B0-8793-CEAF324929E7}"/>
              </a:ext>
            </a:extLst>
          </p:cNvPr>
          <p:cNvSpPr>
            <a:spLocks noGrp="1"/>
          </p:cNvSpPr>
          <p:nvPr>
            <p:ph idx="1"/>
          </p:nvPr>
        </p:nvSpPr>
        <p:spPr>
          <a:xfrm>
            <a:off x="136357" y="489284"/>
            <a:ext cx="11855115" cy="6272463"/>
          </a:xfrm>
        </p:spPr>
        <p:txBody>
          <a:bodyPr>
            <a:normAutofit/>
          </a:bodyPr>
          <a:lstStyle/>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pPr marL="0" indent="0">
              <a:buNone/>
            </a:pPr>
            <a:endParaRPr lang="en-US" sz="1200" dirty="0"/>
          </a:p>
          <a:p>
            <a:r>
              <a:rPr lang="en-US" sz="1400" dirty="0"/>
              <a:t>Above plot show how the mobile depth in cm is spread. Mobile depth has constant with price range while moving from Low cost to Very high cost.</a:t>
            </a:r>
            <a:endParaRPr lang="en-IN" sz="1400" dirty="0"/>
          </a:p>
        </p:txBody>
      </p:sp>
      <p:pic>
        <p:nvPicPr>
          <p:cNvPr id="12290" name="Picture 2">
            <a:extLst>
              <a:ext uri="{FF2B5EF4-FFF2-40B4-BE49-F238E27FC236}">
                <a16:creationId xmlns:a16="http://schemas.microsoft.com/office/drawing/2014/main" id="{F788AA93-722C-F2E7-ABEE-203B52DC37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1738" y="617621"/>
            <a:ext cx="7248525" cy="5197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0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76CA-1E43-BD0C-9E04-91AB2338C35F}"/>
              </a:ext>
            </a:extLst>
          </p:cNvPr>
          <p:cNvSpPr>
            <a:spLocks noGrp="1"/>
          </p:cNvSpPr>
          <p:nvPr>
            <p:ph type="title"/>
          </p:nvPr>
        </p:nvSpPr>
        <p:spPr>
          <a:xfrm>
            <a:off x="88232" y="56147"/>
            <a:ext cx="11265568" cy="376990"/>
          </a:xfrm>
        </p:spPr>
        <p:txBody>
          <a:bodyPr>
            <a:normAutofit/>
          </a:bodyPr>
          <a:lstStyle/>
          <a:p>
            <a:r>
              <a:rPr lang="en-US" sz="2000" b="1" dirty="0">
                <a:solidFill>
                  <a:srgbClr val="002060"/>
                </a:solidFill>
                <a:latin typeface="Arial Black" panose="020B0A04020102020204" pitchFamily="34" charset="0"/>
              </a:rPr>
              <a:t>Mobile weight with price range</a:t>
            </a:r>
            <a:endParaRPr lang="en-IN" sz="2000" b="1" dirty="0">
              <a:solidFill>
                <a:srgbClr val="00206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76D66673-8B89-88EB-9814-4D7081BA5046}"/>
              </a:ext>
            </a:extLst>
          </p:cNvPr>
          <p:cNvSpPr>
            <a:spLocks noGrp="1"/>
          </p:cNvSpPr>
          <p:nvPr>
            <p:ph idx="1"/>
          </p:nvPr>
        </p:nvSpPr>
        <p:spPr>
          <a:xfrm>
            <a:off x="88231" y="433137"/>
            <a:ext cx="12015537" cy="6368716"/>
          </a:xfrm>
        </p:spPr>
        <p:txBody>
          <a:bodyPr>
            <a:normAutofit/>
          </a:bodyPr>
          <a:lstStyle/>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400" dirty="0"/>
              <a:t>Mobile weight has constant with price range while moving from Low price to Very high price.</a:t>
            </a:r>
            <a:endParaRPr lang="en-IN" sz="1400" dirty="0"/>
          </a:p>
        </p:txBody>
      </p:sp>
      <p:pic>
        <p:nvPicPr>
          <p:cNvPr id="13314" name="Picture 2">
            <a:extLst>
              <a:ext uri="{FF2B5EF4-FFF2-40B4-BE49-F238E27FC236}">
                <a16:creationId xmlns:a16="http://schemas.microsoft.com/office/drawing/2014/main" id="{4B4D576D-1208-07A9-DAD4-7467A8A330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2688" y="553453"/>
            <a:ext cx="7286625" cy="5173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114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59831-AD8B-5ADA-63C2-1D92FCA68869}"/>
              </a:ext>
            </a:extLst>
          </p:cNvPr>
          <p:cNvSpPr>
            <a:spLocks noGrp="1"/>
          </p:cNvSpPr>
          <p:nvPr>
            <p:ph type="title"/>
          </p:nvPr>
        </p:nvSpPr>
        <p:spPr>
          <a:xfrm>
            <a:off x="72189" y="1"/>
            <a:ext cx="11281611" cy="360946"/>
          </a:xfrm>
        </p:spPr>
        <p:txBody>
          <a:bodyPr>
            <a:noAutofit/>
          </a:bodyPr>
          <a:lstStyle/>
          <a:p>
            <a:r>
              <a:rPr lang="en-IN" sz="2000" b="1" dirty="0">
                <a:solidFill>
                  <a:srgbClr val="002060"/>
                </a:solidFill>
                <a:latin typeface="Arial Black" panose="020B0A04020102020204" pitchFamily="34" charset="0"/>
              </a:rPr>
              <a:t>Correlation Heatmap</a:t>
            </a:r>
          </a:p>
        </p:txBody>
      </p:sp>
      <p:sp>
        <p:nvSpPr>
          <p:cNvPr id="3" name="Content Placeholder 2">
            <a:extLst>
              <a:ext uri="{FF2B5EF4-FFF2-40B4-BE49-F238E27FC236}">
                <a16:creationId xmlns:a16="http://schemas.microsoft.com/office/drawing/2014/main" id="{C69B8353-E4B0-6F95-18C6-A90102EA9413}"/>
              </a:ext>
            </a:extLst>
          </p:cNvPr>
          <p:cNvSpPr>
            <a:spLocks noGrp="1"/>
          </p:cNvSpPr>
          <p:nvPr>
            <p:ph idx="1"/>
          </p:nvPr>
        </p:nvSpPr>
        <p:spPr>
          <a:xfrm>
            <a:off x="72189" y="360946"/>
            <a:ext cx="11975432" cy="6497053"/>
          </a:xfrm>
        </p:spPr>
        <p:txBody>
          <a:bodyPr>
            <a:normAutofit fontScale="92500" lnSpcReduction="10000"/>
          </a:bodyPr>
          <a:lstStyle/>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300" dirty="0"/>
              <a:t>RAM and </a:t>
            </a:r>
            <a:r>
              <a:rPr lang="en-US" sz="1300" dirty="0" err="1"/>
              <a:t>price_range</a:t>
            </a:r>
            <a:r>
              <a:rPr lang="en-US" sz="1300" dirty="0"/>
              <a:t> shows high correlation which is a good sign, it signifies that RAM will play major deciding factor in estimating the price range.</a:t>
            </a:r>
          </a:p>
          <a:p>
            <a:r>
              <a:rPr lang="en-US" sz="1300" dirty="0"/>
              <a:t>There is some collinearity in feature pairs ('pc', 'fc'), ('</a:t>
            </a:r>
            <a:r>
              <a:rPr lang="en-US" sz="1300" dirty="0" err="1"/>
              <a:t>px_width</a:t>
            </a:r>
            <a:r>
              <a:rPr lang="en-US" sz="1300" dirty="0"/>
              <a:t>', '</a:t>
            </a:r>
            <a:r>
              <a:rPr lang="en-US" sz="1300" dirty="0" err="1"/>
              <a:t>px_height</a:t>
            </a:r>
            <a:r>
              <a:rPr lang="en-US" sz="1300" dirty="0"/>
              <a:t>'), and ('</a:t>
            </a:r>
            <a:r>
              <a:rPr lang="en-US" sz="1300" dirty="0" err="1"/>
              <a:t>sc_h</a:t>
            </a:r>
            <a:r>
              <a:rPr lang="en-US" sz="1300" dirty="0"/>
              <a:t>', '</a:t>
            </a:r>
            <a:r>
              <a:rPr lang="en-US" sz="1300" dirty="0" err="1"/>
              <a:t>sc_h</a:t>
            </a:r>
            <a:r>
              <a:rPr lang="en-US" sz="1300" dirty="0"/>
              <a:t>') .The ('pc', 'fc'), ('</a:t>
            </a:r>
            <a:r>
              <a:rPr lang="en-US" sz="1300" dirty="0" err="1"/>
              <a:t>px_width</a:t>
            </a:r>
            <a:r>
              <a:rPr lang="en-US" sz="1300" dirty="0"/>
              <a:t>', '</a:t>
            </a:r>
            <a:r>
              <a:rPr lang="en-US" sz="1300" dirty="0" err="1"/>
              <a:t>px_height</a:t>
            </a:r>
            <a:r>
              <a:rPr lang="en-US" sz="1300" dirty="0"/>
              <a:t>'), and ('</a:t>
            </a:r>
            <a:r>
              <a:rPr lang="en-US" sz="1300" dirty="0" err="1"/>
              <a:t>sc_h</a:t>
            </a:r>
            <a:r>
              <a:rPr lang="en-US" sz="1300" dirty="0"/>
              <a:t>', '</a:t>
            </a:r>
            <a:r>
              <a:rPr lang="en-US" sz="1300" dirty="0" err="1"/>
              <a:t>sc_h</a:t>
            </a:r>
            <a:r>
              <a:rPr lang="en-US" sz="1300" dirty="0"/>
              <a:t>') correlations are justified since there are good chances that if front camera of a phone is good, the back camera would also be good.</a:t>
            </a:r>
          </a:p>
          <a:p>
            <a:r>
              <a:rPr lang="en-US" sz="1300" dirty="0"/>
              <a:t>Also, if </a:t>
            </a:r>
            <a:r>
              <a:rPr lang="en-US" sz="1300" dirty="0" err="1"/>
              <a:t>sc_h</a:t>
            </a:r>
            <a:r>
              <a:rPr lang="en-US" sz="1300" dirty="0"/>
              <a:t> increases, </a:t>
            </a:r>
            <a:r>
              <a:rPr lang="en-US" sz="1300" dirty="0" err="1"/>
              <a:t>sc_w</a:t>
            </a:r>
            <a:r>
              <a:rPr lang="en-US" sz="1300" dirty="0"/>
              <a:t> increases, </a:t>
            </a:r>
            <a:r>
              <a:rPr lang="en-US" sz="1300" dirty="0" err="1"/>
              <a:t>px_height</a:t>
            </a:r>
            <a:r>
              <a:rPr lang="en-US" sz="1300" dirty="0"/>
              <a:t> increases, pixel width also increases, that means the overall pixels in the screen</a:t>
            </a:r>
            <a:endParaRPr lang="en-IN" sz="1300" dirty="0"/>
          </a:p>
        </p:txBody>
      </p:sp>
      <p:pic>
        <p:nvPicPr>
          <p:cNvPr id="14338" name="Picture 2">
            <a:extLst>
              <a:ext uri="{FF2B5EF4-FFF2-40B4-BE49-F238E27FC236}">
                <a16:creationId xmlns:a16="http://schemas.microsoft.com/office/drawing/2014/main" id="{DC9B826F-3B1C-C2B9-CFC1-DACAE25AB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296779"/>
            <a:ext cx="9456821" cy="5518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860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C6C61-F788-E0CB-660F-D8FEAD8A341A}"/>
              </a:ext>
            </a:extLst>
          </p:cNvPr>
          <p:cNvSpPr>
            <a:spLocks noGrp="1"/>
          </p:cNvSpPr>
          <p:nvPr>
            <p:ph type="title"/>
          </p:nvPr>
        </p:nvSpPr>
        <p:spPr>
          <a:xfrm>
            <a:off x="304800" y="365125"/>
            <a:ext cx="11049000" cy="805949"/>
          </a:xfrm>
        </p:spPr>
        <p:txBody>
          <a:bodyPr>
            <a:normAutofit/>
          </a:bodyPr>
          <a:lstStyle/>
          <a:p>
            <a:r>
              <a:rPr lang="en-US" sz="2000" b="1" dirty="0">
                <a:solidFill>
                  <a:srgbClr val="002060"/>
                </a:solidFill>
                <a:latin typeface="Arial Black" panose="020B0604020202020204" pitchFamily="34" charset="0"/>
                <a:ea typeface="Arial Regular" pitchFamily="34" charset="-122"/>
                <a:cs typeface="Arial Black" panose="020B0604020202020204" pitchFamily="34" charset="0"/>
              </a:rPr>
              <a:t>AGENDA</a:t>
            </a:r>
            <a:endParaRPr lang="en-IN" sz="2000" dirty="0">
              <a:solidFill>
                <a:srgbClr val="002060"/>
              </a:solidFill>
            </a:endParaRPr>
          </a:p>
        </p:txBody>
      </p:sp>
      <p:sp>
        <p:nvSpPr>
          <p:cNvPr id="3" name="Content Placeholder 2">
            <a:extLst>
              <a:ext uri="{FF2B5EF4-FFF2-40B4-BE49-F238E27FC236}">
                <a16:creationId xmlns:a16="http://schemas.microsoft.com/office/drawing/2014/main" id="{5092700D-8052-E95D-1C1C-8F8DEF198D72}"/>
              </a:ext>
            </a:extLst>
          </p:cNvPr>
          <p:cNvSpPr>
            <a:spLocks noGrp="1"/>
          </p:cNvSpPr>
          <p:nvPr>
            <p:ph idx="1"/>
          </p:nvPr>
        </p:nvSpPr>
        <p:spPr>
          <a:xfrm>
            <a:off x="441158" y="1171074"/>
            <a:ext cx="10912642" cy="5005889"/>
          </a:xfrm>
        </p:spPr>
        <p:txBody>
          <a:bodyPr>
            <a:normAutofit/>
          </a:bodyPr>
          <a:lstStyle/>
          <a:p>
            <a:r>
              <a:rPr lang="en-US" sz="2000" b="1" dirty="0"/>
              <a:t>INTRODUCTION</a:t>
            </a:r>
          </a:p>
          <a:p>
            <a:r>
              <a:rPr lang="en-US" sz="2000" b="1" dirty="0"/>
              <a:t>PROBLEM STATEMENT</a:t>
            </a:r>
          </a:p>
          <a:p>
            <a:r>
              <a:rPr lang="en-US" sz="2000" b="1" dirty="0"/>
              <a:t>UNDERSTANDING THE DATASET</a:t>
            </a:r>
          </a:p>
          <a:p>
            <a:r>
              <a:rPr lang="en-US" sz="2000" b="1" dirty="0"/>
              <a:t>EXPLORATORY DATA ANALYSIS</a:t>
            </a:r>
          </a:p>
          <a:p>
            <a:r>
              <a:rPr lang="en-US" sz="2000" b="1" dirty="0"/>
              <a:t>FEATURE ENGINEERING AND DATA PRE-PROCESSING</a:t>
            </a:r>
          </a:p>
          <a:p>
            <a:r>
              <a:rPr lang="en-US" sz="2000" b="1" dirty="0"/>
              <a:t>MACHINE LEARNING ALGORITHM </a:t>
            </a:r>
          </a:p>
          <a:p>
            <a:r>
              <a:rPr lang="en-US" sz="2000" b="1" dirty="0"/>
              <a:t>FEATURE IMPORTANCE </a:t>
            </a:r>
          </a:p>
          <a:p>
            <a:r>
              <a:rPr lang="en-US" sz="2000" b="1" dirty="0"/>
              <a:t>MODEL SELECTION</a:t>
            </a:r>
          </a:p>
          <a:p>
            <a:r>
              <a:rPr lang="en-US" sz="2000" b="1" dirty="0"/>
              <a:t>CONCLUSION</a:t>
            </a:r>
          </a:p>
          <a:p>
            <a:endParaRPr lang="en-IN" dirty="0"/>
          </a:p>
        </p:txBody>
      </p:sp>
    </p:spTree>
    <p:extLst>
      <p:ext uri="{BB962C8B-B14F-4D97-AF65-F5344CB8AC3E}">
        <p14:creationId xmlns:p14="http://schemas.microsoft.com/office/powerpoint/2010/main" val="2751631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67AA-B43E-2476-308E-4B24D0B88FBA}"/>
              </a:ext>
            </a:extLst>
          </p:cNvPr>
          <p:cNvSpPr>
            <a:spLocks noGrp="1"/>
          </p:cNvSpPr>
          <p:nvPr>
            <p:ph type="title"/>
          </p:nvPr>
        </p:nvSpPr>
        <p:spPr>
          <a:xfrm>
            <a:off x="176463" y="1"/>
            <a:ext cx="11177337" cy="521367"/>
          </a:xfrm>
        </p:spPr>
        <p:txBody>
          <a:bodyPr>
            <a:normAutofit/>
          </a:bodyPr>
          <a:lstStyle/>
          <a:p>
            <a:r>
              <a:rPr lang="en-IN" sz="2000" b="1" dirty="0">
                <a:solidFill>
                  <a:srgbClr val="002060"/>
                </a:solidFill>
                <a:latin typeface="Arial Black" panose="020B0A04020102020204" pitchFamily="34" charset="0"/>
              </a:rPr>
              <a:t>Feature Engineering &amp; Data Pre-processing:</a:t>
            </a:r>
          </a:p>
        </p:txBody>
      </p:sp>
      <p:sp>
        <p:nvSpPr>
          <p:cNvPr id="3" name="Content Placeholder 2">
            <a:extLst>
              <a:ext uri="{FF2B5EF4-FFF2-40B4-BE49-F238E27FC236}">
                <a16:creationId xmlns:a16="http://schemas.microsoft.com/office/drawing/2014/main" id="{AD4EA32D-A85A-F57D-E94F-A42D9BFE8C65}"/>
              </a:ext>
            </a:extLst>
          </p:cNvPr>
          <p:cNvSpPr>
            <a:spLocks noGrp="1"/>
          </p:cNvSpPr>
          <p:nvPr>
            <p:ph idx="1"/>
          </p:nvPr>
        </p:nvSpPr>
        <p:spPr>
          <a:xfrm>
            <a:off x="232611" y="625642"/>
            <a:ext cx="11790947" cy="6063916"/>
          </a:xfrm>
        </p:spPr>
        <p:txBody>
          <a:bodyPr/>
          <a:lstStyle/>
          <a:p>
            <a:pPr marL="342900" indent="-342900">
              <a:buAutoNum type="arabicPeriod"/>
            </a:pPr>
            <a:r>
              <a:rPr lang="en-IN" sz="1600" b="1" dirty="0"/>
              <a:t>Handling Missing Values:</a:t>
            </a:r>
          </a:p>
          <a:p>
            <a:pPr marL="0" indent="0">
              <a:buNone/>
            </a:pPr>
            <a:r>
              <a:rPr lang="en-IN" sz="1600" dirty="0"/>
              <a:t>    </a:t>
            </a:r>
            <a:r>
              <a:rPr lang="en-IN" sz="1400" dirty="0"/>
              <a:t>There are no missing values present in our dataset.</a:t>
            </a:r>
          </a:p>
          <a:p>
            <a:pPr marL="0" indent="0">
              <a:buNone/>
            </a:pPr>
            <a:r>
              <a:rPr lang="en-IN" sz="1600" dirty="0"/>
              <a:t>2.    </a:t>
            </a:r>
            <a:r>
              <a:rPr lang="en-IN" sz="1600" b="1" dirty="0"/>
              <a:t>Handling Outliers:</a:t>
            </a:r>
          </a:p>
          <a:p>
            <a:pPr marL="0" indent="0">
              <a:buNone/>
            </a:pPr>
            <a:r>
              <a:rPr lang="en-IN" sz="1600" dirty="0"/>
              <a:t>    </a:t>
            </a:r>
            <a:r>
              <a:rPr lang="en-IN" sz="1400" dirty="0"/>
              <a:t>It seems like there are not much outlier present in our dataset. So, I skipped this part.</a:t>
            </a:r>
          </a:p>
          <a:p>
            <a:pPr marL="0" indent="0">
              <a:buNone/>
            </a:pPr>
            <a:r>
              <a:rPr lang="en-IN" sz="1600" dirty="0"/>
              <a:t>3.    </a:t>
            </a:r>
            <a:r>
              <a:rPr lang="en-IN" sz="1600" b="1" dirty="0"/>
              <a:t>Data Scaling:</a:t>
            </a:r>
          </a:p>
          <a:p>
            <a:pPr marL="0" indent="0">
              <a:buNone/>
            </a:pPr>
            <a:r>
              <a:rPr lang="en-US" sz="1400" dirty="0"/>
              <a:t>I have used the '</a:t>
            </a:r>
            <a:r>
              <a:rPr lang="en-US" sz="1400" dirty="0" err="1"/>
              <a:t>StandardScaler</a:t>
            </a:r>
            <a:r>
              <a:rPr lang="en-US" sz="1400" dirty="0"/>
              <a:t>' method to scale the data. This method standardizes the features by removing the mean and scaling to unit    variance. It transforms the features such that they have a mean of zero and a standard deviation of </a:t>
            </a:r>
            <a:r>
              <a:rPr lang="en-US" sz="1400" dirty="0" err="1"/>
              <a:t>one.I</a:t>
            </a:r>
            <a:r>
              <a:rPr lang="en-US" sz="1400" dirty="0"/>
              <a:t> used this method because it is a widely used scaling technique and is recommended when the features have a normal or nearly normal distribution.</a:t>
            </a:r>
            <a:endParaRPr lang="en-IN" sz="1400" dirty="0"/>
          </a:p>
          <a:p>
            <a:pPr marL="0" indent="0">
              <a:buNone/>
            </a:pPr>
            <a:r>
              <a:rPr lang="en-IN" sz="1600" dirty="0"/>
              <a:t>4. </a:t>
            </a:r>
            <a:r>
              <a:rPr lang="en-IN" sz="1600" b="1" dirty="0"/>
              <a:t>Data Splitting:</a:t>
            </a:r>
          </a:p>
          <a:p>
            <a:pPr marL="0" indent="0">
              <a:buNone/>
            </a:pPr>
            <a:r>
              <a:rPr lang="en-US" sz="1400" dirty="0"/>
              <a:t>I have used a splitting ratio of 75:25 for training and testing the model. This means that 75% of the data is used for training the model and 25% of the data is used for testing the model.</a:t>
            </a:r>
          </a:p>
          <a:p>
            <a:pPr marL="0" indent="0">
              <a:buNone/>
            </a:pPr>
            <a:r>
              <a:rPr lang="en-US" sz="1400" dirty="0"/>
              <a:t>I have chosen this ratio as it is a common practice in machine learning and provides a good balance between having enough data to train the model and having enough data to test the model's performance.</a:t>
            </a:r>
          </a:p>
          <a:p>
            <a:pPr marL="0" indent="0">
              <a:buNone/>
            </a:pPr>
            <a:r>
              <a:rPr lang="en-US" sz="1600" dirty="0"/>
              <a:t>5. </a:t>
            </a:r>
            <a:r>
              <a:rPr lang="en-US" sz="1600" b="1" dirty="0"/>
              <a:t>Handling Imbalanced Dataset:</a:t>
            </a:r>
          </a:p>
          <a:p>
            <a:pPr marL="0" indent="0">
              <a:buNone/>
            </a:pPr>
            <a:r>
              <a:rPr lang="en-US" sz="1400" dirty="0"/>
              <a:t>Our dataset is properly balanced, As we can see from the pie-chart.</a:t>
            </a:r>
          </a:p>
          <a:p>
            <a:pPr marL="0" indent="0">
              <a:buNone/>
            </a:pPr>
            <a:r>
              <a:rPr lang="en-US" sz="1400" dirty="0"/>
              <a:t>So, we don’t need to handle our data.</a:t>
            </a:r>
          </a:p>
          <a:p>
            <a:pPr marL="0" indent="0">
              <a:buNone/>
            </a:pPr>
            <a:endParaRPr lang="en-US" sz="1400" dirty="0"/>
          </a:p>
          <a:p>
            <a:pPr marL="0" indent="0">
              <a:buNone/>
            </a:pPr>
            <a:endParaRPr lang="en-IN" sz="1600" dirty="0"/>
          </a:p>
          <a:p>
            <a:pPr marL="342900" indent="-342900">
              <a:buAutoNum type="arabicPeriod"/>
            </a:pPr>
            <a:endParaRPr lang="en-IN" sz="1600" dirty="0"/>
          </a:p>
          <a:p>
            <a:pPr marL="342900" indent="-342900">
              <a:buAutoNum type="arabicPeriod"/>
            </a:pPr>
            <a:endParaRPr lang="en-IN" sz="1600" dirty="0"/>
          </a:p>
        </p:txBody>
      </p:sp>
      <p:pic>
        <p:nvPicPr>
          <p:cNvPr id="15362" name="Picture 2">
            <a:extLst>
              <a:ext uri="{FF2B5EF4-FFF2-40B4-BE49-F238E27FC236}">
                <a16:creationId xmlns:a16="http://schemas.microsoft.com/office/drawing/2014/main" id="{8A75DA9C-D104-E139-4CD0-802CC06E3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252" y="4178968"/>
            <a:ext cx="4795412" cy="2679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376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484F-A31D-9715-6CD1-51B7183DA1ED}"/>
              </a:ext>
            </a:extLst>
          </p:cNvPr>
          <p:cNvSpPr>
            <a:spLocks noGrp="1"/>
          </p:cNvSpPr>
          <p:nvPr>
            <p:ph type="title"/>
          </p:nvPr>
        </p:nvSpPr>
        <p:spPr>
          <a:xfrm>
            <a:off x="248653" y="352927"/>
            <a:ext cx="11105147" cy="810126"/>
          </a:xfrm>
        </p:spPr>
        <p:txBody>
          <a:bodyPr>
            <a:normAutofit/>
          </a:bodyPr>
          <a:lstStyle/>
          <a:p>
            <a:r>
              <a:rPr lang="en-IN" sz="2000" b="1" dirty="0">
                <a:solidFill>
                  <a:srgbClr val="002060"/>
                </a:solidFill>
                <a:latin typeface="Arial Black" panose="020B0A04020102020204" pitchFamily="34" charset="0"/>
              </a:rPr>
              <a:t>Machine Learning Algorithms:</a:t>
            </a:r>
          </a:p>
        </p:txBody>
      </p:sp>
      <p:sp>
        <p:nvSpPr>
          <p:cNvPr id="3" name="Content Placeholder 2">
            <a:extLst>
              <a:ext uri="{FF2B5EF4-FFF2-40B4-BE49-F238E27FC236}">
                <a16:creationId xmlns:a16="http://schemas.microsoft.com/office/drawing/2014/main" id="{FC4EC441-030C-C49E-0313-659146917EE6}"/>
              </a:ext>
            </a:extLst>
          </p:cNvPr>
          <p:cNvSpPr>
            <a:spLocks noGrp="1"/>
          </p:cNvSpPr>
          <p:nvPr>
            <p:ph idx="1"/>
          </p:nvPr>
        </p:nvSpPr>
        <p:spPr>
          <a:xfrm>
            <a:off x="834189" y="1323474"/>
            <a:ext cx="10519611" cy="4853489"/>
          </a:xfrm>
        </p:spPr>
        <p:txBody>
          <a:bodyPr>
            <a:normAutofit/>
          </a:bodyPr>
          <a:lstStyle/>
          <a:p>
            <a:pPr marL="514350" indent="-514350">
              <a:buAutoNum type="arabicPeriod"/>
            </a:pPr>
            <a:r>
              <a:rPr lang="en-IN" sz="1600" b="1" dirty="0"/>
              <a:t>Decision Tree Classifier</a:t>
            </a:r>
          </a:p>
          <a:p>
            <a:pPr marL="514350" indent="-514350">
              <a:buAutoNum type="arabicPeriod"/>
            </a:pPr>
            <a:r>
              <a:rPr lang="en-IN" sz="1600" b="1" dirty="0"/>
              <a:t>Logistic Regression</a:t>
            </a:r>
          </a:p>
          <a:p>
            <a:pPr marL="514350" indent="-514350">
              <a:buAutoNum type="arabicPeriod"/>
            </a:pPr>
            <a:r>
              <a:rPr lang="en-IN" sz="1600" b="1" dirty="0" err="1"/>
              <a:t>XgBoost</a:t>
            </a:r>
            <a:r>
              <a:rPr lang="en-IN" sz="1600" b="1" dirty="0"/>
              <a:t> Classifier </a:t>
            </a:r>
          </a:p>
          <a:p>
            <a:pPr marL="514350" indent="-514350">
              <a:buAutoNum type="arabicPeriod"/>
            </a:pPr>
            <a:r>
              <a:rPr lang="en-IN" sz="1600" b="1" dirty="0"/>
              <a:t>Support Vector  Classifier </a:t>
            </a:r>
          </a:p>
        </p:txBody>
      </p:sp>
    </p:spTree>
    <p:extLst>
      <p:ext uri="{BB962C8B-B14F-4D97-AF65-F5344CB8AC3E}">
        <p14:creationId xmlns:p14="http://schemas.microsoft.com/office/powerpoint/2010/main" val="1399626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95617-F6A9-6FCF-2865-C06B97A38E43}"/>
              </a:ext>
            </a:extLst>
          </p:cNvPr>
          <p:cNvSpPr>
            <a:spLocks noGrp="1"/>
          </p:cNvSpPr>
          <p:nvPr>
            <p:ph type="title"/>
          </p:nvPr>
        </p:nvSpPr>
        <p:spPr>
          <a:xfrm>
            <a:off x="84221" y="80211"/>
            <a:ext cx="10515600" cy="416799"/>
          </a:xfrm>
        </p:spPr>
        <p:txBody>
          <a:bodyPr>
            <a:normAutofit fontScale="90000"/>
          </a:bodyPr>
          <a:lstStyle/>
          <a:p>
            <a:br>
              <a:rPr lang="en-IN" sz="2000" dirty="0"/>
            </a:br>
            <a:br>
              <a:rPr lang="en-IN" sz="2000" dirty="0"/>
            </a:br>
            <a:br>
              <a:rPr lang="en-IN" sz="2000" dirty="0"/>
            </a:br>
            <a:r>
              <a:rPr lang="en-IN" sz="2200" b="1" dirty="0">
                <a:solidFill>
                  <a:srgbClr val="002060"/>
                </a:solidFill>
                <a:latin typeface="Arial Black" panose="020B0A04020102020204" pitchFamily="34" charset="0"/>
              </a:rPr>
              <a:t>Implementing Decision Tree Classifier</a:t>
            </a:r>
            <a:br>
              <a:rPr lang="en-IN" dirty="0"/>
            </a:br>
            <a:endParaRPr lang="en-IN" dirty="0"/>
          </a:p>
        </p:txBody>
      </p:sp>
      <p:pic>
        <p:nvPicPr>
          <p:cNvPr id="5" name="Content Placeholder 4">
            <a:extLst>
              <a:ext uri="{FF2B5EF4-FFF2-40B4-BE49-F238E27FC236}">
                <a16:creationId xmlns:a16="http://schemas.microsoft.com/office/drawing/2014/main" id="{3DA5599D-6A15-4A4B-35E0-7352AAA15F9B}"/>
              </a:ext>
            </a:extLst>
          </p:cNvPr>
          <p:cNvPicPr>
            <a:picLocks noGrp="1" noChangeAspect="1"/>
          </p:cNvPicPr>
          <p:nvPr>
            <p:ph idx="1"/>
          </p:nvPr>
        </p:nvPicPr>
        <p:blipFill>
          <a:blip r:embed="rId2"/>
          <a:stretch>
            <a:fillRect/>
          </a:stretch>
        </p:blipFill>
        <p:spPr>
          <a:xfrm>
            <a:off x="226044" y="802420"/>
            <a:ext cx="4038950" cy="2110923"/>
          </a:xfrm>
        </p:spPr>
      </p:pic>
      <p:pic>
        <p:nvPicPr>
          <p:cNvPr id="7" name="Picture 6">
            <a:extLst>
              <a:ext uri="{FF2B5EF4-FFF2-40B4-BE49-F238E27FC236}">
                <a16:creationId xmlns:a16="http://schemas.microsoft.com/office/drawing/2014/main" id="{EBE6F15F-6C05-CA48-8823-74B434D33F3B}"/>
              </a:ext>
            </a:extLst>
          </p:cNvPr>
          <p:cNvPicPr>
            <a:picLocks noChangeAspect="1"/>
          </p:cNvPicPr>
          <p:nvPr/>
        </p:nvPicPr>
        <p:blipFill>
          <a:blip r:embed="rId3"/>
          <a:stretch>
            <a:fillRect/>
          </a:stretch>
        </p:blipFill>
        <p:spPr>
          <a:xfrm>
            <a:off x="226044" y="3429000"/>
            <a:ext cx="3977985" cy="2225233"/>
          </a:xfrm>
          <a:prstGeom prst="rect">
            <a:avLst/>
          </a:prstGeom>
        </p:spPr>
      </p:pic>
      <p:pic>
        <p:nvPicPr>
          <p:cNvPr id="1026" name="Picture 2">
            <a:extLst>
              <a:ext uri="{FF2B5EF4-FFF2-40B4-BE49-F238E27FC236}">
                <a16:creationId xmlns:a16="http://schemas.microsoft.com/office/drawing/2014/main" id="{C116AEEC-0DA3-80E8-8865-34B0C67ACF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4926" y="802420"/>
            <a:ext cx="4291263" cy="24604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185176E-425B-4F20-8E62-007AF24726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4926" y="3364831"/>
            <a:ext cx="4291263" cy="235356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F4176ED-97EF-6BFC-7DAA-D580C3DA5929}"/>
              </a:ext>
            </a:extLst>
          </p:cNvPr>
          <p:cNvSpPr txBox="1"/>
          <p:nvPr/>
        </p:nvSpPr>
        <p:spPr>
          <a:xfrm>
            <a:off x="9649326" y="1098884"/>
            <a:ext cx="1844842" cy="307777"/>
          </a:xfrm>
          <a:prstGeom prst="rect">
            <a:avLst/>
          </a:prstGeom>
          <a:noFill/>
        </p:spPr>
        <p:txBody>
          <a:bodyPr wrap="square" rtlCol="0">
            <a:spAutoFit/>
          </a:bodyPr>
          <a:lstStyle/>
          <a:p>
            <a:r>
              <a:rPr lang="en-IN" sz="1400" dirty="0" err="1"/>
              <a:t>Train_accuracy</a:t>
            </a:r>
            <a:r>
              <a:rPr lang="en-IN" sz="1400" dirty="0"/>
              <a:t> = 100%</a:t>
            </a:r>
          </a:p>
        </p:txBody>
      </p:sp>
      <p:sp>
        <p:nvSpPr>
          <p:cNvPr id="9" name="TextBox 8">
            <a:extLst>
              <a:ext uri="{FF2B5EF4-FFF2-40B4-BE49-F238E27FC236}">
                <a16:creationId xmlns:a16="http://schemas.microsoft.com/office/drawing/2014/main" id="{A47D78F4-77B7-CA6C-77C0-A91B459549B6}"/>
              </a:ext>
            </a:extLst>
          </p:cNvPr>
          <p:cNvSpPr txBox="1"/>
          <p:nvPr/>
        </p:nvSpPr>
        <p:spPr>
          <a:xfrm>
            <a:off x="9569116" y="3649579"/>
            <a:ext cx="2045368" cy="307777"/>
          </a:xfrm>
          <a:prstGeom prst="rect">
            <a:avLst/>
          </a:prstGeom>
          <a:noFill/>
        </p:spPr>
        <p:txBody>
          <a:bodyPr wrap="square" rtlCol="0">
            <a:spAutoFit/>
          </a:bodyPr>
          <a:lstStyle/>
          <a:p>
            <a:r>
              <a:rPr lang="en-IN" sz="1400" dirty="0" err="1"/>
              <a:t>Test_accuracy</a:t>
            </a:r>
            <a:r>
              <a:rPr lang="en-IN" sz="1400" dirty="0"/>
              <a:t> = 83%</a:t>
            </a:r>
          </a:p>
        </p:txBody>
      </p:sp>
      <p:sp>
        <p:nvSpPr>
          <p:cNvPr id="10" name="TextBox 9">
            <a:extLst>
              <a:ext uri="{FF2B5EF4-FFF2-40B4-BE49-F238E27FC236}">
                <a16:creationId xmlns:a16="http://schemas.microsoft.com/office/drawing/2014/main" id="{145BD53D-A28D-874F-ACEB-206844B61E97}"/>
              </a:ext>
            </a:extLst>
          </p:cNvPr>
          <p:cNvSpPr txBox="1"/>
          <p:nvPr/>
        </p:nvSpPr>
        <p:spPr>
          <a:xfrm>
            <a:off x="368969" y="5959643"/>
            <a:ext cx="11125200" cy="1231106"/>
          </a:xfrm>
          <a:prstGeom prst="rect">
            <a:avLst/>
          </a:prstGeom>
          <a:noFill/>
        </p:spPr>
        <p:txBody>
          <a:bodyPr wrap="square" rtlCol="0">
            <a:spAutoFit/>
          </a:bodyPr>
          <a:lstStyle/>
          <a:p>
            <a:r>
              <a:rPr lang="en-US" sz="1400" dirty="0"/>
              <a:t>Based on the classification report of the decision tree model, we can see that the model has overfit the training data with 100% accuracy on the training set but a much lower accuracy of 83% on the test set. This suggests that the model has memorized the training data and is not able to generalize well to new unseen data.</a:t>
            </a:r>
          </a:p>
          <a:p>
            <a:endParaRPr lang="en-US" sz="1400" dirty="0"/>
          </a:p>
          <a:p>
            <a:endParaRPr lang="en-IN" dirty="0"/>
          </a:p>
        </p:txBody>
      </p:sp>
    </p:spTree>
    <p:extLst>
      <p:ext uri="{BB962C8B-B14F-4D97-AF65-F5344CB8AC3E}">
        <p14:creationId xmlns:p14="http://schemas.microsoft.com/office/powerpoint/2010/main" val="3444475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219D6-4874-35AC-8E76-687A7E9520C3}"/>
              </a:ext>
            </a:extLst>
          </p:cNvPr>
          <p:cNvSpPr>
            <a:spLocks noGrp="1"/>
          </p:cNvSpPr>
          <p:nvPr>
            <p:ph type="title"/>
          </p:nvPr>
        </p:nvSpPr>
        <p:spPr>
          <a:xfrm>
            <a:off x="64168" y="1"/>
            <a:ext cx="12023558" cy="409073"/>
          </a:xfrm>
        </p:spPr>
        <p:txBody>
          <a:bodyPr>
            <a:normAutofit fontScale="90000"/>
          </a:bodyPr>
          <a:lstStyle/>
          <a:p>
            <a:r>
              <a:rPr lang="en-IN" dirty="0"/>
              <a:t> </a:t>
            </a:r>
            <a:r>
              <a:rPr lang="en-IN" sz="2200" b="1" dirty="0">
                <a:solidFill>
                  <a:srgbClr val="002060"/>
                </a:solidFill>
                <a:latin typeface="Arial Black" panose="020B0A04020102020204" pitchFamily="34" charset="0"/>
              </a:rPr>
              <a:t>Cross- Validation &amp; Hyperparameter Tuning</a:t>
            </a:r>
          </a:p>
        </p:txBody>
      </p:sp>
      <p:pic>
        <p:nvPicPr>
          <p:cNvPr id="5" name="Content Placeholder 4">
            <a:extLst>
              <a:ext uri="{FF2B5EF4-FFF2-40B4-BE49-F238E27FC236}">
                <a16:creationId xmlns:a16="http://schemas.microsoft.com/office/drawing/2014/main" id="{F559AF7F-FAB2-6E13-F92D-3000DADFF977}"/>
              </a:ext>
            </a:extLst>
          </p:cNvPr>
          <p:cNvPicPr>
            <a:picLocks noGrp="1" noChangeAspect="1"/>
          </p:cNvPicPr>
          <p:nvPr>
            <p:ph idx="1"/>
          </p:nvPr>
        </p:nvPicPr>
        <p:blipFill>
          <a:blip r:embed="rId2"/>
          <a:stretch>
            <a:fillRect/>
          </a:stretch>
        </p:blipFill>
        <p:spPr>
          <a:xfrm>
            <a:off x="250304" y="631727"/>
            <a:ext cx="3901778" cy="2065199"/>
          </a:xfrm>
        </p:spPr>
      </p:pic>
      <p:pic>
        <p:nvPicPr>
          <p:cNvPr id="7" name="Picture 6">
            <a:extLst>
              <a:ext uri="{FF2B5EF4-FFF2-40B4-BE49-F238E27FC236}">
                <a16:creationId xmlns:a16="http://schemas.microsoft.com/office/drawing/2014/main" id="{00D70531-A03D-BFB2-4CB2-0D3276B5AFB1}"/>
              </a:ext>
            </a:extLst>
          </p:cNvPr>
          <p:cNvPicPr>
            <a:picLocks noChangeAspect="1"/>
          </p:cNvPicPr>
          <p:nvPr/>
        </p:nvPicPr>
        <p:blipFill>
          <a:blip r:embed="rId3"/>
          <a:stretch>
            <a:fillRect/>
          </a:stretch>
        </p:blipFill>
        <p:spPr>
          <a:xfrm>
            <a:off x="250304" y="2919578"/>
            <a:ext cx="3901778" cy="2227299"/>
          </a:xfrm>
          <a:prstGeom prst="rect">
            <a:avLst/>
          </a:prstGeom>
        </p:spPr>
      </p:pic>
      <p:pic>
        <p:nvPicPr>
          <p:cNvPr id="2050" name="Picture 2">
            <a:extLst>
              <a:ext uri="{FF2B5EF4-FFF2-40B4-BE49-F238E27FC236}">
                <a16:creationId xmlns:a16="http://schemas.microsoft.com/office/drawing/2014/main" id="{FFF8B02B-906D-0F15-12F6-7DF51DCDF0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0969" y="631727"/>
            <a:ext cx="3761874" cy="215157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2003B71-0011-6DAA-CEDB-7A3FCC14E9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0969" y="2919578"/>
            <a:ext cx="3761874" cy="22272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C4FBD79-BCA5-C423-427A-299F80733ED9}"/>
              </a:ext>
            </a:extLst>
          </p:cNvPr>
          <p:cNvSpPr txBox="1"/>
          <p:nvPr/>
        </p:nvSpPr>
        <p:spPr>
          <a:xfrm>
            <a:off x="9328484" y="826168"/>
            <a:ext cx="2470484" cy="307777"/>
          </a:xfrm>
          <a:prstGeom prst="rect">
            <a:avLst/>
          </a:prstGeom>
          <a:noFill/>
        </p:spPr>
        <p:txBody>
          <a:bodyPr wrap="square" rtlCol="0">
            <a:spAutoFit/>
          </a:bodyPr>
          <a:lstStyle/>
          <a:p>
            <a:r>
              <a:rPr lang="en-IN" sz="1400" dirty="0" err="1"/>
              <a:t>Train_accuracy</a:t>
            </a:r>
            <a:r>
              <a:rPr lang="en-IN" sz="1400" dirty="0"/>
              <a:t> = 94%</a:t>
            </a:r>
          </a:p>
        </p:txBody>
      </p:sp>
      <p:sp>
        <p:nvSpPr>
          <p:cNvPr id="9" name="TextBox 8">
            <a:extLst>
              <a:ext uri="{FF2B5EF4-FFF2-40B4-BE49-F238E27FC236}">
                <a16:creationId xmlns:a16="http://schemas.microsoft.com/office/drawing/2014/main" id="{707C2C16-F6B3-E895-76DA-2415EBE91F4E}"/>
              </a:ext>
            </a:extLst>
          </p:cNvPr>
          <p:cNvSpPr txBox="1"/>
          <p:nvPr/>
        </p:nvSpPr>
        <p:spPr>
          <a:xfrm>
            <a:off x="9328484" y="3152274"/>
            <a:ext cx="2269958" cy="307777"/>
          </a:xfrm>
          <a:prstGeom prst="rect">
            <a:avLst/>
          </a:prstGeom>
          <a:noFill/>
        </p:spPr>
        <p:txBody>
          <a:bodyPr wrap="square" rtlCol="0">
            <a:spAutoFit/>
          </a:bodyPr>
          <a:lstStyle/>
          <a:p>
            <a:r>
              <a:rPr lang="en-IN" sz="1400" dirty="0" err="1"/>
              <a:t>Test_accuracy</a:t>
            </a:r>
            <a:r>
              <a:rPr lang="en-IN" sz="1400" dirty="0"/>
              <a:t> = 85%</a:t>
            </a:r>
          </a:p>
        </p:txBody>
      </p:sp>
      <p:sp>
        <p:nvSpPr>
          <p:cNvPr id="10" name="TextBox 9">
            <a:extLst>
              <a:ext uri="{FF2B5EF4-FFF2-40B4-BE49-F238E27FC236}">
                <a16:creationId xmlns:a16="http://schemas.microsoft.com/office/drawing/2014/main" id="{430FB9D2-8EE9-07BA-9291-54AC92F67718}"/>
              </a:ext>
            </a:extLst>
          </p:cNvPr>
          <p:cNvSpPr txBox="1"/>
          <p:nvPr/>
        </p:nvSpPr>
        <p:spPr>
          <a:xfrm>
            <a:off x="64168" y="5558589"/>
            <a:ext cx="11815011" cy="923330"/>
          </a:xfrm>
          <a:prstGeom prst="rect">
            <a:avLst/>
          </a:prstGeom>
          <a:noFill/>
        </p:spPr>
        <p:txBody>
          <a:bodyPr wrap="square" rtlCol="0">
            <a:spAutoFit/>
          </a:bodyPr>
          <a:lstStyle/>
          <a:p>
            <a:r>
              <a:rPr lang="en-US" sz="1400" dirty="0"/>
              <a:t>I used </a:t>
            </a:r>
            <a:r>
              <a:rPr lang="en-US" sz="1400" dirty="0" err="1"/>
              <a:t>GridSearchCV</a:t>
            </a:r>
            <a:r>
              <a:rPr lang="en-US" sz="1400" dirty="0"/>
              <a:t> technique for hyperparameter optimization in this case because it exhaustively searches over a specified parameter grid to find the optimal set of hyperparameters for the model. It provides a systematic approach to tune hyperparameters and find the best combination of hyperparameters which leads to better performance. Additionally, it uses cross-validation to evaluate the performance of each set of hyperparameters, which helps to avoid overfitting. </a:t>
            </a:r>
          </a:p>
          <a:p>
            <a:endParaRPr lang="en-IN" sz="1200" dirty="0"/>
          </a:p>
        </p:txBody>
      </p:sp>
    </p:spTree>
    <p:extLst>
      <p:ext uri="{BB962C8B-B14F-4D97-AF65-F5344CB8AC3E}">
        <p14:creationId xmlns:p14="http://schemas.microsoft.com/office/powerpoint/2010/main" val="1686385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1760A-816D-C655-FFBD-7683EFEF84D7}"/>
              </a:ext>
            </a:extLst>
          </p:cNvPr>
          <p:cNvSpPr>
            <a:spLocks noGrp="1"/>
          </p:cNvSpPr>
          <p:nvPr>
            <p:ph type="title"/>
          </p:nvPr>
        </p:nvSpPr>
        <p:spPr>
          <a:xfrm>
            <a:off x="80211" y="64169"/>
            <a:ext cx="12015536" cy="449178"/>
          </a:xfrm>
        </p:spPr>
        <p:txBody>
          <a:bodyPr>
            <a:normAutofit/>
          </a:bodyPr>
          <a:lstStyle/>
          <a:p>
            <a:r>
              <a:rPr lang="en-IN" sz="2000" b="1" dirty="0">
                <a:solidFill>
                  <a:srgbClr val="002060"/>
                </a:solidFill>
                <a:latin typeface="Arial Black" panose="020B0A04020102020204" pitchFamily="34" charset="0"/>
              </a:rPr>
              <a:t>Implementing Logistic Regression</a:t>
            </a:r>
          </a:p>
        </p:txBody>
      </p:sp>
      <p:pic>
        <p:nvPicPr>
          <p:cNvPr id="5" name="Content Placeholder 4">
            <a:extLst>
              <a:ext uri="{FF2B5EF4-FFF2-40B4-BE49-F238E27FC236}">
                <a16:creationId xmlns:a16="http://schemas.microsoft.com/office/drawing/2014/main" id="{353F91C1-B654-40BE-4ACE-069C86970E3A}"/>
              </a:ext>
            </a:extLst>
          </p:cNvPr>
          <p:cNvPicPr>
            <a:picLocks noGrp="1" noChangeAspect="1"/>
          </p:cNvPicPr>
          <p:nvPr>
            <p:ph idx="1"/>
          </p:nvPr>
        </p:nvPicPr>
        <p:blipFill>
          <a:blip r:embed="rId2"/>
          <a:stretch>
            <a:fillRect/>
          </a:stretch>
        </p:blipFill>
        <p:spPr>
          <a:xfrm>
            <a:off x="186302" y="615470"/>
            <a:ext cx="4349562" cy="4349562"/>
          </a:xfrm>
        </p:spPr>
      </p:pic>
      <p:pic>
        <p:nvPicPr>
          <p:cNvPr id="3074" name="Picture 2">
            <a:extLst>
              <a:ext uri="{FF2B5EF4-FFF2-40B4-BE49-F238E27FC236}">
                <a16:creationId xmlns:a16="http://schemas.microsoft.com/office/drawing/2014/main" id="{EF790B30-39AF-C4A8-2508-8905A2CC63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7747" y="393031"/>
            <a:ext cx="3860633" cy="252663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5208653-8626-9052-0A4F-3A51AC939F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7748" y="2919663"/>
            <a:ext cx="3860632" cy="22739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2DAF287-C2D0-988F-5175-49604A3A3047}"/>
              </a:ext>
            </a:extLst>
          </p:cNvPr>
          <p:cNvSpPr txBox="1"/>
          <p:nvPr/>
        </p:nvSpPr>
        <p:spPr>
          <a:xfrm flipH="1">
            <a:off x="9414304" y="1471681"/>
            <a:ext cx="1879337" cy="307777"/>
          </a:xfrm>
          <a:prstGeom prst="rect">
            <a:avLst/>
          </a:prstGeom>
          <a:noFill/>
        </p:spPr>
        <p:txBody>
          <a:bodyPr wrap="square" rtlCol="0">
            <a:spAutoFit/>
          </a:bodyPr>
          <a:lstStyle/>
          <a:p>
            <a:r>
              <a:rPr lang="en-IN" sz="1400" dirty="0" err="1"/>
              <a:t>Train_accuracy</a:t>
            </a:r>
            <a:r>
              <a:rPr lang="en-IN" sz="1400" dirty="0"/>
              <a:t> = 95%</a:t>
            </a:r>
          </a:p>
        </p:txBody>
      </p:sp>
      <p:sp>
        <p:nvSpPr>
          <p:cNvPr id="7" name="TextBox 6">
            <a:extLst>
              <a:ext uri="{FF2B5EF4-FFF2-40B4-BE49-F238E27FC236}">
                <a16:creationId xmlns:a16="http://schemas.microsoft.com/office/drawing/2014/main" id="{939FF733-C1A6-2502-1738-246084F483F6}"/>
              </a:ext>
            </a:extLst>
          </p:cNvPr>
          <p:cNvSpPr txBox="1"/>
          <p:nvPr/>
        </p:nvSpPr>
        <p:spPr>
          <a:xfrm>
            <a:off x="9414304" y="3429000"/>
            <a:ext cx="1975591" cy="307777"/>
          </a:xfrm>
          <a:prstGeom prst="rect">
            <a:avLst/>
          </a:prstGeom>
          <a:noFill/>
        </p:spPr>
        <p:txBody>
          <a:bodyPr wrap="square" rtlCol="0">
            <a:spAutoFit/>
          </a:bodyPr>
          <a:lstStyle/>
          <a:p>
            <a:r>
              <a:rPr lang="en-IN" sz="1400" dirty="0" err="1"/>
              <a:t>Test_accuracy</a:t>
            </a:r>
            <a:r>
              <a:rPr lang="en-IN" sz="1400" dirty="0"/>
              <a:t> = 92%</a:t>
            </a:r>
          </a:p>
        </p:txBody>
      </p:sp>
    </p:spTree>
    <p:extLst>
      <p:ext uri="{BB962C8B-B14F-4D97-AF65-F5344CB8AC3E}">
        <p14:creationId xmlns:p14="http://schemas.microsoft.com/office/powerpoint/2010/main" val="4096263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A92E5-F4C4-FAFB-E81B-D3B3E0FD146D}"/>
              </a:ext>
            </a:extLst>
          </p:cNvPr>
          <p:cNvSpPr>
            <a:spLocks noGrp="1"/>
          </p:cNvSpPr>
          <p:nvPr>
            <p:ph type="title"/>
          </p:nvPr>
        </p:nvSpPr>
        <p:spPr>
          <a:xfrm>
            <a:off x="112295" y="104275"/>
            <a:ext cx="11999494" cy="344904"/>
          </a:xfrm>
        </p:spPr>
        <p:txBody>
          <a:bodyPr>
            <a:noAutofit/>
          </a:bodyPr>
          <a:lstStyle/>
          <a:p>
            <a:r>
              <a:rPr lang="en-IN" sz="2000" b="1" dirty="0">
                <a:solidFill>
                  <a:srgbClr val="002060"/>
                </a:solidFill>
                <a:latin typeface="Arial Black" panose="020B0A04020102020204" pitchFamily="34" charset="0"/>
              </a:rPr>
              <a:t>Cross- Validation &amp; Hyperparameter Tuning</a:t>
            </a:r>
          </a:p>
        </p:txBody>
      </p:sp>
      <p:pic>
        <p:nvPicPr>
          <p:cNvPr id="5" name="Content Placeholder 4">
            <a:extLst>
              <a:ext uri="{FF2B5EF4-FFF2-40B4-BE49-F238E27FC236}">
                <a16:creationId xmlns:a16="http://schemas.microsoft.com/office/drawing/2014/main" id="{D1121AD1-34B2-CB2F-5CF4-B1507B019CEC}"/>
              </a:ext>
            </a:extLst>
          </p:cNvPr>
          <p:cNvPicPr>
            <a:picLocks noGrp="1" noChangeAspect="1"/>
          </p:cNvPicPr>
          <p:nvPr>
            <p:ph idx="1"/>
          </p:nvPr>
        </p:nvPicPr>
        <p:blipFill>
          <a:blip r:embed="rId2"/>
          <a:stretch>
            <a:fillRect/>
          </a:stretch>
        </p:blipFill>
        <p:spPr>
          <a:xfrm>
            <a:off x="292757" y="707460"/>
            <a:ext cx="4383038" cy="4626539"/>
          </a:xfrm>
        </p:spPr>
      </p:pic>
      <p:pic>
        <p:nvPicPr>
          <p:cNvPr id="4098" name="Picture 2">
            <a:extLst>
              <a:ext uri="{FF2B5EF4-FFF2-40B4-BE49-F238E27FC236}">
                <a16:creationId xmlns:a16="http://schemas.microsoft.com/office/drawing/2014/main" id="{E99F92AE-C160-BFBF-938D-D59E7EF9E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3978" y="485275"/>
            <a:ext cx="4383038" cy="254668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73C992B-3DCF-7733-C6BD-E793DBBCA0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1590" y="3068056"/>
            <a:ext cx="3965425" cy="244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1455843-A234-1E28-4BB9-797BBF9F7093}"/>
              </a:ext>
            </a:extLst>
          </p:cNvPr>
          <p:cNvSpPr txBox="1"/>
          <p:nvPr/>
        </p:nvSpPr>
        <p:spPr>
          <a:xfrm>
            <a:off x="9320463" y="1876926"/>
            <a:ext cx="2181726" cy="307777"/>
          </a:xfrm>
          <a:prstGeom prst="rect">
            <a:avLst/>
          </a:prstGeom>
          <a:noFill/>
        </p:spPr>
        <p:txBody>
          <a:bodyPr wrap="square" rtlCol="0">
            <a:spAutoFit/>
          </a:bodyPr>
          <a:lstStyle/>
          <a:p>
            <a:r>
              <a:rPr lang="en-IN" sz="1400" dirty="0" err="1"/>
              <a:t>Train_accuracy</a:t>
            </a:r>
            <a:r>
              <a:rPr lang="en-IN" sz="1400" dirty="0"/>
              <a:t> = 95%</a:t>
            </a:r>
          </a:p>
        </p:txBody>
      </p:sp>
      <p:sp>
        <p:nvSpPr>
          <p:cNvPr id="7" name="TextBox 6">
            <a:extLst>
              <a:ext uri="{FF2B5EF4-FFF2-40B4-BE49-F238E27FC236}">
                <a16:creationId xmlns:a16="http://schemas.microsoft.com/office/drawing/2014/main" id="{341202A9-44F7-8783-86A2-E044AD4F2B1A}"/>
              </a:ext>
            </a:extLst>
          </p:cNvPr>
          <p:cNvSpPr txBox="1"/>
          <p:nvPr/>
        </p:nvSpPr>
        <p:spPr>
          <a:xfrm>
            <a:off x="9384632" y="4058653"/>
            <a:ext cx="2261936" cy="307777"/>
          </a:xfrm>
          <a:prstGeom prst="rect">
            <a:avLst/>
          </a:prstGeom>
          <a:noFill/>
        </p:spPr>
        <p:txBody>
          <a:bodyPr wrap="square" rtlCol="0">
            <a:spAutoFit/>
          </a:bodyPr>
          <a:lstStyle/>
          <a:p>
            <a:r>
              <a:rPr lang="en-IN" sz="1400" dirty="0" err="1"/>
              <a:t>Test_accuracy</a:t>
            </a:r>
            <a:r>
              <a:rPr lang="en-IN" sz="1400" dirty="0"/>
              <a:t> = 92%</a:t>
            </a:r>
          </a:p>
        </p:txBody>
      </p:sp>
      <p:sp>
        <p:nvSpPr>
          <p:cNvPr id="8" name="TextBox 7">
            <a:extLst>
              <a:ext uri="{FF2B5EF4-FFF2-40B4-BE49-F238E27FC236}">
                <a16:creationId xmlns:a16="http://schemas.microsoft.com/office/drawing/2014/main" id="{E190C067-E7C8-C2E3-8959-B2AAC99117FB}"/>
              </a:ext>
            </a:extLst>
          </p:cNvPr>
          <p:cNvSpPr txBox="1"/>
          <p:nvPr/>
        </p:nvSpPr>
        <p:spPr>
          <a:xfrm>
            <a:off x="72188" y="5686198"/>
            <a:ext cx="11574379" cy="923330"/>
          </a:xfrm>
          <a:prstGeom prst="rect">
            <a:avLst/>
          </a:prstGeom>
          <a:noFill/>
        </p:spPr>
        <p:txBody>
          <a:bodyPr wrap="square" rtlCol="0">
            <a:spAutoFit/>
          </a:bodyPr>
          <a:lstStyle/>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400" dirty="0"/>
              <a:t>I used </a:t>
            </a:r>
            <a:r>
              <a:rPr lang="en-US" sz="1400" dirty="0" err="1"/>
              <a:t>GridSearchCV</a:t>
            </a:r>
            <a:r>
              <a:rPr lang="en-US" sz="1400" dirty="0"/>
              <a:t> to optimize the hyperparameters of the Logistic Regression model.</a:t>
            </a:r>
          </a:p>
          <a:p>
            <a:pPr marL="285750" indent="-285750">
              <a:buFont typeface="Arial" panose="020B0604020202020204" pitchFamily="34" charset="0"/>
              <a:buChar char="•"/>
            </a:pPr>
            <a:r>
              <a:rPr lang="en-US" sz="1400" dirty="0"/>
              <a:t>Unfortunately, there was no improvement in the model's performance after applying </a:t>
            </a:r>
            <a:r>
              <a:rPr lang="en-US" sz="1400" dirty="0" err="1"/>
              <a:t>GridSearchCV</a:t>
            </a:r>
            <a:r>
              <a:rPr lang="en-US" sz="1400" dirty="0"/>
              <a:t> in this case. The accuracy score remained the same as the initial Logistic Regression model, and the precision, recall, and F1-score were also similar. </a:t>
            </a:r>
            <a:endParaRPr lang="en-IN" sz="1400" dirty="0"/>
          </a:p>
        </p:txBody>
      </p:sp>
    </p:spTree>
    <p:extLst>
      <p:ext uri="{BB962C8B-B14F-4D97-AF65-F5344CB8AC3E}">
        <p14:creationId xmlns:p14="http://schemas.microsoft.com/office/powerpoint/2010/main" val="1245191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DBD8-73C7-9569-4B52-F3C80482538D}"/>
              </a:ext>
            </a:extLst>
          </p:cNvPr>
          <p:cNvSpPr>
            <a:spLocks noGrp="1"/>
          </p:cNvSpPr>
          <p:nvPr>
            <p:ph type="title"/>
          </p:nvPr>
        </p:nvSpPr>
        <p:spPr>
          <a:xfrm>
            <a:off x="72189" y="104275"/>
            <a:ext cx="11903243" cy="344904"/>
          </a:xfrm>
        </p:spPr>
        <p:txBody>
          <a:bodyPr>
            <a:noAutofit/>
          </a:bodyPr>
          <a:lstStyle/>
          <a:p>
            <a:r>
              <a:rPr lang="en-IN" sz="2000" b="1" dirty="0">
                <a:solidFill>
                  <a:srgbClr val="002060"/>
                </a:solidFill>
                <a:latin typeface="Arial Black" panose="020B0A04020102020204" pitchFamily="34" charset="0"/>
              </a:rPr>
              <a:t>Implementing </a:t>
            </a:r>
            <a:r>
              <a:rPr lang="en-IN" sz="2000" b="1" dirty="0" err="1">
                <a:solidFill>
                  <a:srgbClr val="002060"/>
                </a:solidFill>
                <a:latin typeface="Arial Black" panose="020B0A04020102020204" pitchFamily="34" charset="0"/>
              </a:rPr>
              <a:t>Xgboost</a:t>
            </a:r>
            <a:r>
              <a:rPr lang="en-IN" sz="2000" b="1" dirty="0">
                <a:solidFill>
                  <a:srgbClr val="002060"/>
                </a:solidFill>
                <a:latin typeface="Arial Black" panose="020B0A04020102020204" pitchFamily="34" charset="0"/>
              </a:rPr>
              <a:t> Classifier</a:t>
            </a:r>
          </a:p>
        </p:txBody>
      </p:sp>
      <p:pic>
        <p:nvPicPr>
          <p:cNvPr id="5" name="Content Placeholder 4">
            <a:extLst>
              <a:ext uri="{FF2B5EF4-FFF2-40B4-BE49-F238E27FC236}">
                <a16:creationId xmlns:a16="http://schemas.microsoft.com/office/drawing/2014/main" id="{69EDFD95-9A7A-C99E-6917-73E64E43DA5A}"/>
              </a:ext>
            </a:extLst>
          </p:cNvPr>
          <p:cNvPicPr>
            <a:picLocks noGrp="1" noChangeAspect="1"/>
          </p:cNvPicPr>
          <p:nvPr>
            <p:ph idx="1"/>
          </p:nvPr>
        </p:nvPicPr>
        <p:blipFill>
          <a:blip r:embed="rId2"/>
          <a:stretch>
            <a:fillRect/>
          </a:stretch>
        </p:blipFill>
        <p:spPr>
          <a:xfrm>
            <a:off x="234101" y="527971"/>
            <a:ext cx="4481742" cy="4701755"/>
          </a:xfrm>
        </p:spPr>
      </p:pic>
      <p:pic>
        <p:nvPicPr>
          <p:cNvPr id="5122" name="Picture 2">
            <a:extLst>
              <a:ext uri="{FF2B5EF4-FFF2-40B4-BE49-F238E27FC236}">
                <a16:creationId xmlns:a16="http://schemas.microsoft.com/office/drawing/2014/main" id="{18C5139B-BC08-1697-461E-5D5AC9920A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0011" y="360948"/>
            <a:ext cx="4380031" cy="265496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06811FB-2B6B-9F9B-E293-981BFC3147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0011" y="3104147"/>
            <a:ext cx="4380031" cy="23982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10816AA-F7E4-753F-0DEB-C7A4197E68FF}"/>
              </a:ext>
            </a:extLst>
          </p:cNvPr>
          <p:cNvSpPr txBox="1"/>
          <p:nvPr/>
        </p:nvSpPr>
        <p:spPr>
          <a:xfrm>
            <a:off x="9376611" y="2005263"/>
            <a:ext cx="2422357" cy="369332"/>
          </a:xfrm>
          <a:prstGeom prst="rect">
            <a:avLst/>
          </a:prstGeom>
          <a:noFill/>
        </p:spPr>
        <p:txBody>
          <a:bodyPr wrap="square" rtlCol="0">
            <a:spAutoFit/>
          </a:bodyPr>
          <a:lstStyle/>
          <a:p>
            <a:r>
              <a:rPr lang="en-IN" dirty="0" err="1"/>
              <a:t>Train_accuracy</a:t>
            </a:r>
            <a:r>
              <a:rPr lang="en-IN" dirty="0"/>
              <a:t> = 100%</a:t>
            </a:r>
          </a:p>
        </p:txBody>
      </p:sp>
      <p:sp>
        <p:nvSpPr>
          <p:cNvPr id="7" name="TextBox 6">
            <a:extLst>
              <a:ext uri="{FF2B5EF4-FFF2-40B4-BE49-F238E27FC236}">
                <a16:creationId xmlns:a16="http://schemas.microsoft.com/office/drawing/2014/main" id="{8024D1E0-02EA-2A21-B275-DBACD9FC6F97}"/>
              </a:ext>
            </a:extLst>
          </p:cNvPr>
          <p:cNvSpPr txBox="1"/>
          <p:nvPr/>
        </p:nvSpPr>
        <p:spPr>
          <a:xfrm>
            <a:off x="9504947" y="4114800"/>
            <a:ext cx="2294021" cy="368606"/>
          </a:xfrm>
          <a:prstGeom prst="rect">
            <a:avLst/>
          </a:prstGeom>
          <a:noFill/>
        </p:spPr>
        <p:txBody>
          <a:bodyPr wrap="square" rtlCol="0">
            <a:spAutoFit/>
          </a:bodyPr>
          <a:lstStyle/>
          <a:p>
            <a:r>
              <a:rPr lang="en-IN" dirty="0" err="1"/>
              <a:t>Test_accuracy</a:t>
            </a:r>
            <a:r>
              <a:rPr lang="en-IN" dirty="0"/>
              <a:t> = 92%</a:t>
            </a:r>
          </a:p>
        </p:txBody>
      </p:sp>
    </p:spTree>
    <p:extLst>
      <p:ext uri="{BB962C8B-B14F-4D97-AF65-F5344CB8AC3E}">
        <p14:creationId xmlns:p14="http://schemas.microsoft.com/office/powerpoint/2010/main" val="1272197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D5699-B2B3-531E-04C5-0BF83DE798FD}"/>
              </a:ext>
            </a:extLst>
          </p:cNvPr>
          <p:cNvSpPr>
            <a:spLocks noGrp="1"/>
          </p:cNvSpPr>
          <p:nvPr>
            <p:ph type="title"/>
          </p:nvPr>
        </p:nvSpPr>
        <p:spPr>
          <a:xfrm>
            <a:off x="72189" y="80212"/>
            <a:ext cx="12047622" cy="417094"/>
          </a:xfrm>
        </p:spPr>
        <p:txBody>
          <a:bodyPr>
            <a:normAutofit/>
          </a:bodyPr>
          <a:lstStyle/>
          <a:p>
            <a:r>
              <a:rPr lang="en-IN" sz="2000" b="1" dirty="0">
                <a:solidFill>
                  <a:srgbClr val="002060"/>
                </a:solidFill>
                <a:latin typeface="Arial Black" panose="020B0A04020102020204" pitchFamily="34" charset="0"/>
              </a:rPr>
              <a:t>Cross- Validation &amp; Hyperparameter Tuning</a:t>
            </a:r>
          </a:p>
        </p:txBody>
      </p:sp>
      <p:pic>
        <p:nvPicPr>
          <p:cNvPr id="5" name="Content Placeholder 4">
            <a:extLst>
              <a:ext uri="{FF2B5EF4-FFF2-40B4-BE49-F238E27FC236}">
                <a16:creationId xmlns:a16="http://schemas.microsoft.com/office/drawing/2014/main" id="{6F2E9304-B43C-959D-7BDA-880D70A602C2}"/>
              </a:ext>
            </a:extLst>
          </p:cNvPr>
          <p:cNvPicPr>
            <a:picLocks noGrp="1" noChangeAspect="1"/>
          </p:cNvPicPr>
          <p:nvPr>
            <p:ph idx="1"/>
          </p:nvPr>
        </p:nvPicPr>
        <p:blipFill>
          <a:blip r:embed="rId2"/>
          <a:stretch>
            <a:fillRect/>
          </a:stretch>
        </p:blipFill>
        <p:spPr>
          <a:xfrm>
            <a:off x="176109" y="588171"/>
            <a:ext cx="4411933" cy="4729788"/>
          </a:xfrm>
        </p:spPr>
      </p:pic>
      <p:pic>
        <p:nvPicPr>
          <p:cNvPr id="6146" name="Picture 2">
            <a:extLst>
              <a:ext uri="{FF2B5EF4-FFF2-40B4-BE49-F238E27FC236}">
                <a16:creationId xmlns:a16="http://schemas.microsoft.com/office/drawing/2014/main" id="{10D268A9-EEB4-EB1F-A54A-DE0C3BD1D2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001" y="497306"/>
            <a:ext cx="4245641" cy="246246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7E78C02-FC5B-79C4-99AD-AB293C1556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001" y="3120189"/>
            <a:ext cx="4245641" cy="22779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A6AA7BB-47A5-DCC5-1FE1-5F47C56D3804}"/>
              </a:ext>
            </a:extLst>
          </p:cNvPr>
          <p:cNvSpPr txBox="1"/>
          <p:nvPr/>
        </p:nvSpPr>
        <p:spPr>
          <a:xfrm>
            <a:off x="9320463" y="1860884"/>
            <a:ext cx="2350169" cy="307777"/>
          </a:xfrm>
          <a:prstGeom prst="rect">
            <a:avLst/>
          </a:prstGeom>
          <a:noFill/>
        </p:spPr>
        <p:txBody>
          <a:bodyPr wrap="square" rtlCol="0">
            <a:spAutoFit/>
          </a:bodyPr>
          <a:lstStyle/>
          <a:p>
            <a:r>
              <a:rPr lang="en-IN" sz="1400" dirty="0" err="1"/>
              <a:t>Train_accuracy</a:t>
            </a:r>
            <a:r>
              <a:rPr lang="en-IN" sz="1400" dirty="0"/>
              <a:t> = 100%</a:t>
            </a:r>
          </a:p>
        </p:txBody>
      </p:sp>
      <p:sp>
        <p:nvSpPr>
          <p:cNvPr id="7" name="TextBox 6">
            <a:extLst>
              <a:ext uri="{FF2B5EF4-FFF2-40B4-BE49-F238E27FC236}">
                <a16:creationId xmlns:a16="http://schemas.microsoft.com/office/drawing/2014/main" id="{BEFA0E9D-2DA2-AFF2-5B1C-15D070450898}"/>
              </a:ext>
            </a:extLst>
          </p:cNvPr>
          <p:cNvSpPr txBox="1"/>
          <p:nvPr/>
        </p:nvSpPr>
        <p:spPr>
          <a:xfrm>
            <a:off x="9181601" y="4058653"/>
            <a:ext cx="2350169" cy="307777"/>
          </a:xfrm>
          <a:prstGeom prst="rect">
            <a:avLst/>
          </a:prstGeom>
          <a:noFill/>
        </p:spPr>
        <p:txBody>
          <a:bodyPr wrap="square" rtlCol="0">
            <a:spAutoFit/>
          </a:bodyPr>
          <a:lstStyle/>
          <a:p>
            <a:r>
              <a:rPr lang="en-IN" sz="1400" dirty="0" err="1"/>
              <a:t>Test_accuracy</a:t>
            </a:r>
            <a:r>
              <a:rPr lang="en-IN" sz="1400" dirty="0"/>
              <a:t> = 92%</a:t>
            </a:r>
          </a:p>
        </p:txBody>
      </p:sp>
      <p:sp>
        <p:nvSpPr>
          <p:cNvPr id="9" name="TextBox 8">
            <a:extLst>
              <a:ext uri="{FF2B5EF4-FFF2-40B4-BE49-F238E27FC236}">
                <a16:creationId xmlns:a16="http://schemas.microsoft.com/office/drawing/2014/main" id="{BBC2BCD4-FC19-35B1-53A8-7EFAE08C1EBB}"/>
              </a:ext>
            </a:extLst>
          </p:cNvPr>
          <p:cNvSpPr txBox="1"/>
          <p:nvPr/>
        </p:nvSpPr>
        <p:spPr>
          <a:xfrm>
            <a:off x="176110" y="6031832"/>
            <a:ext cx="11414312" cy="1569660"/>
          </a:xfrm>
          <a:prstGeom prst="rect">
            <a:avLst/>
          </a:prstGeom>
          <a:noFill/>
        </p:spPr>
        <p:txBody>
          <a:bodyPr wrap="square" rtlCol="0">
            <a:spAutoFit/>
          </a:bodyPr>
          <a:lstStyle/>
          <a:p>
            <a:pPr marL="171450" indent="-171450">
              <a:buFont typeface="Arial" panose="020B0604020202020204" pitchFamily="34" charset="0"/>
              <a:buChar char="•"/>
            </a:pPr>
            <a:r>
              <a:rPr lang="en-US" sz="1400" dirty="0"/>
              <a:t>I used </a:t>
            </a:r>
            <a:r>
              <a:rPr lang="en-US" sz="1400" dirty="0" err="1"/>
              <a:t>GridSearchCV</a:t>
            </a:r>
            <a:r>
              <a:rPr lang="en-US" sz="1400" dirty="0"/>
              <a:t> to optimize the hyperparameters of the </a:t>
            </a:r>
            <a:r>
              <a:rPr lang="en-US" sz="1400" dirty="0" err="1"/>
              <a:t>Xgboost</a:t>
            </a:r>
            <a:r>
              <a:rPr lang="en-US" sz="1400" dirty="0"/>
              <a:t> Classifier model.</a:t>
            </a:r>
          </a:p>
          <a:p>
            <a:pPr marL="171450" indent="-171450">
              <a:buFont typeface="Arial" panose="020B0604020202020204" pitchFamily="34" charset="0"/>
              <a:buChar char="•"/>
            </a:pPr>
            <a:r>
              <a:rPr lang="en-US" sz="1400" dirty="0"/>
              <a:t>Unfortunately, there was no improvement in the model's performance after applying </a:t>
            </a:r>
            <a:r>
              <a:rPr lang="en-US" sz="1400" dirty="0" err="1"/>
              <a:t>GridSearchCV</a:t>
            </a:r>
            <a:r>
              <a:rPr lang="en-US" sz="1400" dirty="0"/>
              <a:t> in this case. The accuracy score remained the same as the initial </a:t>
            </a:r>
            <a:r>
              <a:rPr lang="en-US" sz="1400" dirty="0" err="1"/>
              <a:t>Xgboost</a:t>
            </a:r>
            <a:r>
              <a:rPr lang="en-US" sz="1400" dirty="0"/>
              <a:t> classifier model. However the precision, recall, and F1-score were change. </a:t>
            </a:r>
            <a:endParaRPr lang="en-IN" sz="1400" dirty="0"/>
          </a:p>
          <a:p>
            <a:pPr marL="171450" indent="-171450">
              <a:buFont typeface="Arial" panose="020B0604020202020204" pitchFamily="34" charset="0"/>
              <a:buChar char="•"/>
            </a:pPr>
            <a:endParaRPr lang="en-US" sz="1800" dirty="0"/>
          </a:p>
          <a:p>
            <a:pPr marL="171450" indent="-171450">
              <a:buFont typeface="Arial" panose="020B0604020202020204" pitchFamily="34" charset="0"/>
              <a:buChar char="•"/>
            </a:pPr>
            <a:endParaRPr lang="en-US" sz="1800"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747531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BD672-37C4-64E7-62F7-D04D6E0ECF49}"/>
              </a:ext>
            </a:extLst>
          </p:cNvPr>
          <p:cNvSpPr>
            <a:spLocks noGrp="1"/>
          </p:cNvSpPr>
          <p:nvPr>
            <p:ph type="title"/>
          </p:nvPr>
        </p:nvSpPr>
        <p:spPr>
          <a:xfrm>
            <a:off x="56147" y="56148"/>
            <a:ext cx="11542295" cy="360948"/>
          </a:xfrm>
        </p:spPr>
        <p:txBody>
          <a:bodyPr>
            <a:noAutofit/>
          </a:bodyPr>
          <a:lstStyle/>
          <a:p>
            <a:r>
              <a:rPr lang="en-IN" sz="2000" b="1" dirty="0">
                <a:solidFill>
                  <a:srgbClr val="002060"/>
                </a:solidFill>
                <a:latin typeface="Arial Black" panose="020B0A04020102020204" pitchFamily="34" charset="0"/>
              </a:rPr>
              <a:t>Implementing Support Vector Classifier</a:t>
            </a:r>
          </a:p>
        </p:txBody>
      </p:sp>
      <p:pic>
        <p:nvPicPr>
          <p:cNvPr id="5" name="Content Placeholder 4">
            <a:extLst>
              <a:ext uri="{FF2B5EF4-FFF2-40B4-BE49-F238E27FC236}">
                <a16:creationId xmlns:a16="http://schemas.microsoft.com/office/drawing/2014/main" id="{3F04121D-3D6E-2098-87BB-23522852950E}"/>
              </a:ext>
            </a:extLst>
          </p:cNvPr>
          <p:cNvPicPr>
            <a:picLocks noGrp="1" noChangeAspect="1"/>
          </p:cNvPicPr>
          <p:nvPr>
            <p:ph idx="1"/>
          </p:nvPr>
        </p:nvPicPr>
        <p:blipFill>
          <a:blip r:embed="rId2"/>
          <a:stretch>
            <a:fillRect/>
          </a:stretch>
        </p:blipFill>
        <p:spPr>
          <a:xfrm>
            <a:off x="153367" y="778750"/>
            <a:ext cx="4400085" cy="4602667"/>
          </a:xfrm>
        </p:spPr>
      </p:pic>
      <p:pic>
        <p:nvPicPr>
          <p:cNvPr id="7170" name="Picture 2">
            <a:extLst>
              <a:ext uri="{FF2B5EF4-FFF2-40B4-BE49-F238E27FC236}">
                <a16:creationId xmlns:a16="http://schemas.microsoft.com/office/drawing/2014/main" id="{DA4D003D-1253-1526-7FD0-3683BF94C1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8146" y="417096"/>
            <a:ext cx="4117306" cy="273116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099E39BB-23E3-728C-CCB3-22A55B1F7D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6324" y="3280610"/>
            <a:ext cx="4117306" cy="24464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56AADF2-A183-FCF3-916E-0BDB85B7ECCD}"/>
              </a:ext>
            </a:extLst>
          </p:cNvPr>
          <p:cNvSpPr txBox="1"/>
          <p:nvPr/>
        </p:nvSpPr>
        <p:spPr>
          <a:xfrm>
            <a:off x="9047747" y="1660358"/>
            <a:ext cx="2486527" cy="307777"/>
          </a:xfrm>
          <a:prstGeom prst="rect">
            <a:avLst/>
          </a:prstGeom>
          <a:noFill/>
        </p:spPr>
        <p:txBody>
          <a:bodyPr wrap="square" rtlCol="0">
            <a:spAutoFit/>
          </a:bodyPr>
          <a:lstStyle/>
          <a:p>
            <a:r>
              <a:rPr lang="en-IN" sz="1400" dirty="0" err="1"/>
              <a:t>Train_accuracy</a:t>
            </a:r>
            <a:r>
              <a:rPr lang="en-IN" sz="1400" dirty="0"/>
              <a:t> = 95%</a:t>
            </a:r>
          </a:p>
        </p:txBody>
      </p:sp>
      <p:sp>
        <p:nvSpPr>
          <p:cNvPr id="7" name="TextBox 6">
            <a:extLst>
              <a:ext uri="{FF2B5EF4-FFF2-40B4-BE49-F238E27FC236}">
                <a16:creationId xmlns:a16="http://schemas.microsoft.com/office/drawing/2014/main" id="{EEF31970-74FA-0525-0D1E-6F8CF3DBB5B6}"/>
              </a:ext>
            </a:extLst>
          </p:cNvPr>
          <p:cNvSpPr txBox="1"/>
          <p:nvPr/>
        </p:nvSpPr>
        <p:spPr>
          <a:xfrm>
            <a:off x="9152021" y="4026568"/>
            <a:ext cx="2486527" cy="307777"/>
          </a:xfrm>
          <a:prstGeom prst="rect">
            <a:avLst/>
          </a:prstGeom>
          <a:noFill/>
        </p:spPr>
        <p:txBody>
          <a:bodyPr wrap="square" rtlCol="0">
            <a:spAutoFit/>
          </a:bodyPr>
          <a:lstStyle/>
          <a:p>
            <a:r>
              <a:rPr lang="en-IN" sz="1400" dirty="0" err="1"/>
              <a:t>Test_accuracy</a:t>
            </a:r>
            <a:r>
              <a:rPr lang="en-IN" sz="1400" dirty="0"/>
              <a:t> = 92%</a:t>
            </a:r>
          </a:p>
        </p:txBody>
      </p:sp>
    </p:spTree>
    <p:extLst>
      <p:ext uri="{BB962C8B-B14F-4D97-AF65-F5344CB8AC3E}">
        <p14:creationId xmlns:p14="http://schemas.microsoft.com/office/powerpoint/2010/main" val="655844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05E84-E90F-AD38-CC70-75ACA357D317}"/>
              </a:ext>
            </a:extLst>
          </p:cNvPr>
          <p:cNvSpPr>
            <a:spLocks noGrp="1"/>
          </p:cNvSpPr>
          <p:nvPr>
            <p:ph type="title"/>
          </p:nvPr>
        </p:nvSpPr>
        <p:spPr>
          <a:xfrm>
            <a:off x="88231" y="64169"/>
            <a:ext cx="12023557" cy="376989"/>
          </a:xfrm>
        </p:spPr>
        <p:txBody>
          <a:bodyPr>
            <a:normAutofit fontScale="90000"/>
          </a:bodyPr>
          <a:lstStyle/>
          <a:p>
            <a:r>
              <a:rPr lang="en-IN" dirty="0"/>
              <a:t> </a:t>
            </a:r>
            <a:r>
              <a:rPr lang="en-IN" sz="2200" b="1" dirty="0">
                <a:solidFill>
                  <a:srgbClr val="002060"/>
                </a:solidFill>
                <a:latin typeface="Arial Black" panose="020B0A04020102020204" pitchFamily="34" charset="0"/>
              </a:rPr>
              <a:t>Cross- Validation &amp; Hyperparameter Tuning</a:t>
            </a:r>
          </a:p>
        </p:txBody>
      </p:sp>
      <p:pic>
        <p:nvPicPr>
          <p:cNvPr id="5" name="Content Placeholder 4">
            <a:extLst>
              <a:ext uri="{FF2B5EF4-FFF2-40B4-BE49-F238E27FC236}">
                <a16:creationId xmlns:a16="http://schemas.microsoft.com/office/drawing/2014/main" id="{67C6C2ED-9147-C4FA-B06B-63FD1F983F7B}"/>
              </a:ext>
            </a:extLst>
          </p:cNvPr>
          <p:cNvPicPr>
            <a:picLocks noGrp="1" noChangeAspect="1"/>
          </p:cNvPicPr>
          <p:nvPr>
            <p:ph idx="1"/>
          </p:nvPr>
        </p:nvPicPr>
        <p:blipFill>
          <a:blip r:embed="rId2"/>
          <a:stretch>
            <a:fillRect/>
          </a:stretch>
        </p:blipFill>
        <p:spPr>
          <a:xfrm>
            <a:off x="175879" y="756213"/>
            <a:ext cx="4387186" cy="4481534"/>
          </a:xfrm>
        </p:spPr>
      </p:pic>
      <p:pic>
        <p:nvPicPr>
          <p:cNvPr id="1026" name="Picture 2">
            <a:extLst>
              <a:ext uri="{FF2B5EF4-FFF2-40B4-BE49-F238E27FC236}">
                <a16:creationId xmlns:a16="http://schemas.microsoft.com/office/drawing/2014/main" id="{BF15EA3B-464B-7FD8-34FB-1E3D91DDC4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65" y="366963"/>
            <a:ext cx="4083630" cy="25065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B284495-FA29-7F38-191A-033E0245F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3064" y="2935705"/>
            <a:ext cx="4038010" cy="24263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0259886-0149-83F2-C117-570F70B73493}"/>
              </a:ext>
            </a:extLst>
          </p:cNvPr>
          <p:cNvSpPr txBox="1"/>
          <p:nvPr/>
        </p:nvSpPr>
        <p:spPr>
          <a:xfrm>
            <a:off x="8791074" y="1876926"/>
            <a:ext cx="2462463" cy="307777"/>
          </a:xfrm>
          <a:prstGeom prst="rect">
            <a:avLst/>
          </a:prstGeom>
          <a:noFill/>
        </p:spPr>
        <p:txBody>
          <a:bodyPr wrap="square" rtlCol="0">
            <a:spAutoFit/>
          </a:bodyPr>
          <a:lstStyle/>
          <a:p>
            <a:r>
              <a:rPr lang="en-IN" sz="1400" dirty="0" err="1"/>
              <a:t>Train_accuracy</a:t>
            </a:r>
            <a:r>
              <a:rPr lang="en-IN" sz="1400" dirty="0"/>
              <a:t> = 95%</a:t>
            </a:r>
          </a:p>
        </p:txBody>
      </p:sp>
      <p:sp>
        <p:nvSpPr>
          <p:cNvPr id="8" name="TextBox 7">
            <a:extLst>
              <a:ext uri="{FF2B5EF4-FFF2-40B4-BE49-F238E27FC236}">
                <a16:creationId xmlns:a16="http://schemas.microsoft.com/office/drawing/2014/main" id="{80C5E52B-1C42-3107-0D01-071453FB6ED0}"/>
              </a:ext>
            </a:extLst>
          </p:cNvPr>
          <p:cNvSpPr txBox="1"/>
          <p:nvPr/>
        </p:nvSpPr>
        <p:spPr>
          <a:xfrm>
            <a:off x="8887326" y="4291263"/>
            <a:ext cx="2462463" cy="307777"/>
          </a:xfrm>
          <a:prstGeom prst="rect">
            <a:avLst/>
          </a:prstGeom>
          <a:noFill/>
        </p:spPr>
        <p:txBody>
          <a:bodyPr wrap="square" rtlCol="0">
            <a:spAutoFit/>
          </a:bodyPr>
          <a:lstStyle/>
          <a:p>
            <a:r>
              <a:rPr lang="en-IN" sz="1400" dirty="0" err="1"/>
              <a:t>Test_accuracy</a:t>
            </a:r>
            <a:r>
              <a:rPr lang="en-IN" sz="1400" dirty="0"/>
              <a:t> = 92%</a:t>
            </a:r>
          </a:p>
        </p:txBody>
      </p:sp>
      <p:sp>
        <p:nvSpPr>
          <p:cNvPr id="9" name="TextBox 8">
            <a:extLst>
              <a:ext uri="{FF2B5EF4-FFF2-40B4-BE49-F238E27FC236}">
                <a16:creationId xmlns:a16="http://schemas.microsoft.com/office/drawing/2014/main" id="{DC769D0F-45C2-D74D-E44B-FB24C0FA49B2}"/>
              </a:ext>
            </a:extLst>
          </p:cNvPr>
          <p:cNvSpPr txBox="1"/>
          <p:nvPr/>
        </p:nvSpPr>
        <p:spPr>
          <a:xfrm>
            <a:off x="304800" y="5606716"/>
            <a:ext cx="10732168" cy="1015663"/>
          </a:xfrm>
          <a:prstGeom prst="rect">
            <a:avLst/>
          </a:prstGeom>
          <a:noFill/>
        </p:spPr>
        <p:txBody>
          <a:bodyPr wrap="square" rtlCol="0">
            <a:spAutoFit/>
          </a:bodyPr>
          <a:lstStyle/>
          <a:p>
            <a:pPr marL="285750" indent="-285750">
              <a:buFont typeface="Arial" panose="020B0604020202020204" pitchFamily="34" charset="0"/>
              <a:buChar char="•"/>
            </a:pPr>
            <a:r>
              <a:rPr lang="en-US" sz="1400" dirty="0"/>
              <a:t>I have used </a:t>
            </a:r>
            <a:r>
              <a:rPr lang="en-US" sz="1400" dirty="0" err="1"/>
              <a:t>GridSearch</a:t>
            </a:r>
            <a:r>
              <a:rPr lang="en-US" sz="1400" dirty="0"/>
              <a:t> CV hyperparameter optimization technique of the Support Vector Classifier.</a:t>
            </a:r>
          </a:p>
          <a:p>
            <a:pPr marL="285750" indent="-285750">
              <a:buFont typeface="Arial" panose="020B0604020202020204" pitchFamily="34" charset="0"/>
              <a:buChar char="•"/>
            </a:pPr>
            <a:r>
              <a:rPr lang="en-US" sz="1400" dirty="0"/>
              <a:t> Unfortunately, there was no improvement in the model's performance after applying </a:t>
            </a:r>
            <a:r>
              <a:rPr lang="en-US" sz="1400" dirty="0" err="1"/>
              <a:t>GridSearchCV</a:t>
            </a:r>
            <a:r>
              <a:rPr lang="en-US" sz="1400" dirty="0"/>
              <a:t> in this case. The accuracy score remained the same as the initial Support Vector Classifier model, and the precision, recall, and F1-score were change.</a:t>
            </a:r>
            <a:endParaRPr lang="en-IN" sz="1400"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21415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92D76-BEE2-3FA2-3922-4A9F44FAA84A}"/>
              </a:ext>
            </a:extLst>
          </p:cNvPr>
          <p:cNvSpPr>
            <a:spLocks noGrp="1"/>
          </p:cNvSpPr>
          <p:nvPr>
            <p:ph type="title"/>
          </p:nvPr>
        </p:nvSpPr>
        <p:spPr>
          <a:xfrm>
            <a:off x="112295" y="365125"/>
            <a:ext cx="11241505" cy="1325563"/>
          </a:xfrm>
        </p:spPr>
        <p:txBody>
          <a:bodyPr>
            <a:normAutofit/>
          </a:bodyPr>
          <a:lstStyle/>
          <a:p>
            <a:r>
              <a:rPr lang="en-US" sz="2000" b="1" dirty="0">
                <a:solidFill>
                  <a:srgbClr val="002060"/>
                </a:solidFill>
                <a:latin typeface="Arial Black" panose="020B0A04020102020204" pitchFamily="34" charset="0"/>
              </a:rPr>
              <a:t>Introduction</a:t>
            </a:r>
            <a:endParaRPr lang="en-IN" sz="2000" b="1" dirty="0">
              <a:solidFill>
                <a:srgbClr val="00206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5F7F8D70-C805-7304-60AF-62B3DB262BC8}"/>
              </a:ext>
            </a:extLst>
          </p:cNvPr>
          <p:cNvSpPr>
            <a:spLocks noGrp="1"/>
          </p:cNvSpPr>
          <p:nvPr>
            <p:ph idx="1"/>
          </p:nvPr>
        </p:nvSpPr>
        <p:spPr>
          <a:xfrm>
            <a:off x="838200" y="1825625"/>
            <a:ext cx="10515600" cy="2537828"/>
          </a:xfrm>
        </p:spPr>
        <p:txBody>
          <a:bodyPr>
            <a:normAutofit/>
          </a:bodyPr>
          <a:lstStyle/>
          <a:p>
            <a:pPr marL="457200">
              <a:lnSpc>
                <a:spcPct val="115000"/>
              </a:lnSpc>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The mobile phone has become an integral part of our daily lives, and with the emergence of new technology, the market for mobile phones has become extremely competitive. With this competition, mobile phone manufacturers are continuously working on improving their products and adding new features, which in turn is leading to an increase in the number of mobile phones available in the market.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15000"/>
              </a:lnSpc>
              <a:buNone/>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To aid buyers in selecting the best mobile phone to suit their needs, we can use Machine Learning algorithms to predict the price range of a mobile phone based on its features. In this project, we will use a mobile phone dataset to develop a machine learning model that can accurately predict the price range of a mobile phone.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74829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2545F-ED6D-CE49-447F-39FA0680BFD0}"/>
              </a:ext>
            </a:extLst>
          </p:cNvPr>
          <p:cNvSpPr>
            <a:spLocks noGrp="1"/>
          </p:cNvSpPr>
          <p:nvPr>
            <p:ph type="title"/>
          </p:nvPr>
        </p:nvSpPr>
        <p:spPr>
          <a:xfrm>
            <a:off x="56147" y="64168"/>
            <a:ext cx="12079706" cy="417095"/>
          </a:xfrm>
        </p:spPr>
        <p:txBody>
          <a:bodyPr>
            <a:normAutofit/>
          </a:bodyPr>
          <a:lstStyle/>
          <a:p>
            <a:r>
              <a:rPr lang="en-IN" sz="2000" b="1" dirty="0">
                <a:solidFill>
                  <a:srgbClr val="002060"/>
                </a:solidFill>
                <a:latin typeface="Arial Black" panose="020B0A04020102020204" pitchFamily="34" charset="0"/>
              </a:rPr>
              <a:t>Feature Importance</a:t>
            </a:r>
          </a:p>
        </p:txBody>
      </p:sp>
      <p:pic>
        <p:nvPicPr>
          <p:cNvPr id="2050" name="Picture 2">
            <a:extLst>
              <a:ext uri="{FF2B5EF4-FFF2-40B4-BE49-F238E27FC236}">
                <a16:creationId xmlns:a16="http://schemas.microsoft.com/office/drawing/2014/main" id="{5EEE0554-985D-7E74-132D-7FE9D4D651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6779" y="481263"/>
            <a:ext cx="8593284" cy="48286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1C37E84-FFE4-C323-FDAC-D85692E0A30E}"/>
              </a:ext>
            </a:extLst>
          </p:cNvPr>
          <p:cNvSpPr txBox="1"/>
          <p:nvPr/>
        </p:nvSpPr>
        <p:spPr>
          <a:xfrm>
            <a:off x="617621" y="5406189"/>
            <a:ext cx="11237495" cy="1169551"/>
          </a:xfrm>
          <a:prstGeom prst="rect">
            <a:avLst/>
          </a:prstGeom>
          <a:noFill/>
        </p:spPr>
        <p:txBody>
          <a:bodyPr wrap="square" rtlCol="0">
            <a:spAutoFit/>
          </a:bodyPr>
          <a:lstStyle/>
          <a:p>
            <a:r>
              <a:rPr lang="en-US" sz="1400" dirty="0"/>
              <a:t>I can clearly see that only Three variables are very important and influencing the class prediction, while rest of the variables have no importance.</a:t>
            </a:r>
          </a:p>
          <a:p>
            <a:endParaRPr lang="en-US" sz="1400" dirty="0"/>
          </a:p>
          <a:p>
            <a:pPr marL="171450" indent="-171450">
              <a:buFont typeface="Arial" panose="020B0604020202020204" pitchFamily="34" charset="0"/>
              <a:buChar char="•"/>
            </a:pPr>
            <a:r>
              <a:rPr lang="en-US" sz="1400" dirty="0"/>
              <a:t>Ram</a:t>
            </a:r>
          </a:p>
          <a:p>
            <a:pPr marL="171450" indent="-171450">
              <a:buFont typeface="Arial" panose="020B0604020202020204" pitchFamily="34" charset="0"/>
              <a:buChar char="•"/>
            </a:pPr>
            <a:r>
              <a:rPr lang="en-US" sz="1400" dirty="0"/>
              <a:t>Battery power</a:t>
            </a:r>
            <a:endParaRPr lang="en-IN" sz="1400" dirty="0"/>
          </a:p>
          <a:p>
            <a:pPr marL="171450" indent="-171450">
              <a:buFont typeface="Arial" panose="020B0604020202020204" pitchFamily="34" charset="0"/>
              <a:buChar char="•"/>
            </a:pPr>
            <a:r>
              <a:rPr lang="en-IN" sz="1400" dirty="0" err="1"/>
              <a:t>Pixel_size</a:t>
            </a:r>
            <a:endParaRPr lang="en-US" sz="1400" dirty="0"/>
          </a:p>
        </p:txBody>
      </p:sp>
    </p:spTree>
    <p:extLst>
      <p:ext uri="{BB962C8B-B14F-4D97-AF65-F5344CB8AC3E}">
        <p14:creationId xmlns:p14="http://schemas.microsoft.com/office/powerpoint/2010/main" val="1043720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8CB51-4BB7-207A-8FE1-1C23F3183400}"/>
              </a:ext>
            </a:extLst>
          </p:cNvPr>
          <p:cNvSpPr>
            <a:spLocks noGrp="1"/>
          </p:cNvSpPr>
          <p:nvPr>
            <p:ph type="title"/>
          </p:nvPr>
        </p:nvSpPr>
        <p:spPr>
          <a:xfrm>
            <a:off x="104273" y="80212"/>
            <a:ext cx="12015537" cy="385010"/>
          </a:xfrm>
        </p:spPr>
        <p:txBody>
          <a:bodyPr>
            <a:normAutofit/>
          </a:bodyPr>
          <a:lstStyle/>
          <a:p>
            <a:r>
              <a:rPr lang="en-IN" sz="2000" b="1" dirty="0">
                <a:solidFill>
                  <a:srgbClr val="002060"/>
                </a:solidFill>
                <a:latin typeface="Arial Black" panose="020B0A04020102020204" pitchFamily="34" charset="0"/>
              </a:rPr>
              <a:t>Model Selection</a:t>
            </a:r>
          </a:p>
        </p:txBody>
      </p:sp>
      <p:pic>
        <p:nvPicPr>
          <p:cNvPr id="3074" name="Picture 2">
            <a:extLst>
              <a:ext uri="{FF2B5EF4-FFF2-40B4-BE49-F238E27FC236}">
                <a16:creationId xmlns:a16="http://schemas.microsoft.com/office/drawing/2014/main" id="{CBDE3594-64E1-B725-3DDB-55403EA837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3861" y="657727"/>
            <a:ext cx="5772150" cy="46152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AB488A5-B052-1438-7DEB-E126E9D329BA}"/>
              </a:ext>
            </a:extLst>
          </p:cNvPr>
          <p:cNvSpPr txBox="1"/>
          <p:nvPr/>
        </p:nvSpPr>
        <p:spPr>
          <a:xfrm>
            <a:off x="401053" y="5582653"/>
            <a:ext cx="11462084" cy="584775"/>
          </a:xfrm>
          <a:prstGeom prst="rect">
            <a:avLst/>
          </a:prstGeom>
          <a:noFill/>
        </p:spPr>
        <p:txBody>
          <a:bodyPr wrap="square" rtlCol="0">
            <a:spAutoFit/>
          </a:bodyPr>
          <a:lstStyle/>
          <a:p>
            <a:r>
              <a:rPr lang="en-US" sz="1600" dirty="0"/>
              <a:t>I chose the logistic regression model which is hyperparameter optimized because that model gave me the best accuracy score compared to the other model</a:t>
            </a:r>
            <a:r>
              <a:rPr lang="en-US" sz="1200" dirty="0"/>
              <a:t>.</a:t>
            </a:r>
            <a:endParaRPr lang="en-IN" sz="1200" dirty="0"/>
          </a:p>
        </p:txBody>
      </p:sp>
    </p:spTree>
    <p:extLst>
      <p:ext uri="{BB962C8B-B14F-4D97-AF65-F5344CB8AC3E}">
        <p14:creationId xmlns:p14="http://schemas.microsoft.com/office/powerpoint/2010/main" val="1492383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02A69-4AC2-225F-0F18-A49946A38316}"/>
              </a:ext>
            </a:extLst>
          </p:cNvPr>
          <p:cNvSpPr>
            <a:spLocks noGrp="1"/>
          </p:cNvSpPr>
          <p:nvPr>
            <p:ph type="title"/>
          </p:nvPr>
        </p:nvSpPr>
        <p:spPr>
          <a:xfrm>
            <a:off x="264695" y="112295"/>
            <a:ext cx="11089105" cy="433137"/>
          </a:xfrm>
        </p:spPr>
        <p:txBody>
          <a:bodyPr>
            <a:normAutofit/>
          </a:bodyPr>
          <a:lstStyle/>
          <a:p>
            <a:r>
              <a:rPr lang="en-IN" sz="2000" b="1" dirty="0">
                <a:solidFill>
                  <a:srgbClr val="002060"/>
                </a:solidFill>
                <a:latin typeface="Arial Black" panose="020B0A04020102020204" pitchFamily="34" charset="0"/>
              </a:rPr>
              <a:t>Conclusion </a:t>
            </a:r>
          </a:p>
        </p:txBody>
      </p:sp>
      <p:sp>
        <p:nvSpPr>
          <p:cNvPr id="3" name="Content Placeholder 2">
            <a:extLst>
              <a:ext uri="{FF2B5EF4-FFF2-40B4-BE49-F238E27FC236}">
                <a16:creationId xmlns:a16="http://schemas.microsoft.com/office/drawing/2014/main" id="{19859A7F-302C-2463-412A-9B4EEADD6626}"/>
              </a:ext>
            </a:extLst>
          </p:cNvPr>
          <p:cNvSpPr>
            <a:spLocks noGrp="1"/>
          </p:cNvSpPr>
          <p:nvPr>
            <p:ph idx="1"/>
          </p:nvPr>
        </p:nvSpPr>
        <p:spPr>
          <a:xfrm>
            <a:off x="344905" y="1323474"/>
            <a:ext cx="11365832" cy="5422231"/>
          </a:xfrm>
        </p:spPr>
        <p:txBody>
          <a:bodyPr>
            <a:noAutofit/>
          </a:bodyPr>
          <a:lstStyle/>
          <a:p>
            <a:r>
              <a:rPr lang="en-US" sz="1600" dirty="0"/>
              <a:t>Based on the analysis and modeling performed in this project, we can conclude that the mobile price range can be predicted with a good accuracy using machine learning algorithms.</a:t>
            </a:r>
          </a:p>
          <a:p>
            <a:r>
              <a:rPr lang="en-US" sz="1600" dirty="0"/>
              <a:t>Ram has continuous increase with price range while moving from Low cost to Very high cost.</a:t>
            </a:r>
          </a:p>
          <a:p>
            <a:r>
              <a:rPr lang="en-US" sz="1600" dirty="0"/>
              <a:t>The mobile price range has almost constant battery, internal memory, and primary camera.</a:t>
            </a:r>
          </a:p>
          <a:p>
            <a:r>
              <a:rPr lang="en-US" sz="1600" dirty="0"/>
              <a:t>We started by exploring the data and cleaning it by handling missing values, feature scaling, and one-hot encoding.</a:t>
            </a:r>
          </a:p>
          <a:p>
            <a:r>
              <a:rPr lang="en-US" sz="1600" dirty="0"/>
              <a:t>After that, we performed feature selection and feature engineering to extract new features from existing ones.</a:t>
            </a:r>
          </a:p>
          <a:p>
            <a:r>
              <a:rPr lang="en-US" sz="1600" dirty="0"/>
              <a:t>We then trained and evaluated four machine learning models: Decision Tree Classifier, Logistic Regression, </a:t>
            </a:r>
            <a:r>
              <a:rPr lang="en-US" sz="1600" dirty="0" err="1"/>
              <a:t>XGBoost</a:t>
            </a:r>
            <a:r>
              <a:rPr lang="en-US" sz="1600" dirty="0"/>
              <a:t> Classifier, and Support Vector Classifier.</a:t>
            </a:r>
          </a:p>
          <a:p>
            <a:r>
              <a:rPr lang="en-US" sz="1600" dirty="0"/>
              <a:t>We used cross-validation and grid search to optimize the hyperparameters of each model.</a:t>
            </a:r>
          </a:p>
          <a:p>
            <a:r>
              <a:rPr lang="en-US" sz="1600" dirty="0"/>
              <a:t>Our best performing model was the Logistic Regression, which achieved an accuracy of 95% on the train set and 92% on the test set.</a:t>
            </a:r>
          </a:p>
          <a:p>
            <a:r>
              <a:rPr lang="en-US" sz="1600" dirty="0"/>
              <a:t>We used SHAP values to understand the feature </a:t>
            </a:r>
            <a:r>
              <a:rPr lang="en-US" sz="1600" dirty="0" err="1"/>
              <a:t>importances</a:t>
            </a:r>
            <a:r>
              <a:rPr lang="en-US" sz="1600" dirty="0"/>
              <a:t> and explain the model predictions.</a:t>
            </a:r>
          </a:p>
          <a:p>
            <a:r>
              <a:rPr lang="en-US" sz="1600" dirty="0"/>
              <a:t>The feature RAM, battery power, pixel size played more important role in deciding the price range of mobile phone.</a:t>
            </a:r>
          </a:p>
          <a:p>
            <a:r>
              <a:rPr lang="en-US" sz="1600" dirty="0"/>
              <a:t>Overall, our project demonstrates the effectiveness of machine learning algorithms in predicting mobile price range and can be used by mobile manufacturers to estimate the price range of their products based on the features. However, there is still room for improvement in terms of feature engineering and exploring other machine learning algorithms.</a:t>
            </a:r>
            <a:endParaRPr lang="en-IN" sz="1600" dirty="0"/>
          </a:p>
        </p:txBody>
      </p:sp>
    </p:spTree>
    <p:extLst>
      <p:ext uri="{BB962C8B-B14F-4D97-AF65-F5344CB8AC3E}">
        <p14:creationId xmlns:p14="http://schemas.microsoft.com/office/powerpoint/2010/main" val="1257015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GitHub - vinaylanjewar/Mobile-Price-Range-Prediction: Price prediction ...">
            <a:extLst>
              <a:ext uri="{FF2B5EF4-FFF2-40B4-BE49-F238E27FC236}">
                <a16:creationId xmlns:a16="http://schemas.microsoft.com/office/drawing/2014/main" id="{E6E29076-5C67-540B-3578-F9317511CA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2292724-22A7-D08D-9EC0-C2B9672734AB}"/>
              </a:ext>
            </a:extLst>
          </p:cNvPr>
          <p:cNvSpPr txBox="1"/>
          <p:nvPr/>
        </p:nvSpPr>
        <p:spPr>
          <a:xfrm rot="21312273">
            <a:off x="417095" y="5478560"/>
            <a:ext cx="6184232" cy="769441"/>
          </a:xfrm>
          <a:prstGeom prst="rect">
            <a:avLst/>
          </a:prstGeom>
          <a:noFill/>
        </p:spPr>
        <p:txBody>
          <a:bodyPr wrap="square" rtlCol="0">
            <a:spAutoFit/>
          </a:bodyPr>
          <a:lstStyle/>
          <a:p>
            <a:r>
              <a:rPr lang="en-IN" sz="4400" dirty="0">
                <a:solidFill>
                  <a:srgbClr val="FF0000"/>
                </a:solidFill>
              </a:rPr>
              <a:t>THANKYOU</a:t>
            </a:r>
          </a:p>
        </p:txBody>
      </p:sp>
    </p:spTree>
    <p:extLst>
      <p:ext uri="{BB962C8B-B14F-4D97-AF65-F5344CB8AC3E}">
        <p14:creationId xmlns:p14="http://schemas.microsoft.com/office/powerpoint/2010/main" val="512715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931A5-E905-85AD-A5A3-9C7DBE1425FC}"/>
              </a:ext>
            </a:extLst>
          </p:cNvPr>
          <p:cNvSpPr>
            <a:spLocks noGrp="1"/>
          </p:cNvSpPr>
          <p:nvPr>
            <p:ph type="title"/>
          </p:nvPr>
        </p:nvSpPr>
        <p:spPr>
          <a:xfrm>
            <a:off x="264695" y="365125"/>
            <a:ext cx="11089105" cy="1325563"/>
          </a:xfrm>
        </p:spPr>
        <p:txBody>
          <a:bodyPr>
            <a:normAutofit/>
          </a:bodyPr>
          <a:lstStyle/>
          <a:p>
            <a:r>
              <a:rPr lang="en-US" sz="2000" b="1" dirty="0">
                <a:solidFill>
                  <a:srgbClr val="002060"/>
                </a:solidFill>
                <a:latin typeface="Arial Black" panose="020B0A04020102020204" pitchFamily="34" charset="0"/>
                <a:cs typeface="Arial Black" panose="020B0604020202020204" pitchFamily="34" charset="0"/>
              </a:rPr>
              <a:t>Problem statement</a:t>
            </a:r>
            <a:endParaRPr lang="en-IN" sz="2000" dirty="0">
              <a:solidFill>
                <a:srgbClr val="00206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A88287EF-7F4F-AADD-515C-1C026CECB145}"/>
              </a:ext>
            </a:extLst>
          </p:cNvPr>
          <p:cNvSpPr>
            <a:spLocks noGrp="1"/>
          </p:cNvSpPr>
          <p:nvPr>
            <p:ph idx="1"/>
          </p:nvPr>
        </p:nvSpPr>
        <p:spPr/>
        <p:txBody>
          <a:bodyPr/>
          <a:lstStyle/>
          <a:p>
            <a:r>
              <a:rPr lang="en-US" sz="1600" dirty="0">
                <a:latin typeface="Sabon Next LT" panose="02000500000000000000" pitchFamily="2" charset="0"/>
                <a:cs typeface="Sabon Next LT" panose="02000500000000000000" pitchFamily="2" charset="0"/>
              </a:rPr>
              <a:t>The problem statement of mobile price range prediction is to develop a model to predict the price of a mobile when the specifications of a mobile are given and to find the ML algorithm that predicts the price most accurately. The project involves using various features such as battery power, RAM, </a:t>
            </a:r>
            <a:r>
              <a:rPr lang="en-US" sz="1600" dirty="0" err="1">
                <a:latin typeface="Sabon Next LT" panose="02000500000000000000" pitchFamily="2" charset="0"/>
                <a:cs typeface="Sabon Next LT" panose="02000500000000000000" pitchFamily="2" charset="0"/>
              </a:rPr>
              <a:t>pixel_size</a:t>
            </a:r>
            <a:r>
              <a:rPr lang="en-US" sz="1600" dirty="0">
                <a:latin typeface="Sabon Next LT" panose="02000500000000000000" pitchFamily="2" charset="0"/>
                <a:cs typeface="Sabon Next LT" panose="02000500000000000000" pitchFamily="2" charset="0"/>
              </a:rPr>
              <a:t>, </a:t>
            </a:r>
            <a:r>
              <a:rPr lang="en-US" sz="1600" dirty="0" err="1">
                <a:latin typeface="Sabon Next LT" panose="02000500000000000000" pitchFamily="2" charset="0"/>
                <a:cs typeface="Sabon Next LT" panose="02000500000000000000" pitchFamily="2" charset="0"/>
              </a:rPr>
              <a:t>touch_screen</a:t>
            </a:r>
            <a:r>
              <a:rPr lang="en-US" sz="1600" dirty="0">
                <a:latin typeface="Sabon Next LT" panose="02000500000000000000" pitchFamily="2" charset="0"/>
                <a:cs typeface="Sabon Next LT" panose="02000500000000000000" pitchFamily="2" charset="0"/>
              </a:rPr>
              <a:t> </a:t>
            </a:r>
            <a:r>
              <a:rPr lang="en-US" sz="1600" dirty="0" err="1">
                <a:latin typeface="Sabon Next LT" panose="02000500000000000000" pitchFamily="2" charset="0"/>
                <a:cs typeface="Sabon Next LT" panose="02000500000000000000" pitchFamily="2" charset="0"/>
              </a:rPr>
              <a:t>etc</a:t>
            </a:r>
            <a:r>
              <a:rPr lang="en-US" sz="1600" dirty="0">
                <a:latin typeface="Sabon Next LT" panose="02000500000000000000" pitchFamily="2" charset="0"/>
                <a:cs typeface="Sabon Next LT" panose="02000500000000000000" pitchFamily="2" charset="0"/>
              </a:rPr>
              <a:t>, To predict the price of a mobile. The goal is to develop a model that can accurately predict the price of a mobile phone based on its features.</a:t>
            </a:r>
          </a:p>
          <a:p>
            <a:pPr marL="0" indent="0">
              <a:buNone/>
            </a:pPr>
            <a:endParaRPr lang="en-IN" dirty="0"/>
          </a:p>
        </p:txBody>
      </p:sp>
    </p:spTree>
    <p:extLst>
      <p:ext uri="{BB962C8B-B14F-4D97-AF65-F5344CB8AC3E}">
        <p14:creationId xmlns:p14="http://schemas.microsoft.com/office/powerpoint/2010/main" val="1589678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B407-F5C7-C5D5-147F-FBF48FFC9304}"/>
              </a:ext>
            </a:extLst>
          </p:cNvPr>
          <p:cNvSpPr>
            <a:spLocks noGrp="1"/>
          </p:cNvSpPr>
          <p:nvPr>
            <p:ph type="title"/>
          </p:nvPr>
        </p:nvSpPr>
        <p:spPr>
          <a:xfrm>
            <a:off x="0" y="1"/>
            <a:ext cx="11353800" cy="441157"/>
          </a:xfrm>
        </p:spPr>
        <p:txBody>
          <a:bodyPr>
            <a:normAutofit/>
          </a:bodyPr>
          <a:lstStyle/>
          <a:p>
            <a:r>
              <a:rPr lang="en-IN" sz="2000" b="1" dirty="0">
                <a:solidFill>
                  <a:srgbClr val="002060"/>
                </a:solidFill>
                <a:latin typeface="Arial Black" panose="020B0A04020102020204" pitchFamily="34" charset="0"/>
              </a:rPr>
              <a:t>Understanding the dataset</a:t>
            </a:r>
          </a:p>
        </p:txBody>
      </p:sp>
      <p:sp>
        <p:nvSpPr>
          <p:cNvPr id="3" name="Content Placeholder 2">
            <a:extLst>
              <a:ext uri="{FF2B5EF4-FFF2-40B4-BE49-F238E27FC236}">
                <a16:creationId xmlns:a16="http://schemas.microsoft.com/office/drawing/2014/main" id="{3C1D422A-ACC5-0BF6-D725-562D3F3B3B31}"/>
              </a:ext>
            </a:extLst>
          </p:cNvPr>
          <p:cNvSpPr>
            <a:spLocks noGrp="1"/>
          </p:cNvSpPr>
          <p:nvPr>
            <p:ph idx="1"/>
          </p:nvPr>
        </p:nvSpPr>
        <p:spPr>
          <a:xfrm>
            <a:off x="184484" y="441158"/>
            <a:ext cx="12007516" cy="6416842"/>
          </a:xfrm>
        </p:spPr>
        <p:txBody>
          <a:bodyPr>
            <a:normAutofit fontScale="40000" lnSpcReduction="20000"/>
          </a:bodyPr>
          <a:lstStyle/>
          <a:p>
            <a:pPr marL="0" marR="5080" indent="0">
              <a:lnSpc>
                <a:spcPct val="114999"/>
              </a:lnSpc>
              <a:spcBef>
                <a:spcPts val="100"/>
              </a:spcBef>
              <a:buNone/>
            </a:pPr>
            <a:r>
              <a:rPr lang="en-US" sz="3400" b="1" spc="-5" dirty="0">
                <a:solidFill>
                  <a:srgbClr val="222222"/>
                </a:solidFill>
                <a:latin typeface="Times New Roman"/>
                <a:cs typeface="Times New Roman"/>
              </a:rPr>
              <a:t>Data Description:</a:t>
            </a:r>
          </a:p>
          <a:p>
            <a:pPr marL="12700" marR="5080">
              <a:lnSpc>
                <a:spcPct val="114999"/>
              </a:lnSpc>
              <a:spcBef>
                <a:spcPts val="100"/>
              </a:spcBef>
            </a:pPr>
            <a:r>
              <a:rPr lang="en-US" sz="3000" spc="-5" dirty="0">
                <a:solidFill>
                  <a:schemeClr val="tx1">
                    <a:lumMod val="95000"/>
                    <a:lumOff val="5000"/>
                  </a:schemeClr>
                </a:solidFill>
                <a:latin typeface="Times New Roman"/>
                <a:cs typeface="Times New Roman"/>
              </a:rPr>
              <a:t>The</a:t>
            </a:r>
            <a:r>
              <a:rPr lang="en-US" sz="3000" spc="180" dirty="0">
                <a:solidFill>
                  <a:schemeClr val="tx1">
                    <a:lumMod val="95000"/>
                    <a:lumOff val="5000"/>
                  </a:schemeClr>
                </a:solidFill>
                <a:latin typeface="Times New Roman"/>
                <a:cs typeface="Times New Roman"/>
              </a:rPr>
              <a:t> </a:t>
            </a:r>
            <a:r>
              <a:rPr lang="en-US" sz="3000" dirty="0">
                <a:solidFill>
                  <a:schemeClr val="tx1">
                    <a:lumMod val="95000"/>
                    <a:lumOff val="5000"/>
                  </a:schemeClr>
                </a:solidFill>
                <a:latin typeface="Times New Roman"/>
                <a:cs typeface="Times New Roman"/>
              </a:rPr>
              <a:t>data</a:t>
            </a:r>
            <a:r>
              <a:rPr lang="en-US" sz="3000" spc="185" dirty="0">
                <a:solidFill>
                  <a:schemeClr val="tx1">
                    <a:lumMod val="95000"/>
                    <a:lumOff val="5000"/>
                  </a:schemeClr>
                </a:solidFill>
                <a:latin typeface="Times New Roman"/>
                <a:cs typeface="Times New Roman"/>
              </a:rPr>
              <a:t> </a:t>
            </a:r>
            <a:r>
              <a:rPr lang="en-US" sz="3000" spc="-5" dirty="0">
                <a:solidFill>
                  <a:schemeClr val="tx1">
                    <a:lumMod val="95000"/>
                    <a:lumOff val="5000"/>
                  </a:schemeClr>
                </a:solidFill>
                <a:latin typeface="Times New Roman"/>
                <a:cs typeface="Times New Roman"/>
              </a:rPr>
              <a:t>contains</a:t>
            </a:r>
            <a:r>
              <a:rPr lang="en-US" sz="3000" spc="180" dirty="0">
                <a:solidFill>
                  <a:schemeClr val="tx1">
                    <a:lumMod val="95000"/>
                    <a:lumOff val="5000"/>
                  </a:schemeClr>
                </a:solidFill>
                <a:latin typeface="Times New Roman"/>
                <a:cs typeface="Times New Roman"/>
              </a:rPr>
              <a:t> </a:t>
            </a:r>
            <a:r>
              <a:rPr lang="en-US" sz="3000" spc="-5" dirty="0">
                <a:solidFill>
                  <a:schemeClr val="tx1">
                    <a:lumMod val="95000"/>
                    <a:lumOff val="5000"/>
                  </a:schemeClr>
                </a:solidFill>
                <a:latin typeface="Times New Roman"/>
                <a:cs typeface="Times New Roman"/>
              </a:rPr>
              <a:t>information</a:t>
            </a:r>
            <a:r>
              <a:rPr lang="en-US" sz="3000" spc="180" dirty="0">
                <a:solidFill>
                  <a:schemeClr val="tx1">
                    <a:lumMod val="95000"/>
                    <a:lumOff val="5000"/>
                  </a:schemeClr>
                </a:solidFill>
                <a:latin typeface="Times New Roman"/>
                <a:cs typeface="Times New Roman"/>
              </a:rPr>
              <a:t> </a:t>
            </a:r>
            <a:r>
              <a:rPr lang="en-US" sz="3000" dirty="0">
                <a:solidFill>
                  <a:schemeClr val="tx1">
                    <a:lumMod val="95000"/>
                    <a:lumOff val="5000"/>
                  </a:schemeClr>
                </a:solidFill>
                <a:latin typeface="Times New Roman"/>
                <a:cs typeface="Times New Roman"/>
              </a:rPr>
              <a:t>regarding</a:t>
            </a:r>
            <a:r>
              <a:rPr lang="en-US" sz="3000" spc="185" dirty="0">
                <a:solidFill>
                  <a:schemeClr val="tx1">
                    <a:lumMod val="95000"/>
                    <a:lumOff val="5000"/>
                  </a:schemeClr>
                </a:solidFill>
                <a:latin typeface="Times New Roman"/>
                <a:cs typeface="Times New Roman"/>
              </a:rPr>
              <a:t> </a:t>
            </a:r>
            <a:r>
              <a:rPr lang="en-US" sz="3000" spc="-5" dirty="0">
                <a:solidFill>
                  <a:schemeClr val="tx1">
                    <a:lumMod val="95000"/>
                    <a:lumOff val="5000"/>
                  </a:schemeClr>
                </a:solidFill>
                <a:latin typeface="Times New Roman"/>
                <a:cs typeface="Times New Roman"/>
              </a:rPr>
              <a:t>mobile</a:t>
            </a:r>
            <a:r>
              <a:rPr lang="en-US" sz="3000" spc="180" dirty="0">
                <a:solidFill>
                  <a:schemeClr val="tx1">
                    <a:lumMod val="95000"/>
                    <a:lumOff val="5000"/>
                  </a:schemeClr>
                </a:solidFill>
                <a:latin typeface="Times New Roman"/>
                <a:cs typeface="Times New Roman"/>
              </a:rPr>
              <a:t> </a:t>
            </a:r>
            <a:r>
              <a:rPr lang="en-US" sz="3000" dirty="0">
                <a:solidFill>
                  <a:schemeClr val="tx1">
                    <a:lumMod val="95000"/>
                    <a:lumOff val="5000"/>
                  </a:schemeClr>
                </a:solidFill>
                <a:latin typeface="Times New Roman"/>
                <a:cs typeface="Times New Roman"/>
              </a:rPr>
              <a:t>phone</a:t>
            </a:r>
            <a:r>
              <a:rPr lang="en-US" sz="3000" spc="185" dirty="0">
                <a:solidFill>
                  <a:schemeClr val="tx1">
                    <a:lumMod val="95000"/>
                    <a:lumOff val="5000"/>
                  </a:schemeClr>
                </a:solidFill>
                <a:latin typeface="Times New Roman"/>
                <a:cs typeface="Times New Roman"/>
              </a:rPr>
              <a:t> </a:t>
            </a:r>
            <a:r>
              <a:rPr lang="en-US" sz="3000" dirty="0">
                <a:solidFill>
                  <a:schemeClr val="tx1">
                    <a:lumMod val="95000"/>
                    <a:lumOff val="5000"/>
                  </a:schemeClr>
                </a:solidFill>
                <a:latin typeface="Times New Roman"/>
                <a:cs typeface="Times New Roman"/>
              </a:rPr>
              <a:t>features,</a:t>
            </a:r>
            <a:r>
              <a:rPr lang="en-US" sz="3000" spc="185" dirty="0">
                <a:solidFill>
                  <a:schemeClr val="tx1">
                    <a:lumMod val="95000"/>
                    <a:lumOff val="5000"/>
                  </a:schemeClr>
                </a:solidFill>
                <a:latin typeface="Times New Roman"/>
                <a:cs typeface="Times New Roman"/>
              </a:rPr>
              <a:t> </a:t>
            </a:r>
            <a:r>
              <a:rPr lang="en-US" sz="3000" spc="-5" dirty="0">
                <a:solidFill>
                  <a:schemeClr val="tx1">
                    <a:lumMod val="95000"/>
                    <a:lumOff val="5000"/>
                  </a:schemeClr>
                </a:solidFill>
                <a:latin typeface="Times New Roman"/>
                <a:cs typeface="Times New Roman"/>
              </a:rPr>
              <a:t>specifications</a:t>
            </a:r>
            <a:r>
              <a:rPr lang="en-US" sz="3000" spc="185" dirty="0">
                <a:solidFill>
                  <a:schemeClr val="tx1">
                    <a:lumMod val="95000"/>
                    <a:lumOff val="5000"/>
                  </a:schemeClr>
                </a:solidFill>
                <a:latin typeface="Times New Roman"/>
                <a:cs typeface="Times New Roman"/>
              </a:rPr>
              <a:t> </a:t>
            </a:r>
            <a:r>
              <a:rPr lang="en-US" sz="3000" spc="-5" dirty="0">
                <a:solidFill>
                  <a:schemeClr val="tx1">
                    <a:lumMod val="95000"/>
                    <a:lumOff val="5000"/>
                  </a:schemeClr>
                </a:solidFill>
                <a:latin typeface="Times New Roman"/>
                <a:cs typeface="Times New Roman"/>
              </a:rPr>
              <a:t>etc.</a:t>
            </a:r>
            <a:r>
              <a:rPr lang="en-US" sz="3000" spc="180" dirty="0">
                <a:solidFill>
                  <a:schemeClr val="tx1">
                    <a:lumMod val="95000"/>
                    <a:lumOff val="5000"/>
                  </a:schemeClr>
                </a:solidFill>
                <a:latin typeface="Times New Roman"/>
                <a:cs typeface="Times New Roman"/>
              </a:rPr>
              <a:t> </a:t>
            </a:r>
            <a:r>
              <a:rPr lang="en-US" sz="3000" spc="-5" dirty="0">
                <a:solidFill>
                  <a:schemeClr val="tx1">
                    <a:lumMod val="95000"/>
                    <a:lumOff val="5000"/>
                  </a:schemeClr>
                </a:solidFill>
                <a:latin typeface="Times New Roman"/>
                <a:cs typeface="Times New Roman"/>
              </a:rPr>
              <a:t>and</a:t>
            </a:r>
            <a:r>
              <a:rPr lang="en-US" sz="3000" spc="185" dirty="0">
                <a:solidFill>
                  <a:schemeClr val="tx1">
                    <a:lumMod val="95000"/>
                    <a:lumOff val="5000"/>
                  </a:schemeClr>
                </a:solidFill>
                <a:latin typeface="Times New Roman"/>
                <a:cs typeface="Times New Roman"/>
              </a:rPr>
              <a:t> </a:t>
            </a:r>
            <a:r>
              <a:rPr lang="en-US" sz="3000" spc="-5" dirty="0">
                <a:solidFill>
                  <a:schemeClr val="tx1">
                    <a:lumMod val="95000"/>
                    <a:lumOff val="5000"/>
                  </a:schemeClr>
                </a:solidFill>
                <a:latin typeface="Times New Roman"/>
                <a:cs typeface="Times New Roman"/>
              </a:rPr>
              <a:t>their</a:t>
            </a:r>
            <a:r>
              <a:rPr lang="en-US" sz="3000" spc="180" dirty="0">
                <a:solidFill>
                  <a:schemeClr val="tx1">
                    <a:lumMod val="95000"/>
                    <a:lumOff val="5000"/>
                  </a:schemeClr>
                </a:solidFill>
                <a:latin typeface="Times New Roman"/>
                <a:cs typeface="Times New Roman"/>
              </a:rPr>
              <a:t> </a:t>
            </a:r>
            <a:r>
              <a:rPr lang="en-US" sz="3000" dirty="0">
                <a:solidFill>
                  <a:schemeClr val="tx1">
                    <a:lumMod val="95000"/>
                    <a:lumOff val="5000"/>
                  </a:schemeClr>
                </a:solidFill>
                <a:latin typeface="Times New Roman"/>
                <a:cs typeface="Times New Roman"/>
              </a:rPr>
              <a:t>price</a:t>
            </a:r>
            <a:r>
              <a:rPr lang="en-US" sz="3000" spc="185" dirty="0">
                <a:solidFill>
                  <a:schemeClr val="tx1">
                    <a:lumMod val="95000"/>
                    <a:lumOff val="5000"/>
                  </a:schemeClr>
                </a:solidFill>
                <a:latin typeface="Times New Roman"/>
                <a:cs typeface="Times New Roman"/>
              </a:rPr>
              <a:t> </a:t>
            </a:r>
            <a:r>
              <a:rPr lang="en-US" sz="3000" dirty="0">
                <a:solidFill>
                  <a:schemeClr val="tx1">
                    <a:lumMod val="95000"/>
                    <a:lumOff val="5000"/>
                  </a:schemeClr>
                </a:solidFill>
                <a:latin typeface="Times New Roman"/>
                <a:cs typeface="Times New Roman"/>
              </a:rPr>
              <a:t>range. </a:t>
            </a:r>
            <a:r>
              <a:rPr lang="en-US" sz="3000" spc="-385" dirty="0">
                <a:solidFill>
                  <a:schemeClr val="tx1">
                    <a:lumMod val="95000"/>
                    <a:lumOff val="5000"/>
                  </a:schemeClr>
                </a:solidFill>
                <a:latin typeface="Times New Roman"/>
                <a:cs typeface="Times New Roman"/>
              </a:rPr>
              <a:t> </a:t>
            </a:r>
            <a:r>
              <a:rPr lang="en-US" sz="3000" spc="-5" dirty="0">
                <a:solidFill>
                  <a:schemeClr val="tx1">
                    <a:lumMod val="95000"/>
                    <a:lumOff val="5000"/>
                  </a:schemeClr>
                </a:solidFill>
                <a:latin typeface="Times New Roman"/>
                <a:cs typeface="Times New Roman"/>
              </a:rPr>
              <a:t>The</a:t>
            </a:r>
            <a:r>
              <a:rPr lang="en-US" sz="3000" spc="-10" dirty="0">
                <a:solidFill>
                  <a:schemeClr val="tx1">
                    <a:lumMod val="95000"/>
                    <a:lumOff val="5000"/>
                  </a:schemeClr>
                </a:solidFill>
                <a:latin typeface="Times New Roman"/>
                <a:cs typeface="Times New Roman"/>
              </a:rPr>
              <a:t> </a:t>
            </a:r>
            <a:r>
              <a:rPr lang="en-US" sz="3000" dirty="0">
                <a:solidFill>
                  <a:schemeClr val="tx1">
                    <a:lumMod val="95000"/>
                    <a:lumOff val="5000"/>
                  </a:schemeClr>
                </a:solidFill>
                <a:latin typeface="Times New Roman"/>
                <a:cs typeface="Times New Roman"/>
              </a:rPr>
              <a:t>various features </a:t>
            </a:r>
            <a:r>
              <a:rPr lang="en-US" sz="3000" spc="-5" dirty="0">
                <a:solidFill>
                  <a:schemeClr val="tx1">
                    <a:lumMod val="95000"/>
                    <a:lumOff val="5000"/>
                  </a:schemeClr>
                </a:solidFill>
                <a:latin typeface="Times New Roman"/>
                <a:cs typeface="Times New Roman"/>
              </a:rPr>
              <a:t>and</a:t>
            </a:r>
            <a:r>
              <a:rPr lang="en-US" sz="3000" spc="-10" dirty="0">
                <a:solidFill>
                  <a:schemeClr val="tx1">
                    <a:lumMod val="95000"/>
                    <a:lumOff val="5000"/>
                  </a:schemeClr>
                </a:solidFill>
                <a:latin typeface="Times New Roman"/>
                <a:cs typeface="Times New Roman"/>
              </a:rPr>
              <a:t> </a:t>
            </a:r>
            <a:r>
              <a:rPr lang="en-US" sz="3000" spc="-5" dirty="0">
                <a:solidFill>
                  <a:schemeClr val="tx1">
                    <a:lumMod val="95000"/>
                    <a:lumOff val="5000"/>
                  </a:schemeClr>
                </a:solidFill>
                <a:latin typeface="Times New Roman"/>
                <a:cs typeface="Times New Roman"/>
              </a:rPr>
              <a:t>information can </a:t>
            </a:r>
            <a:r>
              <a:rPr lang="en-US" sz="3000" dirty="0">
                <a:solidFill>
                  <a:schemeClr val="tx1">
                    <a:lumMod val="95000"/>
                    <a:lumOff val="5000"/>
                  </a:schemeClr>
                </a:solidFill>
                <a:latin typeface="Times New Roman"/>
                <a:cs typeface="Times New Roman"/>
              </a:rPr>
              <a:t>be</a:t>
            </a:r>
            <a:r>
              <a:rPr lang="en-US" sz="3000" spc="-5" dirty="0">
                <a:solidFill>
                  <a:schemeClr val="tx1">
                    <a:lumMod val="95000"/>
                    <a:lumOff val="5000"/>
                  </a:schemeClr>
                </a:solidFill>
                <a:latin typeface="Times New Roman"/>
                <a:cs typeface="Times New Roman"/>
              </a:rPr>
              <a:t> </a:t>
            </a:r>
            <a:r>
              <a:rPr lang="en-US" sz="3000" dirty="0">
                <a:solidFill>
                  <a:schemeClr val="tx1">
                    <a:lumMod val="95000"/>
                    <a:lumOff val="5000"/>
                  </a:schemeClr>
                </a:solidFill>
                <a:latin typeface="Times New Roman"/>
                <a:cs typeface="Times New Roman"/>
              </a:rPr>
              <a:t>used </a:t>
            </a:r>
            <a:r>
              <a:rPr lang="en-US" sz="3000" spc="-5" dirty="0">
                <a:solidFill>
                  <a:schemeClr val="tx1">
                    <a:lumMod val="95000"/>
                    <a:lumOff val="5000"/>
                  </a:schemeClr>
                </a:solidFill>
                <a:latin typeface="Times New Roman"/>
                <a:cs typeface="Times New Roman"/>
              </a:rPr>
              <a:t>to </a:t>
            </a:r>
            <a:r>
              <a:rPr lang="en-US" sz="3000" dirty="0">
                <a:solidFill>
                  <a:schemeClr val="tx1">
                    <a:lumMod val="95000"/>
                    <a:lumOff val="5000"/>
                  </a:schemeClr>
                </a:solidFill>
                <a:latin typeface="Times New Roman"/>
                <a:cs typeface="Times New Roman"/>
              </a:rPr>
              <a:t>predict </a:t>
            </a:r>
            <a:r>
              <a:rPr lang="en-US" sz="3000" spc="-5" dirty="0">
                <a:solidFill>
                  <a:schemeClr val="tx1">
                    <a:lumMod val="95000"/>
                    <a:lumOff val="5000"/>
                  </a:schemeClr>
                </a:solidFill>
                <a:latin typeface="Times New Roman"/>
                <a:cs typeface="Times New Roman"/>
              </a:rPr>
              <a:t>the</a:t>
            </a:r>
            <a:r>
              <a:rPr lang="en-US" sz="3000" spc="-10" dirty="0">
                <a:solidFill>
                  <a:schemeClr val="tx1">
                    <a:lumMod val="95000"/>
                    <a:lumOff val="5000"/>
                  </a:schemeClr>
                </a:solidFill>
                <a:latin typeface="Times New Roman"/>
                <a:cs typeface="Times New Roman"/>
              </a:rPr>
              <a:t> </a:t>
            </a:r>
            <a:r>
              <a:rPr lang="en-US" sz="3000" dirty="0">
                <a:solidFill>
                  <a:schemeClr val="tx1">
                    <a:lumMod val="95000"/>
                    <a:lumOff val="5000"/>
                  </a:schemeClr>
                </a:solidFill>
                <a:latin typeface="Times New Roman"/>
                <a:cs typeface="Times New Roman"/>
              </a:rPr>
              <a:t>price   range of</a:t>
            </a:r>
            <a:r>
              <a:rPr lang="en-US" sz="3000" spc="-5" dirty="0">
                <a:solidFill>
                  <a:schemeClr val="tx1">
                    <a:lumMod val="95000"/>
                    <a:lumOff val="5000"/>
                  </a:schemeClr>
                </a:solidFill>
                <a:latin typeface="Times New Roman"/>
                <a:cs typeface="Times New Roman"/>
              </a:rPr>
              <a:t> </a:t>
            </a:r>
            <a:r>
              <a:rPr lang="en-US" sz="3000" dirty="0">
                <a:solidFill>
                  <a:schemeClr val="tx1">
                    <a:lumMod val="95000"/>
                    <a:lumOff val="5000"/>
                  </a:schemeClr>
                </a:solidFill>
                <a:latin typeface="Times New Roman"/>
                <a:cs typeface="Times New Roman"/>
              </a:rPr>
              <a:t>a</a:t>
            </a:r>
            <a:r>
              <a:rPr lang="en-US" sz="3000" spc="-5" dirty="0">
                <a:solidFill>
                  <a:schemeClr val="tx1">
                    <a:lumMod val="95000"/>
                    <a:lumOff val="5000"/>
                  </a:schemeClr>
                </a:solidFill>
                <a:latin typeface="Times New Roman"/>
                <a:cs typeface="Times New Roman"/>
              </a:rPr>
              <a:t> mobile </a:t>
            </a:r>
            <a:r>
              <a:rPr lang="en-US" sz="3000" spc="10" dirty="0">
                <a:solidFill>
                  <a:schemeClr val="tx1">
                    <a:lumMod val="95000"/>
                    <a:lumOff val="5000"/>
                  </a:schemeClr>
                </a:solidFill>
                <a:latin typeface="Times New Roman"/>
                <a:cs typeface="Times New Roman"/>
              </a:rPr>
              <a:t>phone.</a:t>
            </a:r>
          </a:p>
          <a:p>
            <a:pPr marL="12700" marR="5080">
              <a:lnSpc>
                <a:spcPct val="120000"/>
              </a:lnSpc>
              <a:spcBef>
                <a:spcPts val="100"/>
              </a:spcBef>
            </a:pPr>
            <a:r>
              <a:rPr lang="en-US" sz="3000" dirty="0" err="1">
                <a:solidFill>
                  <a:schemeClr val="tx1">
                    <a:lumMod val="95000"/>
                    <a:lumOff val="5000"/>
                  </a:schemeClr>
                </a:solidFill>
                <a:latin typeface="Times New Roman"/>
                <a:cs typeface="Times New Roman"/>
              </a:rPr>
              <a:t>Battery_power</a:t>
            </a:r>
            <a:r>
              <a:rPr lang="en-US" sz="3000" dirty="0">
                <a:solidFill>
                  <a:schemeClr val="tx1">
                    <a:lumMod val="95000"/>
                    <a:lumOff val="5000"/>
                  </a:schemeClr>
                </a:solidFill>
                <a:latin typeface="Times New Roman"/>
                <a:cs typeface="Times New Roman"/>
              </a:rPr>
              <a:t> : Battery capacity in </a:t>
            </a:r>
            <a:r>
              <a:rPr lang="en-US" sz="3000" dirty="0" err="1">
                <a:solidFill>
                  <a:schemeClr val="tx1">
                    <a:lumMod val="95000"/>
                    <a:lumOff val="5000"/>
                  </a:schemeClr>
                </a:solidFill>
                <a:latin typeface="Times New Roman"/>
                <a:cs typeface="Times New Roman"/>
              </a:rPr>
              <a:t>mAh</a:t>
            </a:r>
            <a:endParaRPr lang="en-US" sz="3000" dirty="0">
              <a:solidFill>
                <a:schemeClr val="tx1">
                  <a:lumMod val="95000"/>
                  <a:lumOff val="5000"/>
                </a:schemeClr>
              </a:solidFill>
              <a:latin typeface="Times New Roman"/>
              <a:cs typeface="Times New Roman"/>
            </a:endParaRPr>
          </a:p>
          <a:p>
            <a:pPr marL="12700" marR="5080">
              <a:lnSpc>
                <a:spcPct val="120000"/>
              </a:lnSpc>
              <a:spcBef>
                <a:spcPts val="100"/>
              </a:spcBef>
            </a:pPr>
            <a:r>
              <a:rPr lang="en-US" sz="3000" dirty="0">
                <a:solidFill>
                  <a:schemeClr val="tx1">
                    <a:lumMod val="95000"/>
                    <a:lumOff val="5000"/>
                  </a:schemeClr>
                </a:solidFill>
                <a:latin typeface="Times New Roman"/>
                <a:cs typeface="Times New Roman"/>
              </a:rPr>
              <a:t>Blue : Has </a:t>
            </a:r>
            <a:r>
              <a:rPr lang="en-US" sz="3000" dirty="0" err="1">
                <a:solidFill>
                  <a:schemeClr val="tx1">
                    <a:lumMod val="95000"/>
                    <a:lumOff val="5000"/>
                  </a:schemeClr>
                </a:solidFill>
                <a:latin typeface="Times New Roman"/>
                <a:cs typeface="Times New Roman"/>
              </a:rPr>
              <a:t>bluetooth</a:t>
            </a:r>
            <a:r>
              <a:rPr lang="en-US" sz="3000" dirty="0">
                <a:solidFill>
                  <a:schemeClr val="tx1">
                    <a:lumMod val="95000"/>
                    <a:lumOff val="5000"/>
                  </a:schemeClr>
                </a:solidFill>
                <a:latin typeface="Times New Roman"/>
                <a:cs typeface="Times New Roman"/>
              </a:rPr>
              <a:t> or not</a:t>
            </a:r>
          </a:p>
          <a:p>
            <a:pPr marL="12700" marR="5080">
              <a:lnSpc>
                <a:spcPct val="120000"/>
              </a:lnSpc>
              <a:spcBef>
                <a:spcPts val="100"/>
              </a:spcBef>
            </a:pPr>
            <a:r>
              <a:rPr lang="en-US" sz="3000" dirty="0" err="1">
                <a:solidFill>
                  <a:schemeClr val="tx1">
                    <a:lumMod val="95000"/>
                    <a:lumOff val="5000"/>
                  </a:schemeClr>
                </a:solidFill>
                <a:latin typeface="Times New Roman"/>
                <a:cs typeface="Times New Roman"/>
              </a:rPr>
              <a:t>Clock_speed</a:t>
            </a:r>
            <a:r>
              <a:rPr lang="en-US" sz="3000" dirty="0">
                <a:solidFill>
                  <a:schemeClr val="tx1">
                    <a:lumMod val="95000"/>
                    <a:lumOff val="5000"/>
                  </a:schemeClr>
                </a:solidFill>
                <a:latin typeface="Times New Roman"/>
                <a:cs typeface="Times New Roman"/>
              </a:rPr>
              <a:t> : speed at which microprocessor executes instructions</a:t>
            </a:r>
          </a:p>
          <a:p>
            <a:pPr marL="12700" marR="5080">
              <a:lnSpc>
                <a:spcPct val="120000"/>
              </a:lnSpc>
              <a:spcBef>
                <a:spcPts val="100"/>
              </a:spcBef>
            </a:pPr>
            <a:r>
              <a:rPr lang="en-US" sz="3000" dirty="0" err="1">
                <a:solidFill>
                  <a:schemeClr val="tx1">
                    <a:lumMod val="95000"/>
                    <a:lumOff val="5000"/>
                  </a:schemeClr>
                </a:solidFill>
                <a:latin typeface="Times New Roman"/>
                <a:cs typeface="Times New Roman"/>
              </a:rPr>
              <a:t>Dual_sim</a:t>
            </a:r>
            <a:r>
              <a:rPr lang="en-US" sz="3000" dirty="0">
                <a:solidFill>
                  <a:schemeClr val="tx1">
                    <a:lumMod val="95000"/>
                    <a:lumOff val="5000"/>
                  </a:schemeClr>
                </a:solidFill>
                <a:latin typeface="Times New Roman"/>
                <a:cs typeface="Times New Roman"/>
              </a:rPr>
              <a:t> : Has dual sim support or not</a:t>
            </a:r>
          </a:p>
          <a:p>
            <a:pPr marL="12700" marR="5080">
              <a:lnSpc>
                <a:spcPct val="120000"/>
              </a:lnSpc>
              <a:spcBef>
                <a:spcPts val="100"/>
              </a:spcBef>
            </a:pPr>
            <a:r>
              <a:rPr lang="en-US" sz="3000" dirty="0">
                <a:solidFill>
                  <a:schemeClr val="tx1">
                    <a:lumMod val="95000"/>
                    <a:lumOff val="5000"/>
                  </a:schemeClr>
                </a:solidFill>
                <a:latin typeface="Times New Roman"/>
                <a:cs typeface="Times New Roman"/>
              </a:rPr>
              <a:t>Fc : Front Camera mega pixels</a:t>
            </a:r>
          </a:p>
          <a:p>
            <a:pPr marL="12700" marR="5080">
              <a:lnSpc>
                <a:spcPct val="120000"/>
              </a:lnSpc>
              <a:spcBef>
                <a:spcPts val="100"/>
              </a:spcBef>
            </a:pPr>
            <a:r>
              <a:rPr lang="en-US" sz="3000" dirty="0" err="1">
                <a:solidFill>
                  <a:schemeClr val="tx1">
                    <a:lumMod val="95000"/>
                    <a:lumOff val="5000"/>
                  </a:schemeClr>
                </a:solidFill>
                <a:latin typeface="Times New Roman"/>
                <a:cs typeface="Times New Roman"/>
              </a:rPr>
              <a:t>Four_g</a:t>
            </a:r>
            <a:r>
              <a:rPr lang="en-US" sz="3000" dirty="0">
                <a:solidFill>
                  <a:schemeClr val="tx1">
                    <a:lumMod val="95000"/>
                    <a:lumOff val="5000"/>
                  </a:schemeClr>
                </a:solidFill>
                <a:latin typeface="Times New Roman"/>
                <a:cs typeface="Times New Roman"/>
              </a:rPr>
              <a:t> : Has 4G or not</a:t>
            </a:r>
          </a:p>
          <a:p>
            <a:pPr marL="12700" marR="5080">
              <a:lnSpc>
                <a:spcPct val="120000"/>
              </a:lnSpc>
              <a:spcBef>
                <a:spcPts val="100"/>
              </a:spcBef>
            </a:pPr>
            <a:r>
              <a:rPr lang="en-US" sz="3000" dirty="0" err="1">
                <a:solidFill>
                  <a:schemeClr val="tx1">
                    <a:lumMod val="95000"/>
                    <a:lumOff val="5000"/>
                  </a:schemeClr>
                </a:solidFill>
                <a:latin typeface="Times New Roman"/>
                <a:cs typeface="Times New Roman"/>
              </a:rPr>
              <a:t>Int_memory</a:t>
            </a:r>
            <a:r>
              <a:rPr lang="en-US" sz="3000" dirty="0">
                <a:solidFill>
                  <a:schemeClr val="tx1">
                    <a:lumMod val="95000"/>
                    <a:lumOff val="5000"/>
                  </a:schemeClr>
                </a:solidFill>
                <a:latin typeface="Times New Roman"/>
                <a:cs typeface="Times New Roman"/>
              </a:rPr>
              <a:t> : Internal Memory capacity</a:t>
            </a:r>
          </a:p>
          <a:p>
            <a:pPr marL="12700" marR="5080">
              <a:lnSpc>
                <a:spcPct val="120000"/>
              </a:lnSpc>
              <a:spcBef>
                <a:spcPts val="100"/>
              </a:spcBef>
            </a:pPr>
            <a:r>
              <a:rPr lang="en-US" sz="3000" dirty="0" err="1">
                <a:solidFill>
                  <a:schemeClr val="tx1">
                    <a:lumMod val="95000"/>
                    <a:lumOff val="5000"/>
                  </a:schemeClr>
                </a:solidFill>
                <a:latin typeface="Times New Roman"/>
                <a:cs typeface="Times New Roman"/>
              </a:rPr>
              <a:t>M_dep</a:t>
            </a:r>
            <a:r>
              <a:rPr lang="en-US" sz="3000" dirty="0">
                <a:solidFill>
                  <a:schemeClr val="tx1">
                    <a:lumMod val="95000"/>
                    <a:lumOff val="5000"/>
                  </a:schemeClr>
                </a:solidFill>
                <a:latin typeface="Times New Roman"/>
                <a:cs typeface="Times New Roman"/>
              </a:rPr>
              <a:t> : Mobile Depth in cm</a:t>
            </a:r>
          </a:p>
          <a:p>
            <a:pPr marL="12700" marR="5080">
              <a:lnSpc>
                <a:spcPct val="120000"/>
              </a:lnSpc>
              <a:spcBef>
                <a:spcPts val="100"/>
              </a:spcBef>
            </a:pPr>
            <a:r>
              <a:rPr lang="en-US" sz="3000" dirty="0" err="1">
                <a:solidFill>
                  <a:schemeClr val="tx1">
                    <a:lumMod val="95000"/>
                    <a:lumOff val="5000"/>
                  </a:schemeClr>
                </a:solidFill>
                <a:latin typeface="Times New Roman"/>
                <a:cs typeface="Times New Roman"/>
              </a:rPr>
              <a:t>Mobile_wt</a:t>
            </a:r>
            <a:r>
              <a:rPr lang="en-US" sz="3000" dirty="0">
                <a:solidFill>
                  <a:schemeClr val="tx1">
                    <a:lumMod val="95000"/>
                    <a:lumOff val="5000"/>
                  </a:schemeClr>
                </a:solidFill>
                <a:latin typeface="Times New Roman"/>
                <a:cs typeface="Times New Roman"/>
              </a:rPr>
              <a:t> : Weight of mobile phone</a:t>
            </a:r>
          </a:p>
          <a:p>
            <a:pPr>
              <a:lnSpc>
                <a:spcPct val="120000"/>
              </a:lnSpc>
            </a:pPr>
            <a:r>
              <a:rPr lang="en-US" sz="3000" dirty="0" err="1">
                <a:solidFill>
                  <a:schemeClr val="tx1">
                    <a:lumMod val="95000"/>
                    <a:lumOff val="5000"/>
                  </a:schemeClr>
                </a:solidFill>
              </a:rPr>
              <a:t>N_cores</a:t>
            </a:r>
            <a:r>
              <a:rPr lang="en-US" sz="3000" dirty="0">
                <a:solidFill>
                  <a:schemeClr val="tx1">
                    <a:lumMod val="95000"/>
                    <a:lumOff val="5000"/>
                  </a:schemeClr>
                </a:solidFill>
              </a:rPr>
              <a:t> - Number of cores of processor</a:t>
            </a:r>
          </a:p>
          <a:p>
            <a:pPr>
              <a:lnSpc>
                <a:spcPct val="120000"/>
              </a:lnSpc>
            </a:pPr>
            <a:r>
              <a:rPr lang="en-US" sz="3000" dirty="0">
                <a:solidFill>
                  <a:schemeClr val="tx1">
                    <a:lumMod val="95000"/>
                    <a:lumOff val="5000"/>
                  </a:schemeClr>
                </a:solidFill>
              </a:rPr>
              <a:t>Pc - Primary Camera mega pixels</a:t>
            </a:r>
          </a:p>
          <a:p>
            <a:pPr>
              <a:lnSpc>
                <a:spcPct val="120000"/>
              </a:lnSpc>
            </a:pPr>
            <a:r>
              <a:rPr lang="en-US" sz="3000" dirty="0" err="1">
                <a:solidFill>
                  <a:schemeClr val="tx1">
                    <a:lumMod val="95000"/>
                    <a:lumOff val="5000"/>
                  </a:schemeClr>
                </a:solidFill>
              </a:rPr>
              <a:t>Px_height</a:t>
            </a:r>
            <a:r>
              <a:rPr lang="en-US" sz="3000" dirty="0">
                <a:solidFill>
                  <a:schemeClr val="tx1">
                    <a:lumMod val="95000"/>
                    <a:lumOff val="5000"/>
                  </a:schemeClr>
                </a:solidFill>
              </a:rPr>
              <a:t> - Pixel Resolution Height</a:t>
            </a:r>
          </a:p>
          <a:p>
            <a:pPr>
              <a:lnSpc>
                <a:spcPct val="120000"/>
              </a:lnSpc>
            </a:pPr>
            <a:r>
              <a:rPr lang="en-US" sz="3000" dirty="0" err="1">
                <a:solidFill>
                  <a:schemeClr val="tx1">
                    <a:lumMod val="95000"/>
                    <a:lumOff val="5000"/>
                  </a:schemeClr>
                </a:solidFill>
              </a:rPr>
              <a:t>Px_width</a:t>
            </a:r>
            <a:r>
              <a:rPr lang="en-US" sz="3000" dirty="0">
                <a:solidFill>
                  <a:schemeClr val="tx1">
                    <a:lumMod val="95000"/>
                    <a:lumOff val="5000"/>
                  </a:schemeClr>
                </a:solidFill>
              </a:rPr>
              <a:t> - Pixel Resolution Width</a:t>
            </a:r>
          </a:p>
          <a:p>
            <a:pPr>
              <a:lnSpc>
                <a:spcPct val="120000"/>
              </a:lnSpc>
            </a:pPr>
            <a:r>
              <a:rPr lang="en-US" sz="3000" dirty="0">
                <a:solidFill>
                  <a:schemeClr val="tx1">
                    <a:lumMod val="95000"/>
                    <a:lumOff val="5000"/>
                  </a:schemeClr>
                </a:solidFill>
              </a:rPr>
              <a:t>Ram - Random Access Memory in Mega Bytes</a:t>
            </a:r>
          </a:p>
          <a:p>
            <a:pPr>
              <a:lnSpc>
                <a:spcPct val="120000"/>
              </a:lnSpc>
            </a:pPr>
            <a:r>
              <a:rPr lang="en-US" sz="3000" dirty="0" err="1">
                <a:solidFill>
                  <a:schemeClr val="tx1">
                    <a:lumMod val="95000"/>
                    <a:lumOff val="5000"/>
                  </a:schemeClr>
                </a:solidFill>
              </a:rPr>
              <a:t>Sc_h</a:t>
            </a:r>
            <a:r>
              <a:rPr lang="en-US" sz="3000" dirty="0">
                <a:solidFill>
                  <a:schemeClr val="tx1">
                    <a:lumMod val="95000"/>
                    <a:lumOff val="5000"/>
                  </a:schemeClr>
                </a:solidFill>
              </a:rPr>
              <a:t> - Screen Height of mobile in cm</a:t>
            </a:r>
          </a:p>
          <a:p>
            <a:pPr>
              <a:lnSpc>
                <a:spcPct val="120000"/>
              </a:lnSpc>
            </a:pPr>
            <a:r>
              <a:rPr lang="en-US" sz="3000" dirty="0" err="1">
                <a:solidFill>
                  <a:schemeClr val="tx1">
                    <a:lumMod val="95000"/>
                    <a:lumOff val="5000"/>
                  </a:schemeClr>
                </a:solidFill>
              </a:rPr>
              <a:t>Sc_w</a:t>
            </a:r>
            <a:r>
              <a:rPr lang="en-US" sz="3000" dirty="0">
                <a:solidFill>
                  <a:schemeClr val="tx1">
                    <a:lumMod val="95000"/>
                    <a:lumOff val="5000"/>
                  </a:schemeClr>
                </a:solidFill>
              </a:rPr>
              <a:t> - Screen Width of mobile in cm</a:t>
            </a:r>
          </a:p>
          <a:p>
            <a:pPr>
              <a:lnSpc>
                <a:spcPct val="120000"/>
              </a:lnSpc>
            </a:pPr>
            <a:r>
              <a:rPr lang="en-US" sz="3000" dirty="0" err="1">
                <a:solidFill>
                  <a:schemeClr val="tx1">
                    <a:lumMod val="95000"/>
                    <a:lumOff val="5000"/>
                  </a:schemeClr>
                </a:solidFill>
              </a:rPr>
              <a:t>Talk_time</a:t>
            </a:r>
            <a:r>
              <a:rPr lang="en-US" sz="3000" dirty="0">
                <a:solidFill>
                  <a:schemeClr val="tx1">
                    <a:lumMod val="95000"/>
                    <a:lumOff val="5000"/>
                  </a:schemeClr>
                </a:solidFill>
              </a:rPr>
              <a:t> - longest time that a single battery charge will last when you are</a:t>
            </a:r>
          </a:p>
          <a:p>
            <a:pPr>
              <a:lnSpc>
                <a:spcPct val="120000"/>
              </a:lnSpc>
            </a:pPr>
            <a:r>
              <a:rPr lang="en-US" sz="3000" dirty="0" err="1">
                <a:solidFill>
                  <a:schemeClr val="tx1">
                    <a:lumMod val="95000"/>
                    <a:lumOff val="5000"/>
                  </a:schemeClr>
                </a:solidFill>
              </a:rPr>
              <a:t>Three_g</a:t>
            </a:r>
            <a:r>
              <a:rPr lang="en-US" sz="3000" dirty="0">
                <a:solidFill>
                  <a:schemeClr val="tx1">
                    <a:lumMod val="95000"/>
                    <a:lumOff val="5000"/>
                  </a:schemeClr>
                </a:solidFill>
              </a:rPr>
              <a:t> - Has 3G or not</a:t>
            </a:r>
          </a:p>
          <a:p>
            <a:pPr>
              <a:lnSpc>
                <a:spcPct val="120000"/>
              </a:lnSpc>
            </a:pPr>
            <a:r>
              <a:rPr lang="en-US" sz="3000" dirty="0" err="1">
                <a:solidFill>
                  <a:schemeClr val="tx1">
                    <a:lumMod val="95000"/>
                    <a:lumOff val="5000"/>
                  </a:schemeClr>
                </a:solidFill>
              </a:rPr>
              <a:t>Touch_screen</a:t>
            </a:r>
            <a:r>
              <a:rPr lang="en-US" sz="3000" dirty="0">
                <a:solidFill>
                  <a:schemeClr val="tx1">
                    <a:lumMod val="95000"/>
                    <a:lumOff val="5000"/>
                  </a:schemeClr>
                </a:solidFill>
              </a:rPr>
              <a:t> - Has touch screen or not</a:t>
            </a:r>
          </a:p>
          <a:p>
            <a:pPr>
              <a:lnSpc>
                <a:spcPct val="120000"/>
              </a:lnSpc>
            </a:pPr>
            <a:r>
              <a:rPr lang="en-US" sz="3000" dirty="0" err="1">
                <a:solidFill>
                  <a:schemeClr val="tx1">
                    <a:lumMod val="95000"/>
                    <a:lumOff val="5000"/>
                  </a:schemeClr>
                </a:solidFill>
              </a:rPr>
              <a:t>Wifi</a:t>
            </a:r>
            <a:r>
              <a:rPr lang="en-US" sz="3000" dirty="0">
                <a:solidFill>
                  <a:schemeClr val="tx1">
                    <a:lumMod val="95000"/>
                    <a:lumOff val="5000"/>
                  </a:schemeClr>
                </a:solidFill>
              </a:rPr>
              <a:t> - Has </a:t>
            </a:r>
            <a:r>
              <a:rPr lang="en-US" sz="3000" dirty="0" err="1">
                <a:solidFill>
                  <a:schemeClr val="tx1">
                    <a:lumMod val="95000"/>
                    <a:lumOff val="5000"/>
                  </a:schemeClr>
                </a:solidFill>
              </a:rPr>
              <a:t>wifi</a:t>
            </a:r>
            <a:r>
              <a:rPr lang="en-US" sz="3000" dirty="0">
                <a:solidFill>
                  <a:schemeClr val="tx1">
                    <a:lumMod val="95000"/>
                    <a:lumOff val="5000"/>
                  </a:schemeClr>
                </a:solidFill>
              </a:rPr>
              <a:t> or not</a:t>
            </a:r>
          </a:p>
          <a:p>
            <a:pPr>
              <a:lnSpc>
                <a:spcPct val="120000"/>
              </a:lnSpc>
            </a:pPr>
            <a:r>
              <a:rPr lang="en-US" sz="3000" dirty="0" err="1">
                <a:solidFill>
                  <a:schemeClr val="tx1">
                    <a:lumMod val="95000"/>
                    <a:lumOff val="5000"/>
                  </a:schemeClr>
                </a:solidFill>
              </a:rPr>
              <a:t>Price_range</a:t>
            </a:r>
            <a:r>
              <a:rPr lang="en-US" sz="3000" dirty="0">
                <a:solidFill>
                  <a:schemeClr val="tx1">
                    <a:lumMod val="95000"/>
                    <a:lumOff val="5000"/>
                  </a:schemeClr>
                </a:solidFill>
              </a:rPr>
              <a:t> - This is the target variable with value of 0(low cost), 1(medium cost), 2(high cost) and 3(very high cost).</a:t>
            </a:r>
          </a:p>
          <a:p>
            <a:endParaRPr lang="en-IN" sz="3400" dirty="0"/>
          </a:p>
          <a:p>
            <a:endParaRPr lang="en-IN" dirty="0"/>
          </a:p>
        </p:txBody>
      </p:sp>
    </p:spTree>
    <p:extLst>
      <p:ext uri="{BB962C8B-B14F-4D97-AF65-F5344CB8AC3E}">
        <p14:creationId xmlns:p14="http://schemas.microsoft.com/office/powerpoint/2010/main" val="769361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BA6A8-6E1F-6BA4-6684-D6C3D40E2031}"/>
              </a:ext>
            </a:extLst>
          </p:cNvPr>
          <p:cNvSpPr>
            <a:spLocks noGrp="1"/>
          </p:cNvSpPr>
          <p:nvPr>
            <p:ph type="title"/>
          </p:nvPr>
        </p:nvSpPr>
        <p:spPr>
          <a:xfrm>
            <a:off x="80210" y="-1"/>
            <a:ext cx="11353800" cy="601579"/>
          </a:xfrm>
        </p:spPr>
        <p:txBody>
          <a:bodyPr>
            <a:normAutofit fontScale="90000"/>
          </a:bodyPr>
          <a:lstStyle/>
          <a:p>
            <a:br>
              <a:rPr lang="en-IN" sz="2000" dirty="0"/>
            </a:br>
            <a:br>
              <a:rPr lang="en-IN" sz="2000" dirty="0"/>
            </a:br>
            <a:br>
              <a:rPr lang="en-IN" sz="2000" dirty="0"/>
            </a:br>
            <a:r>
              <a:rPr lang="en-IN" sz="2200" b="1" dirty="0">
                <a:solidFill>
                  <a:srgbClr val="002060"/>
                </a:solidFill>
                <a:latin typeface="Arial Black" panose="020B0A04020102020204" pitchFamily="34" charset="0"/>
              </a:rPr>
              <a:t>EXPLORATORY DATA ANALYSIS</a:t>
            </a:r>
            <a:br>
              <a:rPr lang="en-IN" sz="2000" dirty="0"/>
            </a:br>
            <a:br>
              <a:rPr lang="en-IN" sz="2000" dirty="0"/>
            </a:br>
            <a:br>
              <a:rPr lang="en-IN" sz="2000" dirty="0"/>
            </a:br>
            <a:br>
              <a:rPr lang="en-IN" sz="2000" dirty="0"/>
            </a:br>
            <a:endParaRPr lang="en-IN" sz="2000" dirty="0"/>
          </a:p>
        </p:txBody>
      </p:sp>
      <p:sp>
        <p:nvSpPr>
          <p:cNvPr id="3" name="Content Placeholder 2">
            <a:extLst>
              <a:ext uri="{FF2B5EF4-FFF2-40B4-BE49-F238E27FC236}">
                <a16:creationId xmlns:a16="http://schemas.microsoft.com/office/drawing/2014/main" id="{7B43A892-96A6-2010-B1B2-580104EE4EB4}"/>
              </a:ext>
            </a:extLst>
          </p:cNvPr>
          <p:cNvSpPr>
            <a:spLocks noGrp="1"/>
          </p:cNvSpPr>
          <p:nvPr>
            <p:ph idx="1"/>
          </p:nvPr>
        </p:nvSpPr>
        <p:spPr>
          <a:xfrm>
            <a:off x="0" y="513348"/>
            <a:ext cx="12192000" cy="6288506"/>
          </a:xfrm>
        </p:spPr>
        <p:txBody>
          <a:bodyPr>
            <a:normAutofit/>
          </a:bodyPr>
          <a:lstStyle/>
          <a:p>
            <a:r>
              <a:rPr lang="en-US" sz="1400" dirty="0"/>
              <a:t>Pie Chart on Target Variable i.e., </a:t>
            </a:r>
            <a:r>
              <a:rPr lang="en-US" sz="1400" dirty="0" err="1"/>
              <a:t>price_range</a:t>
            </a:r>
            <a:r>
              <a:rPr lang="en-US" sz="1400" dirty="0"/>
              <a:t> (Univariate)</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The chart shows the distribution of the target variable "</a:t>
            </a:r>
            <a:r>
              <a:rPr lang="en-US" sz="1400" dirty="0" err="1"/>
              <a:t>price_range</a:t>
            </a:r>
            <a:r>
              <a:rPr lang="en-US" sz="1400" dirty="0"/>
              <a:t>" in the mobile phone dataset. It indicates that the dataset is fairly balanced, with each price range group accounting for roughly the same proportion of the data. About 25% of the phones fall into each of the four price range categories: low, medium, high, and very high.</a:t>
            </a:r>
          </a:p>
          <a:p>
            <a:endParaRPr lang="en-US" sz="1400" dirty="0"/>
          </a:p>
          <a:p>
            <a:endParaRPr lang="en-IN" sz="1400" dirty="0"/>
          </a:p>
        </p:txBody>
      </p:sp>
      <p:pic>
        <p:nvPicPr>
          <p:cNvPr id="1026" name="Picture 2">
            <a:extLst>
              <a:ext uri="{FF2B5EF4-FFF2-40B4-BE49-F238E27FC236}">
                <a16:creationId xmlns:a16="http://schemas.microsoft.com/office/drawing/2014/main" id="{BF916E49-81B0-EC00-B51C-EC80B30B3A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5696" y="770022"/>
            <a:ext cx="5327232" cy="4178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608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278E7-DFF5-7DE9-2F73-0AC7D313346D}"/>
              </a:ext>
            </a:extLst>
          </p:cNvPr>
          <p:cNvSpPr>
            <a:spLocks noGrp="1"/>
          </p:cNvSpPr>
          <p:nvPr>
            <p:ph type="title"/>
          </p:nvPr>
        </p:nvSpPr>
        <p:spPr>
          <a:xfrm>
            <a:off x="164432" y="136358"/>
            <a:ext cx="10515600" cy="328863"/>
          </a:xfrm>
        </p:spPr>
        <p:txBody>
          <a:bodyPr>
            <a:noAutofit/>
          </a:bodyPr>
          <a:lstStyle/>
          <a:p>
            <a:r>
              <a:rPr lang="en-IN" sz="2000" b="1" dirty="0">
                <a:solidFill>
                  <a:srgbClr val="002060"/>
                </a:solidFill>
                <a:latin typeface="Arial Black" panose="020B0A04020102020204" pitchFamily="34" charset="0"/>
              </a:rPr>
              <a:t>Ram with price range</a:t>
            </a:r>
          </a:p>
        </p:txBody>
      </p:sp>
      <p:sp>
        <p:nvSpPr>
          <p:cNvPr id="3" name="Content Placeholder 2">
            <a:extLst>
              <a:ext uri="{FF2B5EF4-FFF2-40B4-BE49-F238E27FC236}">
                <a16:creationId xmlns:a16="http://schemas.microsoft.com/office/drawing/2014/main" id="{EEFF9A5A-F21F-5F76-C3BE-377FDAAD5D69}"/>
              </a:ext>
            </a:extLst>
          </p:cNvPr>
          <p:cNvSpPr>
            <a:spLocks noGrp="1"/>
          </p:cNvSpPr>
          <p:nvPr>
            <p:ph idx="1"/>
          </p:nvPr>
        </p:nvSpPr>
        <p:spPr>
          <a:xfrm>
            <a:off x="-27871" y="737938"/>
            <a:ext cx="12091534" cy="5983704"/>
          </a:xfrm>
        </p:spPr>
        <p:txBody>
          <a:bodyPr>
            <a:normAutofit/>
          </a:bodyPr>
          <a:lstStyle/>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200" dirty="0"/>
              <a:t>From the scatter plot, we can see that there is a strong positive correlation between the RAM of a mobile phone and its price range. This means that as the RAM increases, the price range of the phone also increases</a:t>
            </a:r>
          </a:p>
          <a:p>
            <a:r>
              <a:rPr lang="en-US" sz="1200" dirty="0"/>
              <a:t>AS we can see from the graph,</a:t>
            </a:r>
          </a:p>
          <a:p>
            <a:r>
              <a:rPr lang="en-US" sz="1200" dirty="0"/>
              <a:t>There is RAM for low price range from </a:t>
            </a:r>
            <a:r>
              <a:rPr lang="en-US" sz="1200" dirty="0" err="1"/>
              <a:t>upto</a:t>
            </a:r>
            <a:r>
              <a:rPr lang="en-US" sz="1200" dirty="0"/>
              <a:t> 2000 MB,</a:t>
            </a:r>
          </a:p>
          <a:p>
            <a:r>
              <a:rPr lang="en-US" sz="1200" dirty="0"/>
              <a:t>RAM for </a:t>
            </a:r>
            <a:r>
              <a:rPr lang="en-US" sz="1200" dirty="0" err="1"/>
              <a:t>midium</a:t>
            </a:r>
            <a:r>
              <a:rPr lang="en-US" sz="1200" dirty="0"/>
              <a:t> price range from 300 to 2900 MB,</a:t>
            </a:r>
          </a:p>
          <a:p>
            <a:r>
              <a:rPr lang="en-US" sz="1200" dirty="0"/>
              <a:t>RAM for high price range from 1200 to 3900 MB,</a:t>
            </a:r>
          </a:p>
          <a:p>
            <a:r>
              <a:rPr lang="en-US" sz="1200" dirty="0"/>
              <a:t>RAM for very high price range from 2200 to 4100 MB.</a:t>
            </a:r>
            <a:endParaRPr lang="en-IN" sz="1200" dirty="0"/>
          </a:p>
        </p:txBody>
      </p:sp>
      <p:pic>
        <p:nvPicPr>
          <p:cNvPr id="2054" name="Picture 6">
            <a:extLst>
              <a:ext uri="{FF2B5EF4-FFF2-40B4-BE49-F238E27FC236}">
                <a16:creationId xmlns:a16="http://schemas.microsoft.com/office/drawing/2014/main" id="{4F5881AF-FF0D-912F-3393-1720BA6947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726" y="465221"/>
            <a:ext cx="7962399" cy="4331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427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CF689-ECF2-026D-20B0-2CADDEF07586}"/>
              </a:ext>
            </a:extLst>
          </p:cNvPr>
          <p:cNvSpPr>
            <a:spLocks noGrp="1"/>
          </p:cNvSpPr>
          <p:nvPr>
            <p:ph type="title"/>
          </p:nvPr>
        </p:nvSpPr>
        <p:spPr>
          <a:xfrm>
            <a:off x="96253" y="64168"/>
            <a:ext cx="10792326" cy="320843"/>
          </a:xfrm>
        </p:spPr>
        <p:txBody>
          <a:bodyPr>
            <a:noAutofit/>
          </a:bodyPr>
          <a:lstStyle/>
          <a:p>
            <a:r>
              <a:rPr lang="en-IN" sz="2000" b="1" dirty="0">
                <a:solidFill>
                  <a:srgbClr val="002060"/>
                </a:solidFill>
                <a:latin typeface="Arial Black" panose="020B0A04020102020204" pitchFamily="34" charset="0"/>
              </a:rPr>
              <a:t>Bluetooth Vs price range</a:t>
            </a:r>
          </a:p>
        </p:txBody>
      </p:sp>
      <p:sp>
        <p:nvSpPr>
          <p:cNvPr id="3" name="Content Placeholder 2">
            <a:extLst>
              <a:ext uri="{FF2B5EF4-FFF2-40B4-BE49-F238E27FC236}">
                <a16:creationId xmlns:a16="http://schemas.microsoft.com/office/drawing/2014/main" id="{FA0C043A-3A41-EC8E-4C54-CD08D4184959}"/>
              </a:ext>
            </a:extLst>
          </p:cNvPr>
          <p:cNvSpPr>
            <a:spLocks noGrp="1"/>
          </p:cNvSpPr>
          <p:nvPr>
            <p:ph idx="1"/>
          </p:nvPr>
        </p:nvSpPr>
        <p:spPr>
          <a:xfrm>
            <a:off x="96253" y="593558"/>
            <a:ext cx="11257547" cy="6200273"/>
          </a:xfrm>
        </p:spPr>
        <p:txBody>
          <a:bodyPr/>
          <a:lstStyle/>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The pie chart shows the distribution of the number of mobile phones that support Bluetooth and those that do not. It can be seen that the mobile phones (50.5%) support Bluetooth, while (49.5%) do not.</a:t>
            </a:r>
          </a:p>
          <a:p>
            <a:r>
              <a:rPr lang="en-US" sz="1400" dirty="0"/>
              <a:t>I found in count plot graph, that low price, medium price, high price and very high price all does not support Bluetooth and </a:t>
            </a:r>
            <a:r>
              <a:rPr lang="en-US" sz="1400" dirty="0" err="1"/>
              <a:t>bluetooth</a:t>
            </a:r>
            <a:r>
              <a:rPr lang="en-US" sz="1400" dirty="0"/>
              <a:t> support data both are almost same.</a:t>
            </a:r>
          </a:p>
          <a:p>
            <a:endParaRPr lang="en-US" dirty="0"/>
          </a:p>
          <a:p>
            <a:endParaRPr lang="en-IN" dirty="0"/>
          </a:p>
        </p:txBody>
      </p:sp>
      <p:pic>
        <p:nvPicPr>
          <p:cNvPr id="3074" name="Picture 2">
            <a:extLst>
              <a:ext uri="{FF2B5EF4-FFF2-40B4-BE49-F238E27FC236}">
                <a16:creationId xmlns:a16="http://schemas.microsoft.com/office/drawing/2014/main" id="{7269C357-0DB3-B5CE-3445-139DA0B99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812" y="385011"/>
            <a:ext cx="9240252" cy="5109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81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6B8BF-0D5D-91A7-5D4E-F4AF73C56587}"/>
              </a:ext>
            </a:extLst>
          </p:cNvPr>
          <p:cNvSpPr>
            <a:spLocks noGrp="1"/>
          </p:cNvSpPr>
          <p:nvPr>
            <p:ph type="title"/>
          </p:nvPr>
        </p:nvSpPr>
        <p:spPr>
          <a:xfrm>
            <a:off x="96253" y="80212"/>
            <a:ext cx="11257547" cy="344904"/>
          </a:xfrm>
        </p:spPr>
        <p:txBody>
          <a:bodyPr>
            <a:noAutofit/>
          </a:bodyPr>
          <a:lstStyle/>
          <a:p>
            <a:r>
              <a:rPr lang="en-IN" sz="2000" b="1" dirty="0" err="1">
                <a:solidFill>
                  <a:srgbClr val="002060"/>
                </a:solidFill>
                <a:latin typeface="Arial Black" panose="020B0A04020102020204" pitchFamily="34" charset="0"/>
              </a:rPr>
              <a:t>three_g</a:t>
            </a:r>
            <a:endParaRPr lang="en-IN" sz="2000" b="1" dirty="0">
              <a:solidFill>
                <a:srgbClr val="00206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A7DB69EA-67E5-6BAA-D673-111322ECB93A}"/>
              </a:ext>
            </a:extLst>
          </p:cNvPr>
          <p:cNvSpPr>
            <a:spLocks noGrp="1"/>
          </p:cNvSpPr>
          <p:nvPr>
            <p:ph idx="1"/>
          </p:nvPr>
        </p:nvSpPr>
        <p:spPr>
          <a:xfrm>
            <a:off x="96253" y="641684"/>
            <a:ext cx="11943347" cy="6039853"/>
          </a:xfrm>
        </p:spPr>
        <p:txBody>
          <a:bodyPr>
            <a:normAutofit/>
          </a:bodyPr>
          <a:lstStyle/>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400" dirty="0"/>
              <a:t>I got to know that, there are 1523 data which support 3G and 477 Data which do not support 3G.</a:t>
            </a:r>
          </a:p>
          <a:p>
            <a:r>
              <a:rPr lang="en-US" sz="1400" dirty="0"/>
              <a:t>From the pie chart, we can see that around 76.2% of the mobile devices in the dataset support 3G technology, while the remaining 23.8% do not</a:t>
            </a:r>
            <a:endParaRPr lang="en-IN" sz="1400" dirty="0"/>
          </a:p>
        </p:txBody>
      </p:sp>
      <p:pic>
        <p:nvPicPr>
          <p:cNvPr id="4098" name="Picture 2">
            <a:extLst>
              <a:ext uri="{FF2B5EF4-FFF2-40B4-BE49-F238E27FC236}">
                <a16:creationId xmlns:a16="http://schemas.microsoft.com/office/drawing/2014/main" id="{474FBCE9-967B-C1AC-43C0-70FE0B1E6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563" y="513347"/>
            <a:ext cx="6238875" cy="4692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278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2397</Words>
  <Application>Microsoft Office PowerPoint</Application>
  <PresentationFormat>Widescreen</PresentationFormat>
  <Paragraphs>420</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Arial Black</vt:lpstr>
      <vt:lpstr>Calibri</vt:lpstr>
      <vt:lpstr>Calibri Light</vt:lpstr>
      <vt:lpstr>Sabon Next LT</vt:lpstr>
      <vt:lpstr>Times New Roman</vt:lpstr>
      <vt:lpstr>Office Theme</vt:lpstr>
      <vt:lpstr>Capstone Project – 3 Mobile Price Range prediction (Supervised Machine Learning classification project) </vt:lpstr>
      <vt:lpstr>AGENDA</vt:lpstr>
      <vt:lpstr>Introduction</vt:lpstr>
      <vt:lpstr>Problem statement</vt:lpstr>
      <vt:lpstr>Understanding the dataset</vt:lpstr>
      <vt:lpstr>   EXPLORATORY DATA ANALYSIS    </vt:lpstr>
      <vt:lpstr>Ram with price range</vt:lpstr>
      <vt:lpstr>Bluetooth Vs price range</vt:lpstr>
      <vt:lpstr>three_g</vt:lpstr>
      <vt:lpstr>four_g with price range wise</vt:lpstr>
      <vt:lpstr>wifi with price range wise</vt:lpstr>
      <vt:lpstr>dual_sim with price range wise</vt:lpstr>
      <vt:lpstr>battery_power with price range wise</vt:lpstr>
      <vt:lpstr>Internal memory capacity with price range wise</vt:lpstr>
      <vt:lpstr>Front camera with price range</vt:lpstr>
      <vt:lpstr>Primary camera with price range</vt:lpstr>
      <vt:lpstr>Mobile depth with price range</vt:lpstr>
      <vt:lpstr>Mobile weight with price range</vt:lpstr>
      <vt:lpstr>Correlation Heatmap</vt:lpstr>
      <vt:lpstr>Feature Engineering &amp; Data Pre-processing:</vt:lpstr>
      <vt:lpstr>Machine Learning Algorithms:</vt:lpstr>
      <vt:lpstr>   Implementing Decision Tree Classifier </vt:lpstr>
      <vt:lpstr> Cross- Validation &amp; Hyperparameter Tuning</vt:lpstr>
      <vt:lpstr>Implementing Logistic Regression</vt:lpstr>
      <vt:lpstr>Cross- Validation &amp; Hyperparameter Tuning</vt:lpstr>
      <vt:lpstr>Implementing Xgboost Classifier</vt:lpstr>
      <vt:lpstr>Cross- Validation &amp; Hyperparameter Tuning</vt:lpstr>
      <vt:lpstr>Implementing Support Vector Classifier</vt:lpstr>
      <vt:lpstr> Cross- Validation &amp; Hyperparameter Tuning</vt:lpstr>
      <vt:lpstr>Feature Importance</vt:lpstr>
      <vt:lpstr>Model Selection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3 Mobile Price range prediction (Supervised Machine Learning classification project) </dc:title>
  <dc:creator>Aun Farooqui</dc:creator>
  <cp:lastModifiedBy>Aun Farooqui</cp:lastModifiedBy>
  <cp:revision>7</cp:revision>
  <dcterms:created xsi:type="dcterms:W3CDTF">2023-04-22T19:05:04Z</dcterms:created>
  <dcterms:modified xsi:type="dcterms:W3CDTF">2023-04-29T10:09:41Z</dcterms:modified>
</cp:coreProperties>
</file>