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5" d="100"/>
          <a:sy n="95" d="100"/>
        </p:scale>
        <p:origin x="67"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49FD-1DE7-E081-AD86-8CE5FCB344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97877E-D25A-EBE4-4C46-48B939840B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A33FFE-F820-6EF9-4147-6FF6767BDD35}"/>
              </a:ext>
            </a:extLst>
          </p:cNvPr>
          <p:cNvSpPr>
            <a:spLocks noGrp="1"/>
          </p:cNvSpPr>
          <p:nvPr>
            <p:ph type="dt" sz="half" idx="10"/>
          </p:nvPr>
        </p:nvSpPr>
        <p:spPr/>
        <p:txBody>
          <a:bodyPr/>
          <a:lstStyle/>
          <a:p>
            <a:fld id="{FE762DA1-4514-4E91-B2CE-E541776D0CC0}" type="datetimeFigureOut">
              <a:rPr lang="en-IN" smtClean="0"/>
              <a:t>01-05-2023</a:t>
            </a:fld>
            <a:endParaRPr lang="en-IN"/>
          </a:p>
        </p:txBody>
      </p:sp>
      <p:sp>
        <p:nvSpPr>
          <p:cNvPr id="5" name="Footer Placeholder 4">
            <a:extLst>
              <a:ext uri="{FF2B5EF4-FFF2-40B4-BE49-F238E27FC236}">
                <a16:creationId xmlns:a16="http://schemas.microsoft.com/office/drawing/2014/main" id="{932F9F96-0BDC-C4D9-747C-07191AE6F4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203EAB-6828-FAB2-81FF-6B3EED5CD151}"/>
              </a:ext>
            </a:extLst>
          </p:cNvPr>
          <p:cNvSpPr>
            <a:spLocks noGrp="1"/>
          </p:cNvSpPr>
          <p:nvPr>
            <p:ph type="sldNum" sz="quarter" idx="12"/>
          </p:nvPr>
        </p:nvSpPr>
        <p:spPr/>
        <p:txBody>
          <a:bodyPr/>
          <a:lstStyle/>
          <a:p>
            <a:fld id="{6808C6C3-138B-435B-AC5A-C51E95AA28AA}" type="slidenum">
              <a:rPr lang="en-IN" smtClean="0"/>
              <a:t>‹#›</a:t>
            </a:fld>
            <a:endParaRPr lang="en-IN"/>
          </a:p>
        </p:txBody>
      </p:sp>
    </p:spTree>
    <p:extLst>
      <p:ext uri="{BB962C8B-B14F-4D97-AF65-F5344CB8AC3E}">
        <p14:creationId xmlns:p14="http://schemas.microsoft.com/office/powerpoint/2010/main" val="1416559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40A2-823A-B301-4184-751265F7D1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BED307-5829-0D11-46E8-8C0F7130D4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9D817E-648D-2A5D-3E2C-6863EEB951A2}"/>
              </a:ext>
            </a:extLst>
          </p:cNvPr>
          <p:cNvSpPr>
            <a:spLocks noGrp="1"/>
          </p:cNvSpPr>
          <p:nvPr>
            <p:ph type="dt" sz="half" idx="10"/>
          </p:nvPr>
        </p:nvSpPr>
        <p:spPr/>
        <p:txBody>
          <a:bodyPr/>
          <a:lstStyle/>
          <a:p>
            <a:fld id="{FE762DA1-4514-4E91-B2CE-E541776D0CC0}" type="datetimeFigureOut">
              <a:rPr lang="en-IN" smtClean="0"/>
              <a:t>01-05-2023</a:t>
            </a:fld>
            <a:endParaRPr lang="en-IN"/>
          </a:p>
        </p:txBody>
      </p:sp>
      <p:sp>
        <p:nvSpPr>
          <p:cNvPr id="5" name="Footer Placeholder 4">
            <a:extLst>
              <a:ext uri="{FF2B5EF4-FFF2-40B4-BE49-F238E27FC236}">
                <a16:creationId xmlns:a16="http://schemas.microsoft.com/office/drawing/2014/main" id="{81DA6EDB-1FBE-996D-5A80-AC5FB92090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407856-0929-A235-DEE4-1A07FC1DE01E}"/>
              </a:ext>
            </a:extLst>
          </p:cNvPr>
          <p:cNvSpPr>
            <a:spLocks noGrp="1"/>
          </p:cNvSpPr>
          <p:nvPr>
            <p:ph type="sldNum" sz="quarter" idx="12"/>
          </p:nvPr>
        </p:nvSpPr>
        <p:spPr/>
        <p:txBody>
          <a:bodyPr/>
          <a:lstStyle/>
          <a:p>
            <a:fld id="{6808C6C3-138B-435B-AC5A-C51E95AA28AA}" type="slidenum">
              <a:rPr lang="en-IN" smtClean="0"/>
              <a:t>‹#›</a:t>
            </a:fld>
            <a:endParaRPr lang="en-IN"/>
          </a:p>
        </p:txBody>
      </p:sp>
    </p:spTree>
    <p:extLst>
      <p:ext uri="{BB962C8B-B14F-4D97-AF65-F5344CB8AC3E}">
        <p14:creationId xmlns:p14="http://schemas.microsoft.com/office/powerpoint/2010/main" val="186391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A772C7-7B05-323F-BB90-D6CC37C106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54E3CF-FEC0-EC01-416B-D5AA9327E1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9A5697-76DF-E17D-A6D7-2D5E74B2FB2E}"/>
              </a:ext>
            </a:extLst>
          </p:cNvPr>
          <p:cNvSpPr>
            <a:spLocks noGrp="1"/>
          </p:cNvSpPr>
          <p:nvPr>
            <p:ph type="dt" sz="half" idx="10"/>
          </p:nvPr>
        </p:nvSpPr>
        <p:spPr/>
        <p:txBody>
          <a:bodyPr/>
          <a:lstStyle/>
          <a:p>
            <a:fld id="{FE762DA1-4514-4E91-B2CE-E541776D0CC0}" type="datetimeFigureOut">
              <a:rPr lang="en-IN" smtClean="0"/>
              <a:t>01-05-2023</a:t>
            </a:fld>
            <a:endParaRPr lang="en-IN"/>
          </a:p>
        </p:txBody>
      </p:sp>
      <p:sp>
        <p:nvSpPr>
          <p:cNvPr id="5" name="Footer Placeholder 4">
            <a:extLst>
              <a:ext uri="{FF2B5EF4-FFF2-40B4-BE49-F238E27FC236}">
                <a16:creationId xmlns:a16="http://schemas.microsoft.com/office/drawing/2014/main" id="{FE8491CC-E083-61C6-63EB-9D97B30DC6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51489-61F6-C394-B279-4CBD3B65F784}"/>
              </a:ext>
            </a:extLst>
          </p:cNvPr>
          <p:cNvSpPr>
            <a:spLocks noGrp="1"/>
          </p:cNvSpPr>
          <p:nvPr>
            <p:ph type="sldNum" sz="quarter" idx="12"/>
          </p:nvPr>
        </p:nvSpPr>
        <p:spPr/>
        <p:txBody>
          <a:bodyPr/>
          <a:lstStyle/>
          <a:p>
            <a:fld id="{6808C6C3-138B-435B-AC5A-C51E95AA28AA}" type="slidenum">
              <a:rPr lang="en-IN" smtClean="0"/>
              <a:t>‹#›</a:t>
            </a:fld>
            <a:endParaRPr lang="en-IN"/>
          </a:p>
        </p:txBody>
      </p:sp>
    </p:spTree>
    <p:extLst>
      <p:ext uri="{BB962C8B-B14F-4D97-AF65-F5344CB8AC3E}">
        <p14:creationId xmlns:p14="http://schemas.microsoft.com/office/powerpoint/2010/main" val="1062852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7F65-00C4-9CE0-FC85-0080BF21F6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7E18CA-5B01-9BD5-4145-F2C4B125DF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EBD7B2-8167-5D12-34D2-A0BBBE337A6D}"/>
              </a:ext>
            </a:extLst>
          </p:cNvPr>
          <p:cNvSpPr>
            <a:spLocks noGrp="1"/>
          </p:cNvSpPr>
          <p:nvPr>
            <p:ph type="dt" sz="half" idx="10"/>
          </p:nvPr>
        </p:nvSpPr>
        <p:spPr/>
        <p:txBody>
          <a:bodyPr/>
          <a:lstStyle/>
          <a:p>
            <a:fld id="{FE762DA1-4514-4E91-B2CE-E541776D0CC0}" type="datetimeFigureOut">
              <a:rPr lang="en-IN" smtClean="0"/>
              <a:t>01-05-2023</a:t>
            </a:fld>
            <a:endParaRPr lang="en-IN"/>
          </a:p>
        </p:txBody>
      </p:sp>
      <p:sp>
        <p:nvSpPr>
          <p:cNvPr id="5" name="Footer Placeholder 4">
            <a:extLst>
              <a:ext uri="{FF2B5EF4-FFF2-40B4-BE49-F238E27FC236}">
                <a16:creationId xmlns:a16="http://schemas.microsoft.com/office/drawing/2014/main" id="{453804A4-2C88-50A2-1FFA-1063C50040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7F135D-F821-D1E8-3E01-57DBA1939D8C}"/>
              </a:ext>
            </a:extLst>
          </p:cNvPr>
          <p:cNvSpPr>
            <a:spLocks noGrp="1"/>
          </p:cNvSpPr>
          <p:nvPr>
            <p:ph type="sldNum" sz="quarter" idx="12"/>
          </p:nvPr>
        </p:nvSpPr>
        <p:spPr/>
        <p:txBody>
          <a:bodyPr/>
          <a:lstStyle/>
          <a:p>
            <a:fld id="{6808C6C3-138B-435B-AC5A-C51E95AA28AA}" type="slidenum">
              <a:rPr lang="en-IN" smtClean="0"/>
              <a:t>‹#›</a:t>
            </a:fld>
            <a:endParaRPr lang="en-IN"/>
          </a:p>
        </p:txBody>
      </p:sp>
    </p:spTree>
    <p:extLst>
      <p:ext uri="{BB962C8B-B14F-4D97-AF65-F5344CB8AC3E}">
        <p14:creationId xmlns:p14="http://schemas.microsoft.com/office/powerpoint/2010/main" val="3332202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6ABAD-06C3-9CFE-AC72-FE2B0FA70B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C973FC-BDC4-210D-105E-5B28380AFE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4802D0-0049-7EDC-EB94-2F7EDE64FB27}"/>
              </a:ext>
            </a:extLst>
          </p:cNvPr>
          <p:cNvSpPr>
            <a:spLocks noGrp="1"/>
          </p:cNvSpPr>
          <p:nvPr>
            <p:ph type="dt" sz="half" idx="10"/>
          </p:nvPr>
        </p:nvSpPr>
        <p:spPr/>
        <p:txBody>
          <a:bodyPr/>
          <a:lstStyle/>
          <a:p>
            <a:fld id="{FE762DA1-4514-4E91-B2CE-E541776D0CC0}" type="datetimeFigureOut">
              <a:rPr lang="en-IN" smtClean="0"/>
              <a:t>01-05-2023</a:t>
            </a:fld>
            <a:endParaRPr lang="en-IN"/>
          </a:p>
        </p:txBody>
      </p:sp>
      <p:sp>
        <p:nvSpPr>
          <p:cNvPr id="5" name="Footer Placeholder 4">
            <a:extLst>
              <a:ext uri="{FF2B5EF4-FFF2-40B4-BE49-F238E27FC236}">
                <a16:creationId xmlns:a16="http://schemas.microsoft.com/office/drawing/2014/main" id="{3F62C5A5-17E3-1A70-CCEE-A33F3855EC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D97DF2-D022-5FB7-E132-90DBECEA7E43}"/>
              </a:ext>
            </a:extLst>
          </p:cNvPr>
          <p:cNvSpPr>
            <a:spLocks noGrp="1"/>
          </p:cNvSpPr>
          <p:nvPr>
            <p:ph type="sldNum" sz="quarter" idx="12"/>
          </p:nvPr>
        </p:nvSpPr>
        <p:spPr/>
        <p:txBody>
          <a:bodyPr/>
          <a:lstStyle/>
          <a:p>
            <a:fld id="{6808C6C3-138B-435B-AC5A-C51E95AA28AA}" type="slidenum">
              <a:rPr lang="en-IN" smtClean="0"/>
              <a:t>‹#›</a:t>
            </a:fld>
            <a:endParaRPr lang="en-IN"/>
          </a:p>
        </p:txBody>
      </p:sp>
    </p:spTree>
    <p:extLst>
      <p:ext uri="{BB962C8B-B14F-4D97-AF65-F5344CB8AC3E}">
        <p14:creationId xmlns:p14="http://schemas.microsoft.com/office/powerpoint/2010/main" val="2079024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B2A9-DC08-88A0-0040-CF7D32E125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5C6504-42A0-5885-EED7-910514772C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EDDEA8-D9CA-7719-97F4-F21206886F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E18C8E3-F0F3-C082-2B49-25AC7FE2F74E}"/>
              </a:ext>
            </a:extLst>
          </p:cNvPr>
          <p:cNvSpPr>
            <a:spLocks noGrp="1"/>
          </p:cNvSpPr>
          <p:nvPr>
            <p:ph type="dt" sz="half" idx="10"/>
          </p:nvPr>
        </p:nvSpPr>
        <p:spPr/>
        <p:txBody>
          <a:bodyPr/>
          <a:lstStyle/>
          <a:p>
            <a:fld id="{FE762DA1-4514-4E91-B2CE-E541776D0CC0}" type="datetimeFigureOut">
              <a:rPr lang="en-IN" smtClean="0"/>
              <a:t>01-05-2023</a:t>
            </a:fld>
            <a:endParaRPr lang="en-IN"/>
          </a:p>
        </p:txBody>
      </p:sp>
      <p:sp>
        <p:nvSpPr>
          <p:cNvPr id="6" name="Footer Placeholder 5">
            <a:extLst>
              <a:ext uri="{FF2B5EF4-FFF2-40B4-BE49-F238E27FC236}">
                <a16:creationId xmlns:a16="http://schemas.microsoft.com/office/drawing/2014/main" id="{A8E14692-1720-D6C7-5632-1886B5FE41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89EB72-6017-001C-1BD6-52DE0EDF64F6}"/>
              </a:ext>
            </a:extLst>
          </p:cNvPr>
          <p:cNvSpPr>
            <a:spLocks noGrp="1"/>
          </p:cNvSpPr>
          <p:nvPr>
            <p:ph type="sldNum" sz="quarter" idx="12"/>
          </p:nvPr>
        </p:nvSpPr>
        <p:spPr/>
        <p:txBody>
          <a:bodyPr/>
          <a:lstStyle/>
          <a:p>
            <a:fld id="{6808C6C3-138B-435B-AC5A-C51E95AA28AA}" type="slidenum">
              <a:rPr lang="en-IN" smtClean="0"/>
              <a:t>‹#›</a:t>
            </a:fld>
            <a:endParaRPr lang="en-IN"/>
          </a:p>
        </p:txBody>
      </p:sp>
    </p:spTree>
    <p:extLst>
      <p:ext uri="{BB962C8B-B14F-4D97-AF65-F5344CB8AC3E}">
        <p14:creationId xmlns:p14="http://schemas.microsoft.com/office/powerpoint/2010/main" val="1338174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46DD-7803-879B-3888-8EFC704FA2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FF9AE0-FF2D-E7FB-FC8C-A42E8A466A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CC2A26-B7A1-58BD-4E61-FE50DC5756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9264256-3000-829B-D475-95A6999BE6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864C3B-F5D0-842C-AD14-713220F4E7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BE538A-DCBC-0445-A9C8-81AF7DA719FD}"/>
              </a:ext>
            </a:extLst>
          </p:cNvPr>
          <p:cNvSpPr>
            <a:spLocks noGrp="1"/>
          </p:cNvSpPr>
          <p:nvPr>
            <p:ph type="dt" sz="half" idx="10"/>
          </p:nvPr>
        </p:nvSpPr>
        <p:spPr/>
        <p:txBody>
          <a:bodyPr/>
          <a:lstStyle/>
          <a:p>
            <a:fld id="{FE762DA1-4514-4E91-B2CE-E541776D0CC0}" type="datetimeFigureOut">
              <a:rPr lang="en-IN" smtClean="0"/>
              <a:t>01-05-2023</a:t>
            </a:fld>
            <a:endParaRPr lang="en-IN"/>
          </a:p>
        </p:txBody>
      </p:sp>
      <p:sp>
        <p:nvSpPr>
          <p:cNvPr id="8" name="Footer Placeholder 7">
            <a:extLst>
              <a:ext uri="{FF2B5EF4-FFF2-40B4-BE49-F238E27FC236}">
                <a16:creationId xmlns:a16="http://schemas.microsoft.com/office/drawing/2014/main" id="{890A952A-4C20-02D5-8658-F4AE53849B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7E3880A-C89B-2F9F-62EE-A64892BD4D8C}"/>
              </a:ext>
            </a:extLst>
          </p:cNvPr>
          <p:cNvSpPr>
            <a:spLocks noGrp="1"/>
          </p:cNvSpPr>
          <p:nvPr>
            <p:ph type="sldNum" sz="quarter" idx="12"/>
          </p:nvPr>
        </p:nvSpPr>
        <p:spPr/>
        <p:txBody>
          <a:bodyPr/>
          <a:lstStyle/>
          <a:p>
            <a:fld id="{6808C6C3-138B-435B-AC5A-C51E95AA28AA}" type="slidenum">
              <a:rPr lang="en-IN" smtClean="0"/>
              <a:t>‹#›</a:t>
            </a:fld>
            <a:endParaRPr lang="en-IN"/>
          </a:p>
        </p:txBody>
      </p:sp>
    </p:spTree>
    <p:extLst>
      <p:ext uri="{BB962C8B-B14F-4D97-AF65-F5344CB8AC3E}">
        <p14:creationId xmlns:p14="http://schemas.microsoft.com/office/powerpoint/2010/main" val="1566839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CB9B-1DD0-0F1A-6012-7EDA52FADD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A53C91-4E6E-C756-18DE-AAA9001436B6}"/>
              </a:ext>
            </a:extLst>
          </p:cNvPr>
          <p:cNvSpPr>
            <a:spLocks noGrp="1"/>
          </p:cNvSpPr>
          <p:nvPr>
            <p:ph type="dt" sz="half" idx="10"/>
          </p:nvPr>
        </p:nvSpPr>
        <p:spPr/>
        <p:txBody>
          <a:bodyPr/>
          <a:lstStyle/>
          <a:p>
            <a:fld id="{FE762DA1-4514-4E91-B2CE-E541776D0CC0}" type="datetimeFigureOut">
              <a:rPr lang="en-IN" smtClean="0"/>
              <a:t>01-05-2023</a:t>
            </a:fld>
            <a:endParaRPr lang="en-IN"/>
          </a:p>
        </p:txBody>
      </p:sp>
      <p:sp>
        <p:nvSpPr>
          <p:cNvPr id="4" name="Footer Placeholder 3">
            <a:extLst>
              <a:ext uri="{FF2B5EF4-FFF2-40B4-BE49-F238E27FC236}">
                <a16:creationId xmlns:a16="http://schemas.microsoft.com/office/drawing/2014/main" id="{8FEFC3D3-C689-346F-85B6-AD02905DD8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0C8D8B-3ECF-F997-7F0D-B045CC94498E}"/>
              </a:ext>
            </a:extLst>
          </p:cNvPr>
          <p:cNvSpPr>
            <a:spLocks noGrp="1"/>
          </p:cNvSpPr>
          <p:nvPr>
            <p:ph type="sldNum" sz="quarter" idx="12"/>
          </p:nvPr>
        </p:nvSpPr>
        <p:spPr/>
        <p:txBody>
          <a:bodyPr/>
          <a:lstStyle/>
          <a:p>
            <a:fld id="{6808C6C3-138B-435B-AC5A-C51E95AA28AA}" type="slidenum">
              <a:rPr lang="en-IN" smtClean="0"/>
              <a:t>‹#›</a:t>
            </a:fld>
            <a:endParaRPr lang="en-IN"/>
          </a:p>
        </p:txBody>
      </p:sp>
    </p:spTree>
    <p:extLst>
      <p:ext uri="{BB962C8B-B14F-4D97-AF65-F5344CB8AC3E}">
        <p14:creationId xmlns:p14="http://schemas.microsoft.com/office/powerpoint/2010/main" val="148531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750926-BFF3-35DE-2A95-F186EE421A74}"/>
              </a:ext>
            </a:extLst>
          </p:cNvPr>
          <p:cNvSpPr>
            <a:spLocks noGrp="1"/>
          </p:cNvSpPr>
          <p:nvPr>
            <p:ph type="dt" sz="half" idx="10"/>
          </p:nvPr>
        </p:nvSpPr>
        <p:spPr/>
        <p:txBody>
          <a:bodyPr/>
          <a:lstStyle/>
          <a:p>
            <a:fld id="{FE762DA1-4514-4E91-B2CE-E541776D0CC0}" type="datetimeFigureOut">
              <a:rPr lang="en-IN" smtClean="0"/>
              <a:t>01-05-2023</a:t>
            </a:fld>
            <a:endParaRPr lang="en-IN"/>
          </a:p>
        </p:txBody>
      </p:sp>
      <p:sp>
        <p:nvSpPr>
          <p:cNvPr id="3" name="Footer Placeholder 2">
            <a:extLst>
              <a:ext uri="{FF2B5EF4-FFF2-40B4-BE49-F238E27FC236}">
                <a16:creationId xmlns:a16="http://schemas.microsoft.com/office/drawing/2014/main" id="{AB087305-B29A-E24E-8196-583B656A50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3A4DC7-6E6B-AEF6-BB33-69274457375F}"/>
              </a:ext>
            </a:extLst>
          </p:cNvPr>
          <p:cNvSpPr>
            <a:spLocks noGrp="1"/>
          </p:cNvSpPr>
          <p:nvPr>
            <p:ph type="sldNum" sz="quarter" idx="12"/>
          </p:nvPr>
        </p:nvSpPr>
        <p:spPr/>
        <p:txBody>
          <a:bodyPr/>
          <a:lstStyle/>
          <a:p>
            <a:fld id="{6808C6C3-138B-435B-AC5A-C51E95AA28AA}" type="slidenum">
              <a:rPr lang="en-IN" smtClean="0"/>
              <a:t>‹#›</a:t>
            </a:fld>
            <a:endParaRPr lang="en-IN"/>
          </a:p>
        </p:txBody>
      </p:sp>
    </p:spTree>
    <p:extLst>
      <p:ext uri="{BB962C8B-B14F-4D97-AF65-F5344CB8AC3E}">
        <p14:creationId xmlns:p14="http://schemas.microsoft.com/office/powerpoint/2010/main" val="3834164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2758-DE7A-5A69-F8E9-DAD917625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F8833F-9E44-3891-741F-45F093D2C5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3B4296-28F9-DBDB-A88F-9558B5AF8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03F03C-78FA-CBE1-2ADB-7378DC7AFB5C}"/>
              </a:ext>
            </a:extLst>
          </p:cNvPr>
          <p:cNvSpPr>
            <a:spLocks noGrp="1"/>
          </p:cNvSpPr>
          <p:nvPr>
            <p:ph type="dt" sz="half" idx="10"/>
          </p:nvPr>
        </p:nvSpPr>
        <p:spPr/>
        <p:txBody>
          <a:bodyPr/>
          <a:lstStyle/>
          <a:p>
            <a:fld id="{FE762DA1-4514-4E91-B2CE-E541776D0CC0}" type="datetimeFigureOut">
              <a:rPr lang="en-IN" smtClean="0"/>
              <a:t>01-05-2023</a:t>
            </a:fld>
            <a:endParaRPr lang="en-IN"/>
          </a:p>
        </p:txBody>
      </p:sp>
      <p:sp>
        <p:nvSpPr>
          <p:cNvPr id="6" name="Footer Placeholder 5">
            <a:extLst>
              <a:ext uri="{FF2B5EF4-FFF2-40B4-BE49-F238E27FC236}">
                <a16:creationId xmlns:a16="http://schemas.microsoft.com/office/drawing/2014/main" id="{A4501DBA-A9B5-D733-018F-397AD90FC0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8A3861-A947-B34A-4BEA-CFF869F5FF3D}"/>
              </a:ext>
            </a:extLst>
          </p:cNvPr>
          <p:cNvSpPr>
            <a:spLocks noGrp="1"/>
          </p:cNvSpPr>
          <p:nvPr>
            <p:ph type="sldNum" sz="quarter" idx="12"/>
          </p:nvPr>
        </p:nvSpPr>
        <p:spPr/>
        <p:txBody>
          <a:bodyPr/>
          <a:lstStyle/>
          <a:p>
            <a:fld id="{6808C6C3-138B-435B-AC5A-C51E95AA28AA}" type="slidenum">
              <a:rPr lang="en-IN" smtClean="0"/>
              <a:t>‹#›</a:t>
            </a:fld>
            <a:endParaRPr lang="en-IN"/>
          </a:p>
        </p:txBody>
      </p:sp>
    </p:spTree>
    <p:extLst>
      <p:ext uri="{BB962C8B-B14F-4D97-AF65-F5344CB8AC3E}">
        <p14:creationId xmlns:p14="http://schemas.microsoft.com/office/powerpoint/2010/main" val="2029313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D24FC-4938-B168-366E-EB0CE6D1DB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EFB409-7F33-3AF9-2999-3D9B9C1991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734747-6775-9D8D-0917-B0D4F4D332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339F53-6A77-F8CB-BB6C-16C15894F9A7}"/>
              </a:ext>
            </a:extLst>
          </p:cNvPr>
          <p:cNvSpPr>
            <a:spLocks noGrp="1"/>
          </p:cNvSpPr>
          <p:nvPr>
            <p:ph type="dt" sz="half" idx="10"/>
          </p:nvPr>
        </p:nvSpPr>
        <p:spPr/>
        <p:txBody>
          <a:bodyPr/>
          <a:lstStyle/>
          <a:p>
            <a:fld id="{FE762DA1-4514-4E91-B2CE-E541776D0CC0}" type="datetimeFigureOut">
              <a:rPr lang="en-IN" smtClean="0"/>
              <a:t>01-05-2023</a:t>
            </a:fld>
            <a:endParaRPr lang="en-IN"/>
          </a:p>
        </p:txBody>
      </p:sp>
      <p:sp>
        <p:nvSpPr>
          <p:cNvPr id="6" name="Footer Placeholder 5">
            <a:extLst>
              <a:ext uri="{FF2B5EF4-FFF2-40B4-BE49-F238E27FC236}">
                <a16:creationId xmlns:a16="http://schemas.microsoft.com/office/drawing/2014/main" id="{8CE55678-0041-43D3-E0A0-DC5F3DEC6E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F0297B-F1F0-33C5-C3CB-AC457312A682}"/>
              </a:ext>
            </a:extLst>
          </p:cNvPr>
          <p:cNvSpPr>
            <a:spLocks noGrp="1"/>
          </p:cNvSpPr>
          <p:nvPr>
            <p:ph type="sldNum" sz="quarter" idx="12"/>
          </p:nvPr>
        </p:nvSpPr>
        <p:spPr/>
        <p:txBody>
          <a:bodyPr/>
          <a:lstStyle/>
          <a:p>
            <a:fld id="{6808C6C3-138B-435B-AC5A-C51E95AA28AA}" type="slidenum">
              <a:rPr lang="en-IN" smtClean="0"/>
              <a:t>‹#›</a:t>
            </a:fld>
            <a:endParaRPr lang="en-IN"/>
          </a:p>
        </p:txBody>
      </p:sp>
    </p:spTree>
    <p:extLst>
      <p:ext uri="{BB962C8B-B14F-4D97-AF65-F5344CB8AC3E}">
        <p14:creationId xmlns:p14="http://schemas.microsoft.com/office/powerpoint/2010/main" val="119046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FC019C-78F1-70EF-7764-0D22DA53CB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EF9A8F-D278-1201-BEDB-85EFC82EF5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DB3CD3-37CD-9B3E-E64F-3280EA2BD4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62DA1-4514-4E91-B2CE-E541776D0CC0}" type="datetimeFigureOut">
              <a:rPr lang="en-IN" smtClean="0"/>
              <a:t>01-05-2023</a:t>
            </a:fld>
            <a:endParaRPr lang="en-IN"/>
          </a:p>
        </p:txBody>
      </p:sp>
      <p:sp>
        <p:nvSpPr>
          <p:cNvPr id="5" name="Footer Placeholder 4">
            <a:extLst>
              <a:ext uri="{FF2B5EF4-FFF2-40B4-BE49-F238E27FC236}">
                <a16:creationId xmlns:a16="http://schemas.microsoft.com/office/drawing/2014/main" id="{59E6AB70-D1C6-4FC4-AA7F-B70EE9F82A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5E1EF0-DAF0-7582-C4FB-BAD232ED57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8C6C3-138B-435B-AC5A-C51E95AA28AA}" type="slidenum">
              <a:rPr lang="en-IN" smtClean="0"/>
              <a:t>‹#›</a:t>
            </a:fld>
            <a:endParaRPr lang="en-IN"/>
          </a:p>
        </p:txBody>
      </p:sp>
    </p:spTree>
    <p:extLst>
      <p:ext uri="{BB962C8B-B14F-4D97-AF65-F5344CB8AC3E}">
        <p14:creationId xmlns:p14="http://schemas.microsoft.com/office/powerpoint/2010/main" val="1750216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52DE5-F2E0-2BCE-730D-00CB85555811}"/>
              </a:ext>
            </a:extLst>
          </p:cNvPr>
          <p:cNvSpPr>
            <a:spLocks noGrp="1"/>
          </p:cNvSpPr>
          <p:nvPr>
            <p:ph type="ctrTitle"/>
          </p:nvPr>
        </p:nvSpPr>
        <p:spPr>
          <a:xfrm>
            <a:off x="5358063" y="-1"/>
            <a:ext cx="6833936" cy="3858127"/>
          </a:xfrm>
        </p:spPr>
        <p:txBody>
          <a:bodyPr>
            <a:normAutofit/>
          </a:bodyPr>
          <a:lstStyle/>
          <a:p>
            <a:r>
              <a:rPr lang="en-US" sz="4400" dirty="0">
                <a:solidFill>
                  <a:srgbClr val="FF0000"/>
                </a:solidFill>
                <a:latin typeface="Arial Black" panose="020B0A04020102020204" pitchFamily="34" charset="0"/>
              </a:rPr>
              <a:t>CAPSTONE PROJECT – 4</a:t>
            </a:r>
            <a:br>
              <a:rPr lang="en-US" sz="9600" dirty="0">
                <a:solidFill>
                  <a:srgbClr val="FF0000"/>
                </a:solidFill>
                <a:latin typeface="Arial Black" panose="020B0A04020102020204" pitchFamily="34" charset="0"/>
              </a:rPr>
            </a:br>
            <a:r>
              <a:rPr lang="en-IN" sz="2000" b="1" kern="100" dirty="0">
                <a:solidFill>
                  <a:srgbClr val="002060"/>
                </a:solidFill>
                <a:effectLst/>
                <a:latin typeface="Arial Black" panose="020B0A04020102020204" pitchFamily="34" charset="0"/>
                <a:ea typeface="Calibri" panose="020F0502020204030204" pitchFamily="34" charset="0"/>
                <a:cs typeface="Times New Roman" panose="02020603050405020304" pitchFamily="18" charset="0"/>
              </a:rPr>
              <a:t>NETFLIX MOVIES AND TV SHOWS CLUSTERING</a:t>
            </a:r>
            <a:br>
              <a:rPr lang="en-IN" sz="1600" b="1" kern="100" dirty="0">
                <a:effectLst/>
                <a:latin typeface="Arial Black" panose="020B0A04020102020204" pitchFamily="34" charset="0"/>
                <a:ea typeface="Calibri" panose="020F0502020204030204" pitchFamily="34" charset="0"/>
                <a:cs typeface="Times New Roman" panose="02020603050405020304" pitchFamily="18" charset="0"/>
              </a:rPr>
            </a:br>
            <a:r>
              <a:rPr lang="en-US" sz="2000" b="1" dirty="0">
                <a:solidFill>
                  <a:srgbClr val="FF0000"/>
                </a:solidFill>
                <a:latin typeface="Arial Black" panose="020B0A04020102020204" pitchFamily="34" charset="0"/>
              </a:rPr>
              <a:t>(Unsupervised Machine Learning project)</a:t>
            </a:r>
            <a:br>
              <a:rPr lang="en-US" sz="2000" b="1" dirty="0">
                <a:solidFill>
                  <a:srgbClr val="FF0000"/>
                </a:solidFill>
                <a:latin typeface="Arial Black" panose="020B0A04020102020204" pitchFamily="34" charset="0"/>
              </a:rPr>
            </a:br>
            <a:br>
              <a:rPr lang="en-US" sz="5400" b="1" dirty="0">
                <a:solidFill>
                  <a:srgbClr val="FF0000"/>
                </a:solidFill>
                <a:latin typeface="Arial Black" panose="020B0A04020102020204" pitchFamily="34" charset="0"/>
              </a:rPr>
            </a:br>
            <a:endParaRPr lang="en-IN" dirty="0"/>
          </a:p>
        </p:txBody>
      </p:sp>
      <p:sp>
        <p:nvSpPr>
          <p:cNvPr id="3" name="Subtitle 2">
            <a:extLst>
              <a:ext uri="{FF2B5EF4-FFF2-40B4-BE49-F238E27FC236}">
                <a16:creationId xmlns:a16="http://schemas.microsoft.com/office/drawing/2014/main" id="{D10FBC9E-01DF-307F-32A3-B171E8870BF2}"/>
              </a:ext>
            </a:extLst>
          </p:cNvPr>
          <p:cNvSpPr>
            <a:spLocks noGrp="1"/>
          </p:cNvSpPr>
          <p:nvPr>
            <p:ph type="subTitle" idx="1"/>
          </p:nvPr>
        </p:nvSpPr>
        <p:spPr>
          <a:xfrm>
            <a:off x="5358062" y="4082716"/>
            <a:ext cx="5309937" cy="1175084"/>
          </a:xfrm>
        </p:spPr>
        <p:txBody>
          <a:bodyPr/>
          <a:lstStyle/>
          <a:p>
            <a:pPr algn="l"/>
            <a:r>
              <a:rPr lang="en-US" sz="2400" b="1" dirty="0">
                <a:solidFill>
                  <a:srgbClr val="FF0000"/>
                </a:solidFill>
                <a:latin typeface="Arial Black" panose="020B0A04020102020204" pitchFamily="34" charset="0"/>
              </a:rPr>
              <a:t>Presented By</a:t>
            </a:r>
            <a:r>
              <a:rPr lang="en-US" sz="2400" b="1" dirty="0">
                <a:solidFill>
                  <a:srgbClr val="FF0000"/>
                </a:solidFill>
              </a:rPr>
              <a:t>:</a:t>
            </a:r>
          </a:p>
          <a:p>
            <a:pPr algn="l"/>
            <a:r>
              <a:rPr lang="en-US" sz="2400" b="1" dirty="0">
                <a:solidFill>
                  <a:srgbClr val="002060"/>
                </a:solidFill>
                <a:latin typeface="Arial Black" panose="020B0A04020102020204" pitchFamily="34" charset="0"/>
              </a:rPr>
              <a:t>MOHD AUN FAROOQUI</a:t>
            </a:r>
          </a:p>
          <a:p>
            <a:endParaRPr lang="en-IN" dirty="0"/>
          </a:p>
        </p:txBody>
      </p:sp>
      <p:pic>
        <p:nvPicPr>
          <p:cNvPr id="4" name="Picture 4" descr="Netflix Logo HD Wallpapers - Top Free Netflix Logo HD Backgrounds ...">
            <a:extLst>
              <a:ext uri="{FF2B5EF4-FFF2-40B4-BE49-F238E27FC236}">
                <a16:creationId xmlns:a16="http://schemas.microsoft.com/office/drawing/2014/main" id="{695E79DE-DD10-3BC5-C855-4D3E77ABB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74" y="1"/>
            <a:ext cx="561473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012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EF4D-5F23-7E95-9673-4773E93C0FDF}"/>
              </a:ext>
            </a:extLst>
          </p:cNvPr>
          <p:cNvSpPr>
            <a:spLocks noGrp="1"/>
          </p:cNvSpPr>
          <p:nvPr>
            <p:ph type="title"/>
          </p:nvPr>
        </p:nvSpPr>
        <p:spPr>
          <a:xfrm>
            <a:off x="96253" y="88233"/>
            <a:ext cx="12039600" cy="425114"/>
          </a:xfrm>
        </p:spPr>
        <p:txBody>
          <a:bodyPr>
            <a:normAutofit/>
          </a:bodyPr>
          <a:lstStyle/>
          <a:p>
            <a:r>
              <a:rPr lang="en-IN" sz="2000" b="1" dirty="0">
                <a:solidFill>
                  <a:srgbClr val="0070C0"/>
                </a:solidFill>
                <a:latin typeface="Arial Black" panose="020B0A04020102020204" pitchFamily="34" charset="0"/>
              </a:rPr>
              <a:t>Top 10 Actors</a:t>
            </a:r>
          </a:p>
        </p:txBody>
      </p:sp>
      <p:sp>
        <p:nvSpPr>
          <p:cNvPr id="3" name="Content Placeholder 2">
            <a:extLst>
              <a:ext uri="{FF2B5EF4-FFF2-40B4-BE49-F238E27FC236}">
                <a16:creationId xmlns:a16="http://schemas.microsoft.com/office/drawing/2014/main" id="{66D22526-949C-D5B3-BF9B-276BBF2BD446}"/>
              </a:ext>
            </a:extLst>
          </p:cNvPr>
          <p:cNvSpPr>
            <a:spLocks noGrp="1"/>
          </p:cNvSpPr>
          <p:nvPr>
            <p:ph idx="1"/>
          </p:nvPr>
        </p:nvSpPr>
        <p:spPr>
          <a:xfrm>
            <a:off x="96253" y="513347"/>
            <a:ext cx="12039600" cy="6256420"/>
          </a:xfrm>
        </p:spPr>
        <p:txBody>
          <a:bodyPr>
            <a:normAutofit/>
          </a:bodyPr>
          <a:lstStyle/>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200" dirty="0"/>
              <a:t>The chart visualizes the top 10 actors who appear most frequently on Netflix.</a:t>
            </a:r>
          </a:p>
          <a:p>
            <a:r>
              <a:rPr lang="en-US" sz="1200" dirty="0"/>
              <a:t>The insight gained from this chart is that Indian actors dominate the list, with Anupam </a:t>
            </a:r>
            <a:r>
              <a:rPr lang="en-US" sz="1200" dirty="0" err="1"/>
              <a:t>Kher</a:t>
            </a:r>
            <a:r>
              <a:rPr lang="en-US" sz="1200" dirty="0"/>
              <a:t> being the most frequent actor on Netflix, followed by Shah Rukh Khan, Om Puri and Naseeruddin Shah.</a:t>
            </a:r>
          </a:p>
          <a:p>
            <a:r>
              <a:rPr lang="en-US" sz="1200" dirty="0"/>
              <a:t>There are also present internationally known actors such as Takahiro Sakurai and Yuki </a:t>
            </a:r>
            <a:r>
              <a:rPr lang="en-US" sz="1200" dirty="0" err="1"/>
              <a:t>Kaji</a:t>
            </a:r>
            <a:r>
              <a:rPr lang="en-US" sz="1200" dirty="0"/>
              <a:t>.</a:t>
            </a:r>
            <a:endParaRPr lang="en-IN" sz="1200" dirty="0"/>
          </a:p>
        </p:txBody>
      </p:sp>
      <p:pic>
        <p:nvPicPr>
          <p:cNvPr id="5122" name="Picture 2">
            <a:extLst>
              <a:ext uri="{FF2B5EF4-FFF2-40B4-BE49-F238E27FC236}">
                <a16:creationId xmlns:a16="http://schemas.microsoft.com/office/drawing/2014/main" id="{41ACFF40-5042-3C1B-D7C4-5DFB95515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958" y="513346"/>
            <a:ext cx="10555705" cy="5106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139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F26CD-F3A3-64E9-8442-B256A366E4EA}"/>
              </a:ext>
            </a:extLst>
          </p:cNvPr>
          <p:cNvSpPr>
            <a:spLocks noGrp="1"/>
          </p:cNvSpPr>
          <p:nvPr>
            <p:ph type="title"/>
          </p:nvPr>
        </p:nvSpPr>
        <p:spPr>
          <a:xfrm>
            <a:off x="56147" y="72190"/>
            <a:ext cx="12063664" cy="441158"/>
          </a:xfrm>
        </p:spPr>
        <p:txBody>
          <a:bodyPr>
            <a:normAutofit/>
          </a:bodyPr>
          <a:lstStyle/>
          <a:p>
            <a:r>
              <a:rPr lang="en-IN" sz="2000" b="1" dirty="0">
                <a:solidFill>
                  <a:srgbClr val="0070C0"/>
                </a:solidFill>
                <a:latin typeface="Arial Black" panose="020B0A04020102020204" pitchFamily="34" charset="0"/>
              </a:rPr>
              <a:t>Top 10 Countries</a:t>
            </a:r>
          </a:p>
        </p:txBody>
      </p:sp>
      <p:sp>
        <p:nvSpPr>
          <p:cNvPr id="3" name="Content Placeholder 2">
            <a:extLst>
              <a:ext uri="{FF2B5EF4-FFF2-40B4-BE49-F238E27FC236}">
                <a16:creationId xmlns:a16="http://schemas.microsoft.com/office/drawing/2014/main" id="{110EB36C-F3B4-AD6F-F573-62200A574FB0}"/>
              </a:ext>
            </a:extLst>
          </p:cNvPr>
          <p:cNvSpPr>
            <a:spLocks noGrp="1"/>
          </p:cNvSpPr>
          <p:nvPr>
            <p:ph idx="1"/>
          </p:nvPr>
        </p:nvSpPr>
        <p:spPr>
          <a:xfrm>
            <a:off x="56147" y="585536"/>
            <a:ext cx="12063664" cy="6200273"/>
          </a:xfrm>
        </p:spPr>
        <p:txBody>
          <a:bodyPr>
            <a:normAutofit lnSpcReduction="10000"/>
          </a:bodyPr>
          <a:lstStyle/>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400" dirty="0"/>
              <a:t>From the chart, we can see that the United States has the highest number of shows available on Netflix followed by India and the United Kingdom.</a:t>
            </a:r>
            <a:endParaRPr lang="en-IN" sz="1400" dirty="0"/>
          </a:p>
        </p:txBody>
      </p:sp>
      <p:pic>
        <p:nvPicPr>
          <p:cNvPr id="6146" name="Picture 2">
            <a:extLst>
              <a:ext uri="{FF2B5EF4-FFF2-40B4-BE49-F238E27FC236}">
                <a16:creationId xmlns:a16="http://schemas.microsoft.com/office/drawing/2014/main" id="{5C35C8EC-AA1F-9C48-02B4-0A8983B29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484" y="513348"/>
            <a:ext cx="10563727" cy="5645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390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5FBF8-125D-8A59-C350-7594472B1404}"/>
              </a:ext>
            </a:extLst>
          </p:cNvPr>
          <p:cNvSpPr>
            <a:spLocks noGrp="1"/>
          </p:cNvSpPr>
          <p:nvPr>
            <p:ph type="title"/>
          </p:nvPr>
        </p:nvSpPr>
        <p:spPr>
          <a:xfrm>
            <a:off x="64167" y="72190"/>
            <a:ext cx="12047621" cy="481264"/>
          </a:xfrm>
        </p:spPr>
        <p:txBody>
          <a:bodyPr>
            <a:normAutofit/>
          </a:bodyPr>
          <a:lstStyle/>
          <a:p>
            <a:r>
              <a:rPr lang="en-IN" sz="2000" b="1" dirty="0">
                <a:solidFill>
                  <a:srgbClr val="0070C0"/>
                </a:solidFill>
                <a:latin typeface="Arial Black" panose="020B0A04020102020204" pitchFamily="34" charset="0"/>
              </a:rPr>
              <a:t>Distribution of Rating</a:t>
            </a:r>
          </a:p>
        </p:txBody>
      </p:sp>
      <p:sp>
        <p:nvSpPr>
          <p:cNvPr id="3" name="Content Placeholder 2">
            <a:extLst>
              <a:ext uri="{FF2B5EF4-FFF2-40B4-BE49-F238E27FC236}">
                <a16:creationId xmlns:a16="http://schemas.microsoft.com/office/drawing/2014/main" id="{AB778EEA-460A-7136-955F-14C89B41834F}"/>
              </a:ext>
            </a:extLst>
          </p:cNvPr>
          <p:cNvSpPr>
            <a:spLocks noGrp="1"/>
          </p:cNvSpPr>
          <p:nvPr>
            <p:ph idx="1"/>
          </p:nvPr>
        </p:nvSpPr>
        <p:spPr>
          <a:xfrm>
            <a:off x="64167" y="553454"/>
            <a:ext cx="12047621" cy="6232356"/>
          </a:xfrm>
        </p:spPr>
        <p:txBody>
          <a:bodyPr>
            <a:normAutofit lnSpcReduction="10000"/>
          </a:bodyPr>
          <a:lstStyle/>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r>
              <a:rPr lang="en-US" sz="1400" dirty="0"/>
              <a:t>From this chart, we can see that the most common rating in the Netflix dataset is Adults (TV-MA - Mature Audiences), which accounts for almost 46.6% of all titles. This is followed by Young Adults (TV-14 - Parents Strongly Cautioned) and Older Kids (TV-PG - Parental Guidance Suggested), which account for about 25% and 17% of titles, respectively.</a:t>
            </a:r>
            <a:endParaRPr lang="en-IN" sz="1400" dirty="0"/>
          </a:p>
        </p:txBody>
      </p:sp>
      <p:pic>
        <p:nvPicPr>
          <p:cNvPr id="7170" name="Picture 2">
            <a:extLst>
              <a:ext uri="{FF2B5EF4-FFF2-40B4-BE49-F238E27FC236}">
                <a16:creationId xmlns:a16="http://schemas.microsoft.com/office/drawing/2014/main" id="{00932D72-F2CC-D8E5-093A-97969A5E6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0084" y="713874"/>
            <a:ext cx="5847348" cy="4948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929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013D6-32D5-5F94-111C-1DCD1287F17D}"/>
              </a:ext>
            </a:extLst>
          </p:cNvPr>
          <p:cNvSpPr>
            <a:spLocks noGrp="1"/>
          </p:cNvSpPr>
          <p:nvPr>
            <p:ph type="title"/>
          </p:nvPr>
        </p:nvSpPr>
        <p:spPr>
          <a:xfrm>
            <a:off x="96253" y="88232"/>
            <a:ext cx="12015536" cy="417094"/>
          </a:xfrm>
        </p:spPr>
        <p:txBody>
          <a:bodyPr>
            <a:normAutofit/>
          </a:bodyPr>
          <a:lstStyle/>
          <a:p>
            <a:r>
              <a:rPr lang="en-US" sz="2000" b="1" dirty="0">
                <a:solidFill>
                  <a:srgbClr val="0070C0"/>
                </a:solidFill>
                <a:latin typeface="Arial Black" panose="020B0A04020102020204" pitchFamily="34" charset="0"/>
              </a:rPr>
              <a:t>Year of Movie/Show Release</a:t>
            </a:r>
            <a:endParaRPr lang="en-IN" sz="2000" b="1" dirty="0">
              <a:solidFill>
                <a:srgbClr val="0070C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A9C55418-1A71-5242-57F8-4BAA52426285}"/>
              </a:ext>
            </a:extLst>
          </p:cNvPr>
          <p:cNvSpPr>
            <a:spLocks noGrp="1"/>
          </p:cNvSpPr>
          <p:nvPr>
            <p:ph idx="1"/>
          </p:nvPr>
        </p:nvSpPr>
        <p:spPr>
          <a:xfrm>
            <a:off x="96253" y="505326"/>
            <a:ext cx="12015536" cy="6264442"/>
          </a:xfrm>
        </p:spPr>
        <p:txBody>
          <a:bodyPr>
            <a:normAutofit/>
          </a:bodyPr>
          <a:lstStyle/>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200" dirty="0"/>
              <a:t>The chart shows the number of movies and TV shows released each year from 1925 to 2021.</a:t>
            </a:r>
          </a:p>
          <a:p>
            <a:r>
              <a:rPr lang="en-US" sz="1200" dirty="0"/>
              <a:t>It indicates that there was a significant increase in the number of releases in the past decade compared to previous years.</a:t>
            </a:r>
          </a:p>
          <a:p>
            <a:r>
              <a:rPr lang="en-US" sz="1200" dirty="0"/>
              <a:t>Additionally, it shows that there were more movie releases than TV show releases until the mid-2010s, after which the number of TV show releases surpassed the number of movie releases.</a:t>
            </a:r>
          </a:p>
          <a:p>
            <a:r>
              <a:rPr lang="en-US" sz="1200" dirty="0"/>
              <a:t>This suggests that the streaming industry is shifting towards producing more TV shows than movies.</a:t>
            </a:r>
            <a:endParaRPr lang="en-IN" sz="1200" dirty="0"/>
          </a:p>
        </p:txBody>
      </p:sp>
      <p:pic>
        <p:nvPicPr>
          <p:cNvPr id="8194" name="Picture 2">
            <a:extLst>
              <a:ext uri="{FF2B5EF4-FFF2-40B4-BE49-F238E27FC236}">
                <a16:creationId xmlns:a16="http://schemas.microsoft.com/office/drawing/2014/main" id="{273364EC-4319-6BA8-FB20-379D86BC77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842" y="505326"/>
            <a:ext cx="11566358" cy="4820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2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4E4F3-CFF9-EAFC-410B-DD47545FDE5C}"/>
              </a:ext>
            </a:extLst>
          </p:cNvPr>
          <p:cNvSpPr>
            <a:spLocks noGrp="1"/>
          </p:cNvSpPr>
          <p:nvPr>
            <p:ph type="title"/>
          </p:nvPr>
        </p:nvSpPr>
        <p:spPr>
          <a:xfrm>
            <a:off x="56147" y="64169"/>
            <a:ext cx="12071685" cy="417094"/>
          </a:xfrm>
        </p:spPr>
        <p:txBody>
          <a:bodyPr>
            <a:normAutofit/>
          </a:bodyPr>
          <a:lstStyle/>
          <a:p>
            <a:r>
              <a:rPr lang="en-US" sz="2000" b="1" dirty="0">
                <a:solidFill>
                  <a:srgbClr val="0070C0"/>
                </a:solidFill>
                <a:latin typeface="Arial Black" panose="020B0A04020102020204" pitchFamily="34" charset="0"/>
              </a:rPr>
              <a:t>Country VS No of Movies/Shows</a:t>
            </a:r>
            <a:endParaRPr lang="en-IN" sz="2000" b="1" dirty="0">
              <a:solidFill>
                <a:srgbClr val="0070C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23733B79-063A-1A63-866D-4AFF27FF9EB5}"/>
              </a:ext>
            </a:extLst>
          </p:cNvPr>
          <p:cNvSpPr>
            <a:spLocks noGrp="1"/>
          </p:cNvSpPr>
          <p:nvPr>
            <p:ph idx="1"/>
          </p:nvPr>
        </p:nvSpPr>
        <p:spPr>
          <a:xfrm>
            <a:off x="56147" y="481263"/>
            <a:ext cx="12071685" cy="6312568"/>
          </a:xfrm>
        </p:spPr>
        <p:txBody>
          <a:bodyPr>
            <a:normAutofit/>
          </a:bodyPr>
          <a:lstStyle/>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400" dirty="0"/>
              <a:t>The United States has the highest number of Movies/shows, followed by India and the United Kingdom.</a:t>
            </a:r>
          </a:p>
          <a:p>
            <a:r>
              <a:rPr lang="en-US" sz="1400" dirty="0"/>
              <a:t>We can also see that the majority of the shows from these countries are Movies, rather than Tv Shows</a:t>
            </a:r>
            <a:r>
              <a:rPr lang="en-US" sz="1200" dirty="0"/>
              <a:t>.</a:t>
            </a:r>
            <a:endParaRPr lang="en-IN" sz="1200" dirty="0"/>
          </a:p>
        </p:txBody>
      </p:sp>
      <p:pic>
        <p:nvPicPr>
          <p:cNvPr id="9218" name="Picture 2">
            <a:extLst>
              <a:ext uri="{FF2B5EF4-FFF2-40B4-BE49-F238E27FC236}">
                <a16:creationId xmlns:a16="http://schemas.microsoft.com/office/drawing/2014/main" id="{72F192A9-F35E-74AF-B6A7-D17061872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 y="545431"/>
            <a:ext cx="11830050" cy="5149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724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811F-D90C-2877-1320-8C034607FD6D}"/>
              </a:ext>
            </a:extLst>
          </p:cNvPr>
          <p:cNvSpPr>
            <a:spLocks noGrp="1"/>
          </p:cNvSpPr>
          <p:nvPr>
            <p:ph type="title"/>
          </p:nvPr>
        </p:nvSpPr>
        <p:spPr>
          <a:xfrm>
            <a:off x="104273" y="72190"/>
            <a:ext cx="12015537" cy="409074"/>
          </a:xfrm>
        </p:spPr>
        <p:txBody>
          <a:bodyPr>
            <a:normAutofit/>
          </a:bodyPr>
          <a:lstStyle/>
          <a:p>
            <a:r>
              <a:rPr lang="en-IN" sz="2000" b="1" dirty="0">
                <a:solidFill>
                  <a:srgbClr val="0070C0"/>
                </a:solidFill>
                <a:latin typeface="Arial Black" panose="020B0A04020102020204" pitchFamily="34" charset="0"/>
              </a:rPr>
              <a:t>Actor vs TV Shows</a:t>
            </a:r>
          </a:p>
        </p:txBody>
      </p:sp>
      <p:sp>
        <p:nvSpPr>
          <p:cNvPr id="3" name="Content Placeholder 2">
            <a:extLst>
              <a:ext uri="{FF2B5EF4-FFF2-40B4-BE49-F238E27FC236}">
                <a16:creationId xmlns:a16="http://schemas.microsoft.com/office/drawing/2014/main" id="{25EB7820-4D42-B1BA-1F37-E4BCC69CC55B}"/>
              </a:ext>
            </a:extLst>
          </p:cNvPr>
          <p:cNvSpPr>
            <a:spLocks noGrp="1"/>
          </p:cNvSpPr>
          <p:nvPr>
            <p:ph idx="1"/>
          </p:nvPr>
        </p:nvSpPr>
        <p:spPr>
          <a:xfrm>
            <a:off x="104273" y="481264"/>
            <a:ext cx="12015537" cy="6304546"/>
          </a:xfrm>
        </p:spPr>
        <p:txBody>
          <a:bodyPr>
            <a:normAutofit/>
          </a:bodyPr>
          <a:lstStyle/>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pPr marL="0" indent="0">
              <a:buNone/>
            </a:pPr>
            <a:r>
              <a:rPr lang="en-US" sz="1400" dirty="0"/>
              <a:t>From the chart, we can see the top 10 actors with the most TV show appearances on Netflix. The data shows that Takahiro Sakurai has the most appearances in TV shows on Netflix, followed by Yuki </a:t>
            </a:r>
            <a:r>
              <a:rPr lang="en-US" sz="1400" dirty="0" err="1"/>
              <a:t>Kaji</a:t>
            </a:r>
            <a:r>
              <a:rPr lang="en-US" sz="1400" dirty="0"/>
              <a:t> and </a:t>
            </a:r>
            <a:r>
              <a:rPr lang="en-US" sz="1400" dirty="0" err="1"/>
              <a:t>daisuke</a:t>
            </a:r>
            <a:r>
              <a:rPr lang="en-US" sz="1400" dirty="0"/>
              <a:t> Ono.</a:t>
            </a:r>
            <a:endParaRPr lang="en-IN" sz="1400" dirty="0"/>
          </a:p>
        </p:txBody>
      </p:sp>
      <p:pic>
        <p:nvPicPr>
          <p:cNvPr id="10242" name="Picture 2">
            <a:extLst>
              <a:ext uri="{FF2B5EF4-FFF2-40B4-BE49-F238E27FC236}">
                <a16:creationId xmlns:a16="http://schemas.microsoft.com/office/drawing/2014/main" id="{F2ECB5C4-8E35-B15C-7DFB-A8CB52F245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1095" y="481264"/>
            <a:ext cx="8277726" cy="5245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405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004E3-E364-7B95-8215-4639DF7B8AF3}"/>
              </a:ext>
            </a:extLst>
          </p:cNvPr>
          <p:cNvSpPr>
            <a:spLocks noGrp="1"/>
          </p:cNvSpPr>
          <p:nvPr>
            <p:ph type="title"/>
          </p:nvPr>
        </p:nvSpPr>
        <p:spPr>
          <a:xfrm>
            <a:off x="128336" y="64169"/>
            <a:ext cx="12063664" cy="409073"/>
          </a:xfrm>
        </p:spPr>
        <p:txBody>
          <a:bodyPr>
            <a:normAutofit/>
          </a:bodyPr>
          <a:lstStyle/>
          <a:p>
            <a:r>
              <a:rPr lang="en-IN" sz="2000" b="1" dirty="0">
                <a:solidFill>
                  <a:srgbClr val="0070C0"/>
                </a:solidFill>
                <a:latin typeface="Arial Black" panose="020B0A04020102020204" pitchFamily="34" charset="0"/>
              </a:rPr>
              <a:t>Type VS Release year</a:t>
            </a:r>
          </a:p>
        </p:txBody>
      </p:sp>
      <p:sp>
        <p:nvSpPr>
          <p:cNvPr id="3" name="Content Placeholder 2">
            <a:extLst>
              <a:ext uri="{FF2B5EF4-FFF2-40B4-BE49-F238E27FC236}">
                <a16:creationId xmlns:a16="http://schemas.microsoft.com/office/drawing/2014/main" id="{D9482E2D-346F-3C38-60C7-A4BBF0E80CA3}"/>
              </a:ext>
            </a:extLst>
          </p:cNvPr>
          <p:cNvSpPr>
            <a:spLocks noGrp="1"/>
          </p:cNvSpPr>
          <p:nvPr>
            <p:ph idx="1"/>
          </p:nvPr>
        </p:nvSpPr>
        <p:spPr>
          <a:xfrm>
            <a:off x="128337" y="473242"/>
            <a:ext cx="11991474" cy="6320589"/>
          </a:xfrm>
        </p:spPr>
        <p:txBody>
          <a:bodyPr>
            <a:normAutofit lnSpcReduction="10000"/>
          </a:bodyPr>
          <a:lstStyle/>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200" dirty="0"/>
              <a:t>From the chart, we can see that the number of TV shows and movies released on Netflix has been steadily increasing since 2008.</a:t>
            </a:r>
          </a:p>
          <a:p>
            <a:r>
              <a:rPr lang="en-US" sz="1200" dirty="0"/>
              <a:t>The number of movies released has remained relatively stable, while the number of TV shows has increased significantly.</a:t>
            </a:r>
          </a:p>
          <a:p>
            <a:r>
              <a:rPr lang="en-US" sz="1200" dirty="0"/>
              <a:t>we can also see that there was a significant increase in the number of both TV shows and movies released in from 2016 to 2019.</a:t>
            </a:r>
            <a:endParaRPr lang="en-IN" sz="1200" dirty="0"/>
          </a:p>
        </p:txBody>
      </p:sp>
      <p:pic>
        <p:nvPicPr>
          <p:cNvPr id="11266" name="Picture 2">
            <a:extLst>
              <a:ext uri="{FF2B5EF4-FFF2-40B4-BE49-F238E27FC236}">
                <a16:creationId xmlns:a16="http://schemas.microsoft.com/office/drawing/2014/main" id="{D54FDAAD-21F1-305D-E29D-53FFDEEE2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473242"/>
            <a:ext cx="117729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713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E55A7-45F9-BC89-4931-E185AB35E72C}"/>
              </a:ext>
            </a:extLst>
          </p:cNvPr>
          <p:cNvSpPr>
            <a:spLocks noGrp="1"/>
          </p:cNvSpPr>
          <p:nvPr>
            <p:ph type="title"/>
          </p:nvPr>
        </p:nvSpPr>
        <p:spPr>
          <a:xfrm>
            <a:off x="72189" y="88233"/>
            <a:ext cx="12047622" cy="368967"/>
          </a:xfrm>
        </p:spPr>
        <p:txBody>
          <a:bodyPr>
            <a:normAutofit/>
          </a:bodyPr>
          <a:lstStyle/>
          <a:p>
            <a:r>
              <a:rPr lang="en-IN" sz="2000" b="1" dirty="0">
                <a:solidFill>
                  <a:srgbClr val="0070C0"/>
                </a:solidFill>
                <a:latin typeface="Arial Black" panose="020B0A04020102020204" pitchFamily="34" charset="0"/>
              </a:rPr>
              <a:t>Release Month</a:t>
            </a:r>
          </a:p>
        </p:txBody>
      </p:sp>
      <p:sp>
        <p:nvSpPr>
          <p:cNvPr id="3" name="Content Placeholder 2">
            <a:extLst>
              <a:ext uri="{FF2B5EF4-FFF2-40B4-BE49-F238E27FC236}">
                <a16:creationId xmlns:a16="http://schemas.microsoft.com/office/drawing/2014/main" id="{EB7BCEB9-2FCB-3A15-2111-3C4B679931E0}"/>
              </a:ext>
            </a:extLst>
          </p:cNvPr>
          <p:cNvSpPr>
            <a:spLocks noGrp="1"/>
          </p:cNvSpPr>
          <p:nvPr>
            <p:ph idx="1"/>
          </p:nvPr>
        </p:nvSpPr>
        <p:spPr>
          <a:xfrm>
            <a:off x="72189" y="457200"/>
            <a:ext cx="12047622" cy="6312567"/>
          </a:xfrm>
        </p:spPr>
        <p:txBody>
          <a:bodyPr>
            <a:normAutofit/>
          </a:bodyPr>
          <a:lstStyle/>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200" dirty="0"/>
              <a:t>We can be observed that there is a peak in the month of January, October and December, a dip in the month of February.</a:t>
            </a:r>
          </a:p>
          <a:p>
            <a:r>
              <a:rPr lang="en-US" sz="1200" dirty="0"/>
              <a:t>We can see that there are more Movies released than Tv Shows throughout the year, and the number of releases for both types of content is fairly consistent throughout the year with no significant spikes or dips.</a:t>
            </a:r>
            <a:endParaRPr lang="en-IN" sz="1200" dirty="0"/>
          </a:p>
        </p:txBody>
      </p:sp>
      <p:pic>
        <p:nvPicPr>
          <p:cNvPr id="12290" name="Picture 2">
            <a:extLst>
              <a:ext uri="{FF2B5EF4-FFF2-40B4-BE49-F238E27FC236}">
                <a16:creationId xmlns:a16="http://schemas.microsoft.com/office/drawing/2014/main" id="{F20A546D-4DFE-D03F-49FA-84E3C66F38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457201"/>
            <a:ext cx="8496300" cy="5366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423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871F5-C05B-62EC-939C-6D6F2ADB5A40}"/>
              </a:ext>
            </a:extLst>
          </p:cNvPr>
          <p:cNvSpPr>
            <a:spLocks noGrp="1"/>
          </p:cNvSpPr>
          <p:nvPr>
            <p:ph type="title"/>
          </p:nvPr>
        </p:nvSpPr>
        <p:spPr>
          <a:xfrm>
            <a:off x="96253" y="104275"/>
            <a:ext cx="12031579" cy="393030"/>
          </a:xfrm>
        </p:spPr>
        <p:txBody>
          <a:bodyPr>
            <a:normAutofit/>
          </a:bodyPr>
          <a:lstStyle/>
          <a:p>
            <a:r>
              <a:rPr lang="en-US" sz="2000" b="1" dirty="0">
                <a:solidFill>
                  <a:srgbClr val="0070C0"/>
                </a:solidFill>
                <a:latin typeface="Arial Black" panose="020B0A04020102020204" pitchFamily="34" charset="0"/>
              </a:rPr>
              <a:t>Seasons in each TV show</a:t>
            </a:r>
            <a:endParaRPr lang="en-IN" sz="2000" b="1" dirty="0">
              <a:solidFill>
                <a:srgbClr val="0070C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246B0EA7-964D-A636-4ADF-7A69CD7D920A}"/>
              </a:ext>
            </a:extLst>
          </p:cNvPr>
          <p:cNvSpPr>
            <a:spLocks noGrp="1"/>
          </p:cNvSpPr>
          <p:nvPr>
            <p:ph idx="1"/>
          </p:nvPr>
        </p:nvSpPr>
        <p:spPr>
          <a:xfrm>
            <a:off x="96253" y="497305"/>
            <a:ext cx="11999494" cy="6256420"/>
          </a:xfrm>
        </p:spPr>
        <p:txBody>
          <a:bodyPr>
            <a:normAutofit/>
          </a:bodyPr>
          <a:lstStyle/>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dirty="0"/>
              <a:t>From the chart, we can see that the majority of TV shows on Netflix have only one, two or three seasons, which indicates that Netflix tends to produce more limited series rather than long-running shows.</a:t>
            </a:r>
            <a:endParaRPr lang="en-IN" sz="1400" dirty="0"/>
          </a:p>
        </p:txBody>
      </p:sp>
      <p:pic>
        <p:nvPicPr>
          <p:cNvPr id="13314" name="Picture 2">
            <a:extLst>
              <a:ext uri="{FF2B5EF4-FFF2-40B4-BE49-F238E27FC236}">
                <a16:creationId xmlns:a16="http://schemas.microsoft.com/office/drawing/2014/main" id="{8DE483BA-87AC-26FD-0764-E2B6A8F594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8" y="1133475"/>
            <a:ext cx="11896725" cy="45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801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36A1-1BEE-A9E2-2696-BAAD23D6AD7F}"/>
              </a:ext>
            </a:extLst>
          </p:cNvPr>
          <p:cNvSpPr>
            <a:spLocks noGrp="1"/>
          </p:cNvSpPr>
          <p:nvPr>
            <p:ph type="title"/>
          </p:nvPr>
        </p:nvSpPr>
        <p:spPr>
          <a:xfrm>
            <a:off x="72189" y="96253"/>
            <a:ext cx="11967411" cy="425115"/>
          </a:xfrm>
        </p:spPr>
        <p:txBody>
          <a:bodyPr>
            <a:normAutofit/>
          </a:bodyPr>
          <a:lstStyle/>
          <a:p>
            <a:r>
              <a:rPr lang="en-IN" sz="2000" b="1" dirty="0">
                <a:solidFill>
                  <a:srgbClr val="0070C0"/>
                </a:solidFill>
                <a:latin typeface="Arial Black" panose="020B0A04020102020204" pitchFamily="34" charset="0"/>
              </a:rPr>
              <a:t>Title</a:t>
            </a:r>
          </a:p>
        </p:txBody>
      </p:sp>
      <p:sp>
        <p:nvSpPr>
          <p:cNvPr id="3" name="Content Placeholder 2">
            <a:extLst>
              <a:ext uri="{FF2B5EF4-FFF2-40B4-BE49-F238E27FC236}">
                <a16:creationId xmlns:a16="http://schemas.microsoft.com/office/drawing/2014/main" id="{33243DE6-F163-E887-A5B5-77F62C0108D2}"/>
              </a:ext>
            </a:extLst>
          </p:cNvPr>
          <p:cNvSpPr>
            <a:spLocks noGrp="1"/>
          </p:cNvSpPr>
          <p:nvPr>
            <p:ph idx="1"/>
          </p:nvPr>
        </p:nvSpPr>
        <p:spPr>
          <a:xfrm>
            <a:off x="72189" y="521368"/>
            <a:ext cx="11967411" cy="6240379"/>
          </a:xfrm>
        </p:spPr>
        <p:txBody>
          <a:bodyPr>
            <a:normAutofit/>
          </a:bodyPr>
          <a:lstStyle/>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dirty="0"/>
              <a:t>It appears that the word "family" is the most commonly used word in the movie descriptions, followed by "life", "find" and "friend". This suggests that the themes of family, life, and find are prominent in the movie collection.</a:t>
            </a:r>
            <a:endParaRPr lang="en-IN" sz="1400" dirty="0"/>
          </a:p>
        </p:txBody>
      </p:sp>
      <p:pic>
        <p:nvPicPr>
          <p:cNvPr id="14338" name="Picture 2">
            <a:extLst>
              <a:ext uri="{FF2B5EF4-FFF2-40B4-BE49-F238E27FC236}">
                <a16:creationId xmlns:a16="http://schemas.microsoft.com/office/drawing/2014/main" id="{F11FE8A2-ACB7-F7DE-80A6-833B333D6A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263" y="521369"/>
            <a:ext cx="8077200" cy="4965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76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6D69F-B2FC-8829-207B-CF15E5C81F44}"/>
              </a:ext>
            </a:extLst>
          </p:cNvPr>
          <p:cNvSpPr>
            <a:spLocks noGrp="1"/>
          </p:cNvSpPr>
          <p:nvPr>
            <p:ph type="title"/>
          </p:nvPr>
        </p:nvSpPr>
        <p:spPr>
          <a:xfrm>
            <a:off x="838200" y="365125"/>
            <a:ext cx="10515600" cy="1094707"/>
          </a:xfrm>
        </p:spPr>
        <p:txBody>
          <a:bodyPr>
            <a:normAutofit/>
          </a:bodyPr>
          <a:lstStyle/>
          <a:p>
            <a:r>
              <a:rPr lang="en-US" sz="2000" b="1" dirty="0">
                <a:solidFill>
                  <a:srgbClr val="0070C0"/>
                </a:solidFill>
                <a:latin typeface="Arial Black" panose="020B0A04020102020204" pitchFamily="34" charset="0"/>
              </a:rPr>
              <a:t>Agenda</a:t>
            </a:r>
            <a:endParaRPr lang="en-IN" sz="2000" b="1" dirty="0">
              <a:solidFill>
                <a:srgbClr val="0070C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5F046DB0-5A58-0428-7610-31FC25239167}"/>
              </a:ext>
            </a:extLst>
          </p:cNvPr>
          <p:cNvSpPr>
            <a:spLocks noGrp="1"/>
          </p:cNvSpPr>
          <p:nvPr>
            <p:ph idx="1"/>
          </p:nvPr>
        </p:nvSpPr>
        <p:spPr>
          <a:xfrm>
            <a:off x="838200" y="1275347"/>
            <a:ext cx="10515600" cy="4901616"/>
          </a:xfrm>
        </p:spPr>
        <p:txBody>
          <a:bodyPr>
            <a:normAutofit/>
          </a:bodyPr>
          <a:lstStyle/>
          <a:p>
            <a:r>
              <a:rPr lang="en-US" sz="2000" b="1" dirty="0"/>
              <a:t>Introduction</a:t>
            </a:r>
          </a:p>
          <a:p>
            <a:r>
              <a:rPr lang="en-US" sz="2000" b="1" dirty="0"/>
              <a:t>Problem Statement</a:t>
            </a:r>
          </a:p>
          <a:p>
            <a:r>
              <a:rPr lang="en-US" sz="2000" b="1" dirty="0"/>
              <a:t>Understanding The Data</a:t>
            </a:r>
          </a:p>
          <a:p>
            <a:r>
              <a:rPr lang="en-US" sz="2000" b="1" dirty="0"/>
              <a:t>Data Wrangling</a:t>
            </a:r>
          </a:p>
          <a:p>
            <a:r>
              <a:rPr lang="en-US" sz="2000" b="1" dirty="0"/>
              <a:t>Exploratory Data Analysis</a:t>
            </a:r>
          </a:p>
          <a:p>
            <a:r>
              <a:rPr lang="en-IN" sz="2000" b="1" dirty="0"/>
              <a:t>Textual Data Pre-processing</a:t>
            </a:r>
          </a:p>
          <a:p>
            <a:r>
              <a:rPr lang="en-US" sz="2000" b="1" dirty="0"/>
              <a:t>Dimensionality Reduction</a:t>
            </a:r>
          </a:p>
          <a:p>
            <a:r>
              <a:rPr lang="en-IN" sz="2000" b="1" dirty="0"/>
              <a:t>Machine Learning Algorithm Implementation</a:t>
            </a:r>
          </a:p>
          <a:p>
            <a:r>
              <a:rPr lang="en-IN" sz="2000" b="1" dirty="0"/>
              <a:t>Conclusion</a:t>
            </a:r>
            <a:endParaRPr lang="en-US" sz="2000" b="1" dirty="0"/>
          </a:p>
          <a:p>
            <a:endParaRPr lang="en-IN" dirty="0"/>
          </a:p>
        </p:txBody>
      </p:sp>
    </p:spTree>
    <p:extLst>
      <p:ext uri="{BB962C8B-B14F-4D97-AF65-F5344CB8AC3E}">
        <p14:creationId xmlns:p14="http://schemas.microsoft.com/office/powerpoint/2010/main" val="514582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66BF-71BC-DFE4-81D0-99C4C27709CD}"/>
              </a:ext>
            </a:extLst>
          </p:cNvPr>
          <p:cNvSpPr>
            <a:spLocks noGrp="1"/>
          </p:cNvSpPr>
          <p:nvPr>
            <p:ph type="title"/>
          </p:nvPr>
        </p:nvSpPr>
        <p:spPr>
          <a:xfrm>
            <a:off x="80211" y="112295"/>
            <a:ext cx="12023557" cy="393031"/>
          </a:xfrm>
        </p:spPr>
        <p:txBody>
          <a:bodyPr>
            <a:normAutofit fontScale="90000"/>
          </a:bodyPr>
          <a:lstStyle/>
          <a:p>
            <a:r>
              <a:rPr lang="en-IN" dirty="0"/>
              <a:t> </a:t>
            </a:r>
            <a:r>
              <a:rPr lang="en-IN" sz="2200" b="1" dirty="0">
                <a:solidFill>
                  <a:srgbClr val="0070C0"/>
                </a:solidFill>
                <a:latin typeface="Arial Black" panose="020B0A04020102020204" pitchFamily="34" charset="0"/>
              </a:rPr>
              <a:t>Correlation Heatmap</a:t>
            </a:r>
          </a:p>
        </p:txBody>
      </p:sp>
      <p:sp>
        <p:nvSpPr>
          <p:cNvPr id="3" name="Content Placeholder 2">
            <a:extLst>
              <a:ext uri="{FF2B5EF4-FFF2-40B4-BE49-F238E27FC236}">
                <a16:creationId xmlns:a16="http://schemas.microsoft.com/office/drawing/2014/main" id="{E552B27F-F747-2A37-75B8-9549D3F8DE36}"/>
              </a:ext>
            </a:extLst>
          </p:cNvPr>
          <p:cNvSpPr>
            <a:spLocks noGrp="1"/>
          </p:cNvSpPr>
          <p:nvPr>
            <p:ph idx="1"/>
          </p:nvPr>
        </p:nvSpPr>
        <p:spPr>
          <a:xfrm>
            <a:off x="80211" y="505326"/>
            <a:ext cx="12023557" cy="6240379"/>
          </a:xfrm>
        </p:spPr>
        <p:txBody>
          <a:bodyPr>
            <a:normAutofit/>
          </a:bodyPr>
          <a:lstStyle/>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dirty="0"/>
              <a:t>This heatmap can provide valuable insights into the relationships between different variables in the Netflix dataset.</a:t>
            </a:r>
          </a:p>
          <a:p>
            <a:r>
              <a:rPr lang="en-US" sz="1400" dirty="0"/>
              <a:t>We can see that duration and release year are negatively correlated by 24%.</a:t>
            </a:r>
          </a:p>
          <a:p>
            <a:r>
              <a:rPr lang="en-US" sz="1400" dirty="0"/>
              <a:t>year added and release year are positively correlated by 10%.</a:t>
            </a:r>
            <a:endParaRPr lang="en-IN" sz="1400" dirty="0"/>
          </a:p>
        </p:txBody>
      </p:sp>
      <p:pic>
        <p:nvPicPr>
          <p:cNvPr id="15362" name="Picture 2">
            <a:extLst>
              <a:ext uri="{FF2B5EF4-FFF2-40B4-BE49-F238E27FC236}">
                <a16:creationId xmlns:a16="http://schemas.microsoft.com/office/drawing/2014/main" id="{B5BC1753-269B-4C8D-2576-7AA4232E7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9116" y="505326"/>
            <a:ext cx="8165431" cy="5085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652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3EFAB-15BB-6BA8-12B0-6E6E8B1ABBE8}"/>
              </a:ext>
            </a:extLst>
          </p:cNvPr>
          <p:cNvSpPr>
            <a:spLocks noGrp="1"/>
          </p:cNvSpPr>
          <p:nvPr>
            <p:ph type="title"/>
          </p:nvPr>
        </p:nvSpPr>
        <p:spPr>
          <a:xfrm>
            <a:off x="80211" y="96254"/>
            <a:ext cx="11959389" cy="336883"/>
          </a:xfrm>
        </p:spPr>
        <p:txBody>
          <a:bodyPr>
            <a:noAutofit/>
          </a:bodyPr>
          <a:lstStyle/>
          <a:p>
            <a:r>
              <a:rPr lang="en-IN" sz="2000" b="1" dirty="0">
                <a:solidFill>
                  <a:srgbClr val="0070C0"/>
                </a:solidFill>
                <a:latin typeface="Arial Black" panose="020B0A04020102020204" pitchFamily="34" charset="0"/>
              </a:rPr>
              <a:t>Textual Data Pre-processing</a:t>
            </a:r>
          </a:p>
        </p:txBody>
      </p:sp>
      <p:sp>
        <p:nvSpPr>
          <p:cNvPr id="3" name="Content Placeholder 2">
            <a:extLst>
              <a:ext uri="{FF2B5EF4-FFF2-40B4-BE49-F238E27FC236}">
                <a16:creationId xmlns:a16="http://schemas.microsoft.com/office/drawing/2014/main" id="{6E248839-79B5-2524-719E-531C08A2FB71}"/>
              </a:ext>
            </a:extLst>
          </p:cNvPr>
          <p:cNvSpPr>
            <a:spLocks noGrp="1"/>
          </p:cNvSpPr>
          <p:nvPr>
            <p:ph idx="1"/>
          </p:nvPr>
        </p:nvSpPr>
        <p:spPr>
          <a:xfrm>
            <a:off x="1" y="705853"/>
            <a:ext cx="12192000" cy="6152147"/>
          </a:xfrm>
        </p:spPr>
        <p:txBody>
          <a:bodyPr>
            <a:normAutofit/>
          </a:bodyPr>
          <a:lstStyle/>
          <a:p>
            <a:pPr marL="0" indent="0">
              <a:buNone/>
            </a:pPr>
            <a:r>
              <a:rPr lang="en-IN" sz="1400" dirty="0"/>
              <a:t>1. </a:t>
            </a:r>
            <a:r>
              <a:rPr lang="en-IN" sz="1400" b="1" dirty="0"/>
              <a:t>Expand Contraction:  </a:t>
            </a:r>
            <a:r>
              <a:rPr lang="en-US" sz="1400" dirty="0"/>
              <a:t>Expanding contractions means converting shortened or contracted words to their full forms. For example, "I'm" would be expanded to "I am" and "don't" would be expanded to "do not". It is a common preprocessing step in natural language processing tasks, such as sentiment analysis or text classification, as it can help improve the accuracy of models.</a:t>
            </a:r>
          </a:p>
          <a:p>
            <a:pPr marL="0" indent="0">
              <a:buNone/>
            </a:pPr>
            <a:r>
              <a:rPr lang="en-US" sz="1400" b="1" dirty="0"/>
              <a:t>2. Lower Casing:  </a:t>
            </a:r>
            <a:r>
              <a:rPr lang="en-US" sz="1400" dirty="0"/>
              <a:t>Lowercasing is a basic text preprocessing step that involves converting all the text to lowercase. This step is important because in natural language processing, words are treated as equivalent, regardless of their capitalization. By lowercasing all the text, we can ensure that two words with different capitalization are considered as the same word.</a:t>
            </a:r>
          </a:p>
          <a:p>
            <a:pPr marL="0" indent="0">
              <a:buNone/>
            </a:pPr>
            <a:r>
              <a:rPr lang="en-US" sz="1400" dirty="0"/>
              <a:t>For example, the words 'apple' and 'Apple' will be considered as two separate words, if we lowercase both the words, they will be considered as the same word.</a:t>
            </a:r>
          </a:p>
          <a:p>
            <a:pPr marL="0" indent="0">
              <a:buNone/>
            </a:pPr>
            <a:r>
              <a:rPr lang="en-US" sz="1400" b="1" dirty="0"/>
              <a:t>3. Removing Punctuations:  </a:t>
            </a:r>
            <a:r>
              <a:rPr lang="en-US" sz="1400" dirty="0"/>
              <a:t>Removing punctuations involves removing all the special characters from the text data, such as . , ? ! etc. This step is necessary to ensure that the text data is clean and ready for further processing. </a:t>
            </a:r>
          </a:p>
          <a:p>
            <a:pPr marL="0" indent="0">
              <a:buNone/>
            </a:pPr>
            <a:r>
              <a:rPr lang="en-US" sz="1400" b="1" dirty="0"/>
              <a:t>4. Removing Stop-words:  </a:t>
            </a:r>
            <a:r>
              <a:rPr lang="en-US" sz="1400" dirty="0"/>
              <a:t>Removing stop-words means removing commonly used words in a language that do not contribute much to the meaning of a sentence. In Natural Language Processing, removing stop-words is a common step for data cleaning. It helps reduce the dimensionality of the dataset and improves the accuracy of the analysis.</a:t>
            </a:r>
          </a:p>
          <a:p>
            <a:pPr marL="0" indent="0">
              <a:buNone/>
            </a:pPr>
            <a:r>
              <a:rPr lang="en-US" sz="1400" dirty="0"/>
              <a:t>For example, in the English language, some commonly used stop-words include "a", "an", "the", "in", "on", "at", "to", etc.</a:t>
            </a:r>
          </a:p>
          <a:p>
            <a:pPr marL="0" indent="0">
              <a:buNone/>
            </a:pPr>
            <a:r>
              <a:rPr lang="en-US" sz="1400" b="1" dirty="0"/>
              <a:t>5. Removing non-ASCII characters:  </a:t>
            </a:r>
            <a:r>
              <a:rPr lang="en-US" sz="1400" dirty="0"/>
              <a:t>Removing non-ASCII characters is a common preprocessing step in natural language processing tasks, as many text data sources contain non-ASCII characters that can interfere with text processing tasks such as tokenization, stemming, and lemmatization.</a:t>
            </a:r>
          </a:p>
          <a:p>
            <a:pPr marL="0" indent="0">
              <a:buNone/>
            </a:pPr>
            <a:r>
              <a:rPr lang="en-US" sz="1400" b="1" dirty="0"/>
              <a:t>6. Tokenization:  </a:t>
            </a:r>
            <a:r>
              <a:rPr lang="en-US" sz="1400" dirty="0"/>
              <a:t>Tokenization is the process of breaking down a stream of text into words, phrases, symbols, or other meaningful elements, referred to as tokens, which are used for further natural language processing. The most common form of tokenization is word tokenization, which splits text into individual words based on whitespace or punctuation marks.</a:t>
            </a:r>
          </a:p>
          <a:p>
            <a:pPr marL="0" indent="0">
              <a:buNone/>
            </a:pPr>
            <a:r>
              <a:rPr lang="en-US" sz="1400" b="1" dirty="0"/>
              <a:t>7. Text Vectorization:  </a:t>
            </a:r>
            <a:r>
              <a:rPr lang="en-US" sz="1400" dirty="0"/>
              <a:t>Text vectorization is the process of converting text into numerical representations, so that machine learning algorithms can process it. In this project, we used </a:t>
            </a:r>
            <a:r>
              <a:rPr lang="en-US" sz="1400" dirty="0" err="1"/>
              <a:t>CountVectorizer</a:t>
            </a:r>
            <a:r>
              <a:rPr lang="en-US" sz="1400" dirty="0"/>
              <a:t> from the scikit-learn library to convert the pre-processed text into a matrix of token counts. The resulting matrix was then used to compute cosine similarity scores between the different TV shows and movies in the dataset.</a:t>
            </a:r>
          </a:p>
          <a:p>
            <a:pPr marL="0" indent="0">
              <a:buNone/>
            </a:pPr>
            <a:endParaRPr lang="en-IN" sz="1200" dirty="0"/>
          </a:p>
        </p:txBody>
      </p:sp>
    </p:spTree>
    <p:extLst>
      <p:ext uri="{BB962C8B-B14F-4D97-AF65-F5344CB8AC3E}">
        <p14:creationId xmlns:p14="http://schemas.microsoft.com/office/powerpoint/2010/main" val="2395573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CFAE-5C17-320E-08A2-9A4AC5E91FA4}"/>
              </a:ext>
            </a:extLst>
          </p:cNvPr>
          <p:cNvSpPr>
            <a:spLocks noGrp="1"/>
          </p:cNvSpPr>
          <p:nvPr>
            <p:ph type="title"/>
          </p:nvPr>
        </p:nvSpPr>
        <p:spPr>
          <a:xfrm>
            <a:off x="64167" y="56147"/>
            <a:ext cx="12071685" cy="352927"/>
          </a:xfrm>
        </p:spPr>
        <p:txBody>
          <a:bodyPr>
            <a:noAutofit/>
          </a:bodyPr>
          <a:lstStyle/>
          <a:p>
            <a:r>
              <a:rPr lang="en-US" sz="2000" b="1" dirty="0">
                <a:solidFill>
                  <a:srgbClr val="0070C0"/>
                </a:solidFill>
                <a:latin typeface="Arial Black" panose="020B0A04020102020204" pitchFamily="34" charset="0"/>
              </a:rPr>
              <a:t>Dimensionality Reduction</a:t>
            </a:r>
            <a:endParaRPr lang="en-IN" sz="2000" b="1" dirty="0">
              <a:solidFill>
                <a:srgbClr val="0070C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9D222EA1-4C93-66FA-0074-62151F8AE176}"/>
              </a:ext>
            </a:extLst>
          </p:cNvPr>
          <p:cNvSpPr>
            <a:spLocks noGrp="1"/>
          </p:cNvSpPr>
          <p:nvPr>
            <p:ph idx="1"/>
          </p:nvPr>
        </p:nvSpPr>
        <p:spPr>
          <a:xfrm>
            <a:off x="64167" y="409074"/>
            <a:ext cx="12063666" cy="6392779"/>
          </a:xfrm>
        </p:spPr>
        <p:txBody>
          <a:bodyPr>
            <a:normAutofit/>
          </a:bodyPr>
          <a:lstStyle/>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r>
              <a:rPr lang="en-US" sz="1400" b="1" dirty="0"/>
              <a:t>Dimensionality  Reduction:  </a:t>
            </a:r>
            <a:r>
              <a:rPr lang="en-US" sz="1400" dirty="0"/>
              <a:t>Dimensionality reduction is a process of reducing the number of features in a dataset while preserving its important properties. In natural language processing (NLP), it is often used to reduce the dimensionality of text data, which is typically represented as high-dimensional sparse vectors, to a lower-dimensional dense representation that is easier to work with.</a:t>
            </a:r>
          </a:p>
          <a:p>
            <a:pPr marL="0" indent="0">
              <a:buNone/>
            </a:pPr>
            <a:r>
              <a:rPr lang="en-US" sz="1400" dirty="0"/>
              <a:t>      There are several techniques for dimensionality reduction in NLP, But I have used Principal Component Analysis (PCA).</a:t>
            </a:r>
          </a:p>
          <a:p>
            <a:r>
              <a:rPr lang="en-US" sz="1400" dirty="0"/>
              <a:t>The plot showing the relationship between the number of components used in Principal Component Analysis (PCA) and the cumulative explained variance.</a:t>
            </a:r>
          </a:p>
          <a:p>
            <a:pPr marL="0" indent="0">
              <a:buNone/>
            </a:pPr>
            <a:endParaRPr lang="en-US" sz="1400" dirty="0"/>
          </a:p>
          <a:p>
            <a:endParaRPr lang="en-IN" dirty="0"/>
          </a:p>
        </p:txBody>
      </p:sp>
      <p:pic>
        <p:nvPicPr>
          <p:cNvPr id="1026" name="Picture 2">
            <a:extLst>
              <a:ext uri="{FF2B5EF4-FFF2-40B4-BE49-F238E27FC236}">
                <a16:creationId xmlns:a16="http://schemas.microsoft.com/office/drawing/2014/main" id="{B625861E-D217-F423-8931-B5AA3DC21A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68" y="409074"/>
            <a:ext cx="6792292" cy="33447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3B9412C-8ECE-2B21-859E-136814348648}"/>
              </a:ext>
            </a:extLst>
          </p:cNvPr>
          <p:cNvPicPr>
            <a:picLocks noChangeAspect="1"/>
          </p:cNvPicPr>
          <p:nvPr/>
        </p:nvPicPr>
        <p:blipFill>
          <a:blip r:embed="rId3"/>
          <a:stretch>
            <a:fillRect/>
          </a:stretch>
        </p:blipFill>
        <p:spPr>
          <a:xfrm>
            <a:off x="7554071" y="1591225"/>
            <a:ext cx="3662965" cy="2162628"/>
          </a:xfrm>
          <a:prstGeom prst="rect">
            <a:avLst/>
          </a:prstGeom>
        </p:spPr>
      </p:pic>
      <p:pic>
        <p:nvPicPr>
          <p:cNvPr id="7" name="Picture 6">
            <a:extLst>
              <a:ext uri="{FF2B5EF4-FFF2-40B4-BE49-F238E27FC236}">
                <a16:creationId xmlns:a16="http://schemas.microsoft.com/office/drawing/2014/main" id="{2E48085C-F2BD-B26D-9E7C-B29AC4724ABF}"/>
              </a:ext>
            </a:extLst>
          </p:cNvPr>
          <p:cNvPicPr>
            <a:picLocks noChangeAspect="1"/>
          </p:cNvPicPr>
          <p:nvPr/>
        </p:nvPicPr>
        <p:blipFill>
          <a:blip r:embed="rId4"/>
          <a:stretch>
            <a:fillRect/>
          </a:stretch>
        </p:blipFill>
        <p:spPr>
          <a:xfrm>
            <a:off x="7554071" y="133417"/>
            <a:ext cx="3596952" cy="1286309"/>
          </a:xfrm>
          <a:prstGeom prst="rect">
            <a:avLst/>
          </a:prstGeom>
        </p:spPr>
      </p:pic>
    </p:spTree>
    <p:extLst>
      <p:ext uri="{BB962C8B-B14F-4D97-AF65-F5344CB8AC3E}">
        <p14:creationId xmlns:p14="http://schemas.microsoft.com/office/powerpoint/2010/main" val="4201819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B8477-9BDC-3332-894B-FCE2E1463456}"/>
              </a:ext>
            </a:extLst>
          </p:cNvPr>
          <p:cNvSpPr>
            <a:spLocks noGrp="1"/>
          </p:cNvSpPr>
          <p:nvPr>
            <p:ph type="title"/>
          </p:nvPr>
        </p:nvSpPr>
        <p:spPr>
          <a:xfrm>
            <a:off x="64167" y="56148"/>
            <a:ext cx="12047621" cy="441158"/>
          </a:xfrm>
        </p:spPr>
        <p:txBody>
          <a:bodyPr>
            <a:normAutofit/>
          </a:bodyPr>
          <a:lstStyle/>
          <a:p>
            <a:r>
              <a:rPr lang="en-IN" sz="2000" b="1" dirty="0">
                <a:solidFill>
                  <a:srgbClr val="0070C0"/>
                </a:solidFill>
                <a:latin typeface="Arial Black" panose="020B0A04020102020204" pitchFamily="34" charset="0"/>
              </a:rPr>
              <a:t>K-Means Clustering</a:t>
            </a:r>
          </a:p>
        </p:txBody>
      </p:sp>
      <p:sp>
        <p:nvSpPr>
          <p:cNvPr id="3" name="Content Placeholder 2">
            <a:extLst>
              <a:ext uri="{FF2B5EF4-FFF2-40B4-BE49-F238E27FC236}">
                <a16:creationId xmlns:a16="http://schemas.microsoft.com/office/drawing/2014/main" id="{879B0616-B46E-200A-8D94-7356A7051494}"/>
              </a:ext>
            </a:extLst>
          </p:cNvPr>
          <p:cNvSpPr>
            <a:spLocks noGrp="1"/>
          </p:cNvSpPr>
          <p:nvPr>
            <p:ph idx="1"/>
          </p:nvPr>
        </p:nvSpPr>
        <p:spPr>
          <a:xfrm>
            <a:off x="80212" y="497306"/>
            <a:ext cx="12031576" cy="6304546"/>
          </a:xfrm>
        </p:spPr>
        <p:txBody>
          <a:bodyPr>
            <a:normAutofit/>
          </a:bodyPr>
          <a:lstStyle/>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pPr marL="0" indent="0">
              <a:buNone/>
            </a:pPr>
            <a:endParaRPr lang="en-US" sz="1400" dirty="0"/>
          </a:p>
          <a:p>
            <a:r>
              <a:rPr lang="en-US" sz="1400" dirty="0"/>
              <a:t>K-Means Clustering is a popular unsupervised machine learning algorithm used for clustering data. The goal of K-Means Clustering is to group similar data points into a predefined number of clusters. The algorithm works by randomly assigning the data points to one of the K clusters and then iterating through a process of re-assigning the data points to their nearest cluster centroid and updating the centroid of each cluster until convergence is achieved.</a:t>
            </a:r>
          </a:p>
          <a:p>
            <a:r>
              <a:rPr lang="en-US" sz="1400" dirty="0"/>
              <a:t>The plot shows a bend or an elbow point, which is considered the optimal number of clusters. In this case, the plot indicates that the optimal number of clusters could be at somewhere 5 to 6.</a:t>
            </a:r>
          </a:p>
          <a:p>
            <a:r>
              <a:rPr lang="en-US" sz="1400" dirty="0"/>
              <a:t>From the silhouette score plot, we can see that the optimal number of clusters is 6, as it has the highest silhouette score compared to other cluster numbers.</a:t>
            </a:r>
          </a:p>
          <a:p>
            <a:r>
              <a:rPr lang="en-US" sz="1400" dirty="0"/>
              <a:t>This suggests that we can group the movies into 6 clusters using K-Means clustering.</a:t>
            </a:r>
            <a:endParaRPr lang="en-IN" sz="1400" dirty="0"/>
          </a:p>
        </p:txBody>
      </p:sp>
      <p:pic>
        <p:nvPicPr>
          <p:cNvPr id="2050" name="Picture 2">
            <a:extLst>
              <a:ext uri="{FF2B5EF4-FFF2-40B4-BE49-F238E27FC236}">
                <a16:creationId xmlns:a16="http://schemas.microsoft.com/office/drawing/2014/main" id="{3AB240BD-B949-9857-D3AD-C63174D9C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13" y="497306"/>
            <a:ext cx="5686924" cy="397844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E66BF52-0659-6C6C-8C18-35A5CFD956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6323" y="497306"/>
            <a:ext cx="5869709" cy="397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559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08211-4729-F714-6977-A4A4238CE66E}"/>
              </a:ext>
            </a:extLst>
          </p:cNvPr>
          <p:cNvSpPr>
            <a:spLocks noGrp="1"/>
          </p:cNvSpPr>
          <p:nvPr>
            <p:ph type="title"/>
          </p:nvPr>
        </p:nvSpPr>
        <p:spPr>
          <a:xfrm>
            <a:off x="56147" y="72190"/>
            <a:ext cx="12071685" cy="497306"/>
          </a:xfrm>
        </p:spPr>
        <p:txBody>
          <a:bodyPr>
            <a:normAutofit/>
          </a:bodyPr>
          <a:lstStyle/>
          <a:p>
            <a:r>
              <a:rPr lang="en-US" sz="2000" b="1" dirty="0">
                <a:solidFill>
                  <a:srgbClr val="0070C0"/>
                </a:solidFill>
                <a:latin typeface="Arial Black" panose="020B0A04020102020204" pitchFamily="34" charset="0"/>
              </a:rPr>
              <a:t>Number of Movies and TV shows to each cluster</a:t>
            </a:r>
            <a:endParaRPr lang="en-IN" sz="2000" b="1" dirty="0">
              <a:solidFill>
                <a:srgbClr val="0070C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84B41A5A-9A6A-FB94-3EA4-AAA4087A1920}"/>
              </a:ext>
            </a:extLst>
          </p:cNvPr>
          <p:cNvSpPr>
            <a:spLocks noGrp="1"/>
          </p:cNvSpPr>
          <p:nvPr>
            <p:ph idx="1"/>
          </p:nvPr>
        </p:nvSpPr>
        <p:spPr>
          <a:xfrm>
            <a:off x="56147" y="569496"/>
            <a:ext cx="12071685" cy="6216314"/>
          </a:xfrm>
        </p:spPr>
        <p:txBody>
          <a:bodyPr>
            <a:normAutofit/>
          </a:bodyPr>
          <a:lstStyle/>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From the Count-plot, we can see that the majority of TV shows are in Cluster 0, which has around 1939 TV shows and around 58 Movies. Cluster 2 and 3 has the highest number of movies around 1832 and 1766 respectively and also cluster 3 have least number of TV Shows around 16 shows.  </a:t>
            </a:r>
          </a:p>
          <a:p>
            <a:r>
              <a:rPr lang="en-US" sz="1400" dirty="0"/>
              <a:t>We can say that Cluster 0 has more TV Shows than Movies, while Cluster 2 and 3 has more Movies than TV shows. This indicates that the clustering algorithm may have identified some underlying differences in the content of movies and TV shows, leading to different cluster assignments. </a:t>
            </a:r>
            <a:endParaRPr lang="en-IN" sz="1400" dirty="0"/>
          </a:p>
        </p:txBody>
      </p:sp>
      <p:pic>
        <p:nvPicPr>
          <p:cNvPr id="3074" name="Picture 2">
            <a:extLst>
              <a:ext uri="{FF2B5EF4-FFF2-40B4-BE49-F238E27FC236}">
                <a16:creationId xmlns:a16="http://schemas.microsoft.com/office/drawing/2014/main" id="{1721F060-E7C5-C9C7-EDC7-A2A44E88D0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295" y="762000"/>
            <a:ext cx="8215641" cy="4411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689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8F90E-DAE9-28AC-E1BB-1CF28509436E}"/>
              </a:ext>
            </a:extLst>
          </p:cNvPr>
          <p:cNvSpPr>
            <a:spLocks noGrp="1"/>
          </p:cNvSpPr>
          <p:nvPr>
            <p:ph type="title"/>
          </p:nvPr>
        </p:nvSpPr>
        <p:spPr>
          <a:xfrm>
            <a:off x="72189" y="88233"/>
            <a:ext cx="12015537" cy="376988"/>
          </a:xfrm>
        </p:spPr>
        <p:txBody>
          <a:bodyPr>
            <a:normAutofit/>
          </a:bodyPr>
          <a:lstStyle/>
          <a:p>
            <a:r>
              <a:rPr lang="en-IN" sz="2000" b="1" dirty="0">
                <a:solidFill>
                  <a:srgbClr val="0070C0"/>
                </a:solidFill>
                <a:latin typeface="Arial Black" panose="020B0A04020102020204" pitchFamily="34" charset="0"/>
              </a:rPr>
              <a:t>Hierarchical Clustering</a:t>
            </a:r>
          </a:p>
        </p:txBody>
      </p:sp>
      <p:sp>
        <p:nvSpPr>
          <p:cNvPr id="3" name="Content Placeholder 2">
            <a:extLst>
              <a:ext uri="{FF2B5EF4-FFF2-40B4-BE49-F238E27FC236}">
                <a16:creationId xmlns:a16="http://schemas.microsoft.com/office/drawing/2014/main" id="{1A7D694A-A523-A153-5A19-43BA6760E058}"/>
              </a:ext>
            </a:extLst>
          </p:cNvPr>
          <p:cNvSpPr>
            <a:spLocks noGrp="1"/>
          </p:cNvSpPr>
          <p:nvPr>
            <p:ph idx="1"/>
          </p:nvPr>
        </p:nvSpPr>
        <p:spPr>
          <a:xfrm>
            <a:off x="72189" y="465221"/>
            <a:ext cx="12015537" cy="6304546"/>
          </a:xfrm>
        </p:spPr>
        <p:txBody>
          <a:bodyPr>
            <a:normAutofit/>
          </a:bodyPr>
          <a:lstStyle/>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600" dirty="0"/>
              <a:t>The red horizontal line represents the threshold distance for which we can cut the dendrogram to obtain a certain number of clusters. In this case, the threshold is set at 3.8.</a:t>
            </a:r>
            <a:endParaRPr lang="en-IN" sz="1600" dirty="0"/>
          </a:p>
        </p:txBody>
      </p:sp>
      <p:pic>
        <p:nvPicPr>
          <p:cNvPr id="4098" name="Picture 2">
            <a:extLst>
              <a:ext uri="{FF2B5EF4-FFF2-40B4-BE49-F238E27FC236}">
                <a16:creationId xmlns:a16="http://schemas.microsoft.com/office/drawing/2014/main" id="{DADD71FA-48BE-F538-2BE2-0DBDFC3B0A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74" y="465221"/>
            <a:ext cx="7467600" cy="44917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757942-9AE3-71E9-60AC-73C2E8C1EAF0}"/>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44804EA5-1E80-7318-F9C2-460915D1A882}"/>
              </a:ext>
            </a:extLst>
          </p:cNvPr>
          <p:cNvSpPr txBox="1"/>
          <p:nvPr/>
        </p:nvSpPr>
        <p:spPr>
          <a:xfrm>
            <a:off x="8101262" y="966538"/>
            <a:ext cx="2141622" cy="369332"/>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9F3C6239-622E-0DB9-37D5-75130EDB89F9}"/>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B60EB8DE-2816-009A-737B-E8388AB41C92}"/>
              </a:ext>
            </a:extLst>
          </p:cNvPr>
          <p:cNvSpPr txBox="1"/>
          <p:nvPr/>
        </p:nvSpPr>
        <p:spPr>
          <a:xfrm>
            <a:off x="7804484" y="1533844"/>
            <a:ext cx="4387516" cy="2123658"/>
          </a:xfrm>
          <a:prstGeom prst="rect">
            <a:avLst/>
          </a:prstGeom>
          <a:noFill/>
        </p:spPr>
        <p:txBody>
          <a:bodyPr wrap="square" rtlCol="0">
            <a:spAutoFit/>
          </a:bodyPr>
          <a:lstStyle/>
          <a:p>
            <a:r>
              <a:rPr lang="en-US" sz="1200" dirty="0"/>
              <a:t>Hierarchical clustering is a method of clustering in which objects are grouped together based on their similarity using a hierarchical structure. In hierarchical clustering, a tree-like structure called dendrogram is used to represent the clusters.</a:t>
            </a:r>
          </a:p>
          <a:p>
            <a:r>
              <a:rPr lang="en-US" sz="1200" dirty="0"/>
              <a:t>The basic steps involved in hierarchical clustering are:</a:t>
            </a:r>
          </a:p>
          <a:p>
            <a:pPr marL="171450" indent="-171450">
              <a:buFont typeface="Arial" panose="020B0604020202020204" pitchFamily="34" charset="0"/>
              <a:buChar char="•"/>
            </a:pPr>
            <a:r>
              <a:rPr lang="en-US" sz="1200" dirty="0"/>
              <a:t>Begin with each data point as its own cluster.</a:t>
            </a:r>
          </a:p>
          <a:p>
            <a:pPr marL="171450" indent="-171450">
              <a:buFont typeface="Arial" panose="020B0604020202020204" pitchFamily="34" charset="0"/>
              <a:buChar char="•"/>
            </a:pPr>
            <a:r>
              <a:rPr lang="en-US" sz="1200" dirty="0"/>
              <a:t>Calculate the distance matrix between all pairs of clusters.</a:t>
            </a:r>
          </a:p>
          <a:p>
            <a:pPr marL="171450" indent="-171450">
              <a:buFont typeface="Arial" panose="020B0604020202020204" pitchFamily="34" charset="0"/>
              <a:buChar char="•"/>
            </a:pPr>
            <a:r>
              <a:rPr lang="en-US" sz="1200" dirty="0"/>
              <a:t>Merge the two closest clusters into a single cluster.</a:t>
            </a:r>
          </a:p>
          <a:p>
            <a:pPr marL="171450" indent="-171450">
              <a:buFont typeface="Arial" panose="020B0604020202020204" pitchFamily="34" charset="0"/>
              <a:buChar char="•"/>
            </a:pPr>
            <a:r>
              <a:rPr lang="en-US" sz="1200" dirty="0"/>
              <a:t>Recalculate the distance matrix.</a:t>
            </a:r>
          </a:p>
          <a:p>
            <a:pPr marL="171450" indent="-171450">
              <a:buFont typeface="Arial" panose="020B0604020202020204" pitchFamily="34" charset="0"/>
              <a:buChar char="•"/>
            </a:pPr>
            <a:r>
              <a:rPr lang="en-US" sz="1200" dirty="0"/>
              <a:t>Repeat steps 3-4 until all points are in a single cluster or until a stopping criterion is met.</a:t>
            </a:r>
            <a:endParaRPr lang="en-IN" sz="1200" dirty="0"/>
          </a:p>
        </p:txBody>
      </p:sp>
    </p:spTree>
    <p:extLst>
      <p:ext uri="{BB962C8B-B14F-4D97-AF65-F5344CB8AC3E}">
        <p14:creationId xmlns:p14="http://schemas.microsoft.com/office/powerpoint/2010/main" val="4189268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2AF0-51E0-70CF-C676-0B13EBBFF518}"/>
              </a:ext>
            </a:extLst>
          </p:cNvPr>
          <p:cNvSpPr>
            <a:spLocks noGrp="1"/>
          </p:cNvSpPr>
          <p:nvPr>
            <p:ph type="title"/>
          </p:nvPr>
        </p:nvSpPr>
        <p:spPr>
          <a:xfrm>
            <a:off x="96253" y="80211"/>
            <a:ext cx="11999494" cy="425115"/>
          </a:xfrm>
        </p:spPr>
        <p:txBody>
          <a:bodyPr>
            <a:normAutofit/>
          </a:bodyPr>
          <a:lstStyle/>
          <a:p>
            <a:r>
              <a:rPr lang="en-US" sz="2000" b="1" dirty="0">
                <a:solidFill>
                  <a:srgbClr val="0070C0"/>
                </a:solidFill>
                <a:latin typeface="Arial Black" panose="020B0A04020102020204" pitchFamily="34" charset="0"/>
              </a:rPr>
              <a:t>Number of movies and tv shows in each cluster</a:t>
            </a:r>
            <a:endParaRPr lang="en-IN" sz="2000" b="1" dirty="0">
              <a:solidFill>
                <a:srgbClr val="0070C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ED75942E-A4B0-24FD-1451-99443649697A}"/>
              </a:ext>
            </a:extLst>
          </p:cNvPr>
          <p:cNvSpPr>
            <a:spLocks noGrp="1"/>
          </p:cNvSpPr>
          <p:nvPr>
            <p:ph idx="1"/>
          </p:nvPr>
        </p:nvSpPr>
        <p:spPr>
          <a:xfrm>
            <a:off x="96253" y="505326"/>
            <a:ext cx="11999494" cy="6272463"/>
          </a:xfrm>
        </p:spPr>
        <p:txBody>
          <a:bodyPr>
            <a:normAutofit/>
          </a:bodyPr>
          <a:lstStyle/>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From the hierarchical clustering analysis, we can see that there are 5 main clusters. The largest cluster is Cluster 3, which contains the majority of the movies and TV shows which has around 2472 and 790 respectively. Cluster 0 and 2 are also quite large which contain almost similar number of movies and cluster 0 contain 343 TV shows. Cluster 1 and 5 are relatively smaller </a:t>
            </a:r>
            <a:r>
              <a:rPr lang="en-US" sz="1400"/>
              <a:t>clusters.</a:t>
            </a:r>
            <a:endParaRPr lang="en-US" sz="1400" dirty="0"/>
          </a:p>
        </p:txBody>
      </p:sp>
      <p:pic>
        <p:nvPicPr>
          <p:cNvPr id="5122" name="Picture 2">
            <a:extLst>
              <a:ext uri="{FF2B5EF4-FFF2-40B4-BE49-F238E27FC236}">
                <a16:creationId xmlns:a16="http://schemas.microsoft.com/office/drawing/2014/main" id="{CDCF8187-AA15-7236-DEF0-B7859CD9E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50" y="505326"/>
            <a:ext cx="8420100" cy="465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990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7AB43-B4E6-B339-558C-40208BFC4DB3}"/>
              </a:ext>
            </a:extLst>
          </p:cNvPr>
          <p:cNvSpPr>
            <a:spLocks noGrp="1"/>
          </p:cNvSpPr>
          <p:nvPr>
            <p:ph type="title"/>
          </p:nvPr>
        </p:nvSpPr>
        <p:spPr>
          <a:xfrm>
            <a:off x="88232" y="56147"/>
            <a:ext cx="11999494" cy="352927"/>
          </a:xfrm>
        </p:spPr>
        <p:txBody>
          <a:bodyPr>
            <a:normAutofit/>
          </a:bodyPr>
          <a:lstStyle/>
          <a:p>
            <a:r>
              <a:rPr lang="en-US" sz="1800" b="1" dirty="0">
                <a:solidFill>
                  <a:srgbClr val="0070C0"/>
                </a:solidFill>
                <a:latin typeface="Arial Black" panose="020B0A04020102020204" pitchFamily="34" charset="0"/>
              </a:rPr>
              <a:t>Content Based Recommended System</a:t>
            </a:r>
            <a:endParaRPr lang="en-IN" sz="1800" b="1" dirty="0">
              <a:solidFill>
                <a:srgbClr val="0070C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255EF3AF-F6DE-77E9-DC0B-F9656FB4056B}"/>
              </a:ext>
            </a:extLst>
          </p:cNvPr>
          <p:cNvSpPr>
            <a:spLocks noGrp="1"/>
          </p:cNvSpPr>
          <p:nvPr>
            <p:ph idx="1"/>
          </p:nvPr>
        </p:nvSpPr>
        <p:spPr>
          <a:xfrm>
            <a:off x="88232" y="409074"/>
            <a:ext cx="12015536" cy="6392779"/>
          </a:xfrm>
        </p:spPr>
        <p:txBody>
          <a:bodyPr>
            <a:normAutofit/>
          </a:bodyPr>
          <a:lstStyle/>
          <a:p>
            <a:pPr marL="0" indent="0">
              <a:buNone/>
            </a:pPr>
            <a:r>
              <a:rPr lang="en-US" sz="1400" dirty="0"/>
              <a:t>Content-based recommendation systems are a popular and widely used approach to provide personalized recommendations to users. These systems are based on the idea that a user’s preferences can be predicted based on their previous interactions with items, such as their watched movies and TV shows history. The goal of a content-based recommendation system is to recommend items to a user that are similar to items that they have previously interacted with.</a:t>
            </a:r>
            <a:endParaRPr lang="en-IN" sz="1400" dirty="0"/>
          </a:p>
        </p:txBody>
      </p:sp>
      <p:pic>
        <p:nvPicPr>
          <p:cNvPr id="5" name="Picture 4">
            <a:extLst>
              <a:ext uri="{FF2B5EF4-FFF2-40B4-BE49-F238E27FC236}">
                <a16:creationId xmlns:a16="http://schemas.microsoft.com/office/drawing/2014/main" id="{31E8C663-60B1-DA22-CFA0-F790B74CBF56}"/>
              </a:ext>
            </a:extLst>
          </p:cNvPr>
          <p:cNvPicPr>
            <a:picLocks noChangeAspect="1"/>
          </p:cNvPicPr>
          <p:nvPr/>
        </p:nvPicPr>
        <p:blipFill>
          <a:blip r:embed="rId2"/>
          <a:stretch>
            <a:fillRect/>
          </a:stretch>
        </p:blipFill>
        <p:spPr>
          <a:xfrm>
            <a:off x="1420743" y="1491879"/>
            <a:ext cx="4313294" cy="5037257"/>
          </a:xfrm>
          <a:prstGeom prst="rect">
            <a:avLst/>
          </a:prstGeom>
        </p:spPr>
      </p:pic>
      <p:pic>
        <p:nvPicPr>
          <p:cNvPr id="7" name="Picture 6">
            <a:extLst>
              <a:ext uri="{FF2B5EF4-FFF2-40B4-BE49-F238E27FC236}">
                <a16:creationId xmlns:a16="http://schemas.microsoft.com/office/drawing/2014/main" id="{4FA7432D-2C83-82EB-A644-E07D111838F7}"/>
              </a:ext>
            </a:extLst>
          </p:cNvPr>
          <p:cNvPicPr>
            <a:picLocks noChangeAspect="1"/>
          </p:cNvPicPr>
          <p:nvPr/>
        </p:nvPicPr>
        <p:blipFill>
          <a:blip r:embed="rId3"/>
          <a:stretch>
            <a:fillRect/>
          </a:stretch>
        </p:blipFill>
        <p:spPr>
          <a:xfrm>
            <a:off x="6004975" y="1491879"/>
            <a:ext cx="4320914" cy="5014395"/>
          </a:xfrm>
          <a:prstGeom prst="rect">
            <a:avLst/>
          </a:prstGeom>
        </p:spPr>
      </p:pic>
    </p:spTree>
    <p:extLst>
      <p:ext uri="{BB962C8B-B14F-4D97-AF65-F5344CB8AC3E}">
        <p14:creationId xmlns:p14="http://schemas.microsoft.com/office/powerpoint/2010/main" val="2290374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394C2-8B41-E970-5CF4-E0132DC91E81}"/>
              </a:ext>
            </a:extLst>
          </p:cNvPr>
          <p:cNvSpPr>
            <a:spLocks noGrp="1"/>
          </p:cNvSpPr>
          <p:nvPr>
            <p:ph type="title"/>
          </p:nvPr>
        </p:nvSpPr>
        <p:spPr>
          <a:xfrm>
            <a:off x="88231" y="96254"/>
            <a:ext cx="12031579" cy="368968"/>
          </a:xfrm>
        </p:spPr>
        <p:txBody>
          <a:bodyPr>
            <a:normAutofit/>
          </a:bodyPr>
          <a:lstStyle/>
          <a:p>
            <a:r>
              <a:rPr lang="en-US" sz="2000" b="1" dirty="0">
                <a:solidFill>
                  <a:srgbClr val="0070C0"/>
                </a:solidFill>
                <a:latin typeface="Arial Black" panose="020B0A04020102020204" pitchFamily="34" charset="0"/>
              </a:rPr>
              <a:t>Conclusion</a:t>
            </a:r>
            <a:endParaRPr lang="en-IN" sz="2000" b="1" dirty="0">
              <a:solidFill>
                <a:srgbClr val="0070C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047D97EE-3F6E-EEFB-A282-4EAB4CDF3E8B}"/>
              </a:ext>
            </a:extLst>
          </p:cNvPr>
          <p:cNvSpPr>
            <a:spLocks noGrp="1"/>
          </p:cNvSpPr>
          <p:nvPr>
            <p:ph idx="1"/>
          </p:nvPr>
        </p:nvSpPr>
        <p:spPr>
          <a:xfrm>
            <a:off x="88231" y="465222"/>
            <a:ext cx="12015538" cy="6296524"/>
          </a:xfrm>
        </p:spPr>
        <p:txBody>
          <a:bodyPr>
            <a:normAutofit fontScale="55000" lnSpcReduction="20000"/>
          </a:bodyPr>
          <a:lstStyle/>
          <a:p>
            <a:pPr marL="0" indent="0">
              <a:buNone/>
            </a:pPr>
            <a:r>
              <a:rPr lang="en-US" sz="2900" b="1" dirty="0"/>
              <a:t>After performing exploratory data analysis on the Netflix dataset, we can conclude that:</a:t>
            </a:r>
          </a:p>
          <a:p>
            <a:r>
              <a:rPr lang="en-US" sz="2900" dirty="0"/>
              <a:t>Netflix's content has increased over the years, with a significant increase in the number of TV shows since 2008.</a:t>
            </a:r>
          </a:p>
          <a:p>
            <a:r>
              <a:rPr lang="en-US" sz="2900" dirty="0"/>
              <a:t>The majority of the content on Netflix is movies, followed by TV shows and documentaries.</a:t>
            </a:r>
          </a:p>
          <a:p>
            <a:r>
              <a:rPr lang="en-US" sz="2900" dirty="0"/>
              <a:t>The United States is the country with the most content on Netflix, followed by India and the United Kingdom.</a:t>
            </a:r>
          </a:p>
          <a:p>
            <a:r>
              <a:rPr lang="en-US" sz="2900" dirty="0"/>
              <a:t>The most common genre on Netflix is drama, followed by comedy, Documentaries and Action &amp; Adventure.</a:t>
            </a:r>
          </a:p>
          <a:p>
            <a:r>
              <a:rPr lang="en-US" sz="2900" dirty="0"/>
              <a:t>Netflix has a diverse range of content from different countries, with a significant portion of content being produced in the United States.</a:t>
            </a:r>
          </a:p>
          <a:p>
            <a:r>
              <a:rPr lang="en-US" sz="2900" dirty="0"/>
              <a:t>Most TV shows on Netflix have one season, with a few having two, three or more seasons.</a:t>
            </a:r>
          </a:p>
          <a:p>
            <a:pPr marL="0" indent="0">
              <a:buNone/>
            </a:pPr>
            <a:endParaRPr lang="en-US" dirty="0"/>
          </a:p>
          <a:p>
            <a:pPr marL="0" indent="0">
              <a:buNone/>
            </a:pPr>
            <a:r>
              <a:rPr lang="en-US" sz="2900" b="1" dirty="0"/>
              <a:t>FROM MODEL IMPLEMENTATION:</a:t>
            </a:r>
          </a:p>
          <a:p>
            <a:pPr>
              <a:lnSpc>
                <a:spcPct val="120000"/>
              </a:lnSpc>
            </a:pPr>
            <a:r>
              <a:rPr lang="en-US" sz="2900" dirty="0"/>
              <a:t>The data was clustered based on the attributes: director, cast, country, genre, rating, and description.</a:t>
            </a:r>
          </a:p>
          <a:p>
            <a:pPr>
              <a:lnSpc>
                <a:spcPct val="120000"/>
              </a:lnSpc>
            </a:pPr>
            <a:r>
              <a:rPr lang="en-US" sz="2900" dirty="0"/>
              <a:t>TFIDF vectorizer was used to tokenize, preprocess, and vectorize the values in these attributes, creating a total of 20000 attributes.</a:t>
            </a:r>
          </a:p>
          <a:p>
            <a:pPr>
              <a:lnSpc>
                <a:spcPct val="120000"/>
              </a:lnSpc>
            </a:pPr>
            <a:r>
              <a:rPr lang="en-US" sz="2900" dirty="0"/>
              <a:t>The k-means clustering algorithm was implemented to group similar movies and TV shows together based on the extracted features. It was found that a value of 6 was optimal for the number of clusters.</a:t>
            </a:r>
          </a:p>
          <a:p>
            <a:pPr>
              <a:lnSpc>
                <a:spcPct val="120000"/>
              </a:lnSpc>
            </a:pPr>
            <a:r>
              <a:rPr lang="en-US" sz="2900" dirty="0"/>
              <a:t>The content-based recommendation system was built using cosine similarity on the Netflix dataset. The dataset was preprocessed, cleaned and transformed into a structured format. A bag-of-words approach was used to create a term frequency-inverse document frequency (TF-IDF) matrix, which was then used to compute cosine similarities between pairs of movies and TV shows.</a:t>
            </a:r>
          </a:p>
          <a:p>
            <a:pPr>
              <a:lnSpc>
                <a:spcPct val="120000"/>
              </a:lnSpc>
            </a:pPr>
            <a:r>
              <a:rPr lang="en-US" sz="2900" dirty="0"/>
              <a:t>Finally, the content-based recommendation system based on cosine similarity was able to recommend 10 similar movies/TV shows based on a selected title. This system could be used to suggest movies or TV shows to Netflix users based on their preferences.</a:t>
            </a:r>
          </a:p>
          <a:p>
            <a:pPr>
              <a:lnSpc>
                <a:spcPct val="120000"/>
              </a:lnSpc>
            </a:pPr>
            <a:r>
              <a:rPr lang="en-US" sz="2900" dirty="0"/>
              <a:t>I hope that these recommendation systems can be used to help users find TV shows and movies that match their interests. By providing recommendations that are tailored to the user's preferences, we can enhance their overall experience of using Netflix.</a:t>
            </a:r>
            <a:endParaRPr lang="en-IN" sz="2900" dirty="0"/>
          </a:p>
        </p:txBody>
      </p:sp>
    </p:spTree>
    <p:extLst>
      <p:ext uri="{BB962C8B-B14F-4D97-AF65-F5344CB8AC3E}">
        <p14:creationId xmlns:p14="http://schemas.microsoft.com/office/powerpoint/2010/main" val="1360720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etflix is finally letting you turn off its autoplay feature - Vox">
            <a:extLst>
              <a:ext uri="{FF2B5EF4-FFF2-40B4-BE49-F238E27FC236}">
                <a16:creationId xmlns:a16="http://schemas.microsoft.com/office/drawing/2014/main" id="{D615F5EF-E544-C3E7-9AD8-175866CA6F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6FFECC8-3F25-9C6F-DA45-CBB68C0ECE09}"/>
              </a:ext>
            </a:extLst>
          </p:cNvPr>
          <p:cNvSpPr txBox="1"/>
          <p:nvPr/>
        </p:nvSpPr>
        <p:spPr>
          <a:xfrm>
            <a:off x="2847474" y="5325979"/>
            <a:ext cx="6408821" cy="1015663"/>
          </a:xfrm>
          <a:prstGeom prst="rect">
            <a:avLst/>
          </a:prstGeom>
          <a:noFill/>
        </p:spPr>
        <p:txBody>
          <a:bodyPr wrap="square" rtlCol="0">
            <a:spAutoFit/>
          </a:bodyPr>
          <a:lstStyle/>
          <a:p>
            <a:r>
              <a:rPr lang="en-US" sz="6000" dirty="0">
                <a:solidFill>
                  <a:srgbClr val="FF0000"/>
                </a:solidFill>
              </a:rPr>
              <a:t>THANKYOU</a:t>
            </a:r>
            <a:endParaRPr lang="en-IN" sz="6000" dirty="0">
              <a:solidFill>
                <a:srgbClr val="FF0000"/>
              </a:solidFill>
            </a:endParaRPr>
          </a:p>
        </p:txBody>
      </p:sp>
    </p:spTree>
    <p:extLst>
      <p:ext uri="{BB962C8B-B14F-4D97-AF65-F5344CB8AC3E}">
        <p14:creationId xmlns:p14="http://schemas.microsoft.com/office/powerpoint/2010/main" val="3216411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6166-0356-7335-4394-C507C4BC6548}"/>
              </a:ext>
            </a:extLst>
          </p:cNvPr>
          <p:cNvSpPr>
            <a:spLocks noGrp="1"/>
          </p:cNvSpPr>
          <p:nvPr>
            <p:ph type="title"/>
          </p:nvPr>
        </p:nvSpPr>
        <p:spPr>
          <a:xfrm>
            <a:off x="838200" y="365125"/>
            <a:ext cx="10515600" cy="1070643"/>
          </a:xfrm>
        </p:spPr>
        <p:txBody>
          <a:bodyPr>
            <a:normAutofit/>
          </a:bodyPr>
          <a:lstStyle/>
          <a:p>
            <a:r>
              <a:rPr lang="en-US" sz="2000" b="1" dirty="0">
                <a:solidFill>
                  <a:srgbClr val="0070C0"/>
                </a:solidFill>
                <a:latin typeface="Arial Black" panose="020B0A04020102020204" pitchFamily="34" charset="0"/>
              </a:rPr>
              <a:t>Introduction</a:t>
            </a:r>
            <a:endParaRPr lang="en-IN" sz="2000" b="1" dirty="0">
              <a:solidFill>
                <a:srgbClr val="0070C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0A7624DE-4D36-A2C6-D419-72BC8D470198}"/>
              </a:ext>
            </a:extLst>
          </p:cNvPr>
          <p:cNvSpPr>
            <a:spLocks noGrp="1"/>
          </p:cNvSpPr>
          <p:nvPr>
            <p:ph idx="1"/>
          </p:nvPr>
        </p:nvSpPr>
        <p:spPr>
          <a:xfrm>
            <a:off x="838200" y="1435768"/>
            <a:ext cx="10515600" cy="4351338"/>
          </a:xfrm>
        </p:spPr>
        <p:txBody>
          <a:bodyPr/>
          <a:lstStyle/>
          <a:p>
            <a:pPr>
              <a:lnSpc>
                <a:spcPct val="115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Netflix is one of the largest streaming platforms in the world with over 230 million subscribers as of 2023 in more than 190 countries. It offers a wide range of movies, TV shows, and documentaries to its subscribers. Due to this extensive range of content, it becomes difficult for a user to choose what they want to watch. This problem is known as the "paradox of choice." In this project, we have developed a content-based recommendation system that suggests similar movies and TV shows based on the user's selection.</a:t>
            </a:r>
          </a:p>
          <a:p>
            <a:pPr>
              <a:lnSpc>
                <a:spcPct val="115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The recommendation system is built using the Netflix dataset, which consists of TV shows and movies available on Netflix as of 2021. The dataset contains information such as title, director, cast, description, rating, etc. The recommendation system uses natural language processing techniques to extract relevant features from the movie/TV show descriptions and then uses machine learning algorithms to recommend similar movies/TV shows.</a:t>
            </a:r>
          </a:p>
          <a:p>
            <a:endParaRPr lang="en-IN" dirty="0"/>
          </a:p>
        </p:txBody>
      </p:sp>
    </p:spTree>
    <p:extLst>
      <p:ext uri="{BB962C8B-B14F-4D97-AF65-F5344CB8AC3E}">
        <p14:creationId xmlns:p14="http://schemas.microsoft.com/office/powerpoint/2010/main" val="2226060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7CCB2-0824-4567-9CE6-856DC8EEAE4E}"/>
              </a:ext>
            </a:extLst>
          </p:cNvPr>
          <p:cNvSpPr>
            <a:spLocks noGrp="1"/>
          </p:cNvSpPr>
          <p:nvPr>
            <p:ph type="title"/>
          </p:nvPr>
        </p:nvSpPr>
        <p:spPr>
          <a:xfrm>
            <a:off x="838200" y="365125"/>
            <a:ext cx="10515600" cy="1110749"/>
          </a:xfrm>
        </p:spPr>
        <p:txBody>
          <a:bodyPr>
            <a:normAutofit/>
          </a:bodyPr>
          <a:lstStyle/>
          <a:p>
            <a:r>
              <a:rPr lang="en-US" sz="2000" b="1" dirty="0">
                <a:solidFill>
                  <a:srgbClr val="0070C0"/>
                </a:solidFill>
                <a:latin typeface="Arial Black" panose="020B0A04020102020204" pitchFamily="34" charset="0"/>
              </a:rPr>
              <a:t>Problem Statement</a:t>
            </a:r>
            <a:endParaRPr lang="en-IN" sz="2000" b="1" dirty="0">
              <a:solidFill>
                <a:srgbClr val="0070C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BFC5206D-FA71-1F7A-2C26-352A15B176B3}"/>
              </a:ext>
            </a:extLst>
          </p:cNvPr>
          <p:cNvSpPr>
            <a:spLocks noGrp="1"/>
          </p:cNvSpPr>
          <p:nvPr>
            <p:ph idx="1"/>
          </p:nvPr>
        </p:nvSpPr>
        <p:spPr>
          <a:xfrm>
            <a:off x="838200" y="1475874"/>
            <a:ext cx="10515600" cy="4701089"/>
          </a:xfrm>
        </p:spPr>
        <p:txBody>
          <a:bodyPr>
            <a:normAutofit/>
          </a:bodyPr>
          <a:lstStyle/>
          <a:p>
            <a:pPr marL="0" indent="0">
              <a:buNone/>
            </a:pPr>
            <a:r>
              <a:rPr lang="en-US" sz="2000" dirty="0"/>
              <a:t>The problem statement of this project was to develop a content-based recommendation system for Netflix movies and TV shows. The goal was to provide personalized recommendations to users based on their preferences and viewing history. The primary objective was to help Netflix users discover new content that they might enjoy based on their interests, previous watching behavior, and movie or TV show preferences. The secondary objective was to cluster similar movies and TV shows together to better understand the content and to make it easier for users to find what they are interested in.</a:t>
            </a:r>
            <a:endParaRPr lang="en-IN" sz="2000" dirty="0"/>
          </a:p>
        </p:txBody>
      </p:sp>
    </p:spTree>
    <p:extLst>
      <p:ext uri="{BB962C8B-B14F-4D97-AF65-F5344CB8AC3E}">
        <p14:creationId xmlns:p14="http://schemas.microsoft.com/office/powerpoint/2010/main" val="149621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1739-737A-84BF-8DCA-CBA905E5DCC3}"/>
              </a:ext>
            </a:extLst>
          </p:cNvPr>
          <p:cNvSpPr>
            <a:spLocks noGrp="1"/>
          </p:cNvSpPr>
          <p:nvPr>
            <p:ph type="title"/>
          </p:nvPr>
        </p:nvSpPr>
        <p:spPr>
          <a:xfrm>
            <a:off x="0" y="1"/>
            <a:ext cx="12192000" cy="401052"/>
          </a:xfrm>
        </p:spPr>
        <p:txBody>
          <a:bodyPr>
            <a:normAutofit/>
          </a:bodyPr>
          <a:lstStyle/>
          <a:p>
            <a:r>
              <a:rPr lang="en-US" sz="2000" b="1" dirty="0">
                <a:solidFill>
                  <a:srgbClr val="0070C0"/>
                </a:solidFill>
                <a:latin typeface="Arial Black" panose="020B0A04020102020204" pitchFamily="34" charset="0"/>
              </a:rPr>
              <a:t>Understanding The Dataset</a:t>
            </a:r>
            <a:endParaRPr lang="en-IN" sz="2000" b="1" dirty="0">
              <a:solidFill>
                <a:srgbClr val="0070C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5DC488B2-2941-2DB1-56C0-47375A22861A}"/>
              </a:ext>
            </a:extLst>
          </p:cNvPr>
          <p:cNvSpPr>
            <a:spLocks noGrp="1"/>
          </p:cNvSpPr>
          <p:nvPr>
            <p:ph idx="1"/>
          </p:nvPr>
        </p:nvSpPr>
        <p:spPr>
          <a:xfrm>
            <a:off x="56147" y="401053"/>
            <a:ext cx="12135853" cy="6456946"/>
          </a:xfrm>
        </p:spPr>
        <p:txBody>
          <a:bodyPr>
            <a:normAutofit fontScale="70000" lnSpcReduction="20000"/>
          </a:bodyPr>
          <a:lstStyle/>
          <a:p>
            <a:pPr marL="0" indent="0">
              <a:lnSpc>
                <a:spcPct val="170000"/>
              </a:lnSpc>
              <a:spcAft>
                <a:spcPts val="800"/>
              </a:spcAft>
              <a:buNone/>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The dataset used for this project is the Netflix Movies and TV Shows dataset, obtained from </a:t>
            </a:r>
            <a:r>
              <a:rPr lang="en-IN" sz="1700" kern="100" dirty="0" err="1">
                <a:effectLst/>
                <a:latin typeface="Calibri" panose="020F0502020204030204" pitchFamily="34" charset="0"/>
                <a:ea typeface="Calibri" panose="020F0502020204030204" pitchFamily="34" charset="0"/>
                <a:cs typeface="Times New Roman" panose="02020603050405020304" pitchFamily="18" charset="0"/>
              </a:rPr>
              <a:t>AlmaBetter</a:t>
            </a: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 The dataset contains information of the TV shows and movies available on Netflix as of 2021. The dataset includes information such as show title, director, cast, country of origin, release year, rating, duration, type (TV show or movie), and a description of the show or movie. The dataset contains a total of 7787 rows and 12 columns. This dataset is used to develop a content-based recommendation system for Netflix shows and movies.</a:t>
            </a:r>
          </a:p>
          <a:p>
            <a:pPr marL="0" indent="0">
              <a:lnSpc>
                <a:spcPct val="170000"/>
              </a:lnSpc>
              <a:spcAft>
                <a:spcPts val="800"/>
              </a:spcAft>
              <a:buNone/>
            </a:pPr>
            <a:r>
              <a:rPr lang="en-IN" sz="1700" b="1" kern="100" dirty="0">
                <a:effectLst/>
                <a:latin typeface="Calibri" panose="020F0502020204030204" pitchFamily="34" charset="0"/>
                <a:ea typeface="Calibri" panose="020F0502020204030204" pitchFamily="34" charset="0"/>
                <a:cs typeface="Times New Roman" panose="02020603050405020304" pitchFamily="18" charset="0"/>
              </a:rPr>
              <a:t>Variable Description:</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Aft>
                <a:spcPts val="800"/>
              </a:spcAft>
              <a:buFont typeface="Wingdings" panose="05000000000000000000" pitchFamily="2" charset="2"/>
              <a:buChar char="Ø"/>
            </a:pPr>
            <a:r>
              <a:rPr lang="en-IN" sz="1700" kern="100" dirty="0" err="1">
                <a:effectLst/>
                <a:latin typeface="Calibri" panose="020F0502020204030204" pitchFamily="34" charset="0"/>
                <a:ea typeface="Calibri" panose="020F0502020204030204" pitchFamily="34" charset="0"/>
                <a:cs typeface="Times New Roman" panose="02020603050405020304" pitchFamily="18" charset="0"/>
              </a:rPr>
              <a:t>show_id</a:t>
            </a: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 Unique id for every movies/Tv shows</a:t>
            </a:r>
          </a:p>
          <a:p>
            <a:pPr>
              <a:lnSpc>
                <a:spcPct val="120000"/>
              </a:lnSpc>
              <a:spcAft>
                <a:spcPts val="800"/>
              </a:spcAft>
              <a:buFont typeface="Wingdings" panose="05000000000000000000" pitchFamily="2" charset="2"/>
              <a:buChar char="Ø"/>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type: Identifier - A movie or Tv show</a:t>
            </a:r>
          </a:p>
          <a:p>
            <a:pPr>
              <a:lnSpc>
                <a:spcPct val="120000"/>
              </a:lnSpc>
              <a:spcAft>
                <a:spcPts val="800"/>
              </a:spcAft>
              <a:buFont typeface="Wingdings" panose="05000000000000000000" pitchFamily="2" charset="2"/>
              <a:buChar char="Ø"/>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title: Title of the movie/show</a:t>
            </a:r>
          </a:p>
          <a:p>
            <a:pPr>
              <a:lnSpc>
                <a:spcPct val="120000"/>
              </a:lnSpc>
              <a:spcAft>
                <a:spcPts val="800"/>
              </a:spcAft>
              <a:buFont typeface="Wingdings" panose="05000000000000000000" pitchFamily="2" charset="2"/>
              <a:buChar char="Ø"/>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director: Director of the show</a:t>
            </a:r>
          </a:p>
          <a:p>
            <a:pPr>
              <a:lnSpc>
                <a:spcPct val="120000"/>
              </a:lnSpc>
              <a:spcAft>
                <a:spcPts val="800"/>
              </a:spcAft>
              <a:buFont typeface="Wingdings" panose="05000000000000000000" pitchFamily="2" charset="2"/>
              <a:buChar char="Ø"/>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cast: Actors involved in the show</a:t>
            </a:r>
          </a:p>
          <a:p>
            <a:pPr>
              <a:lnSpc>
                <a:spcPct val="120000"/>
              </a:lnSpc>
              <a:spcAft>
                <a:spcPts val="800"/>
              </a:spcAft>
              <a:buFont typeface="Wingdings" panose="05000000000000000000" pitchFamily="2" charset="2"/>
              <a:buChar char="Ø"/>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Country: Country of production</a:t>
            </a:r>
          </a:p>
          <a:p>
            <a:pPr>
              <a:lnSpc>
                <a:spcPct val="120000"/>
              </a:lnSpc>
              <a:spcAft>
                <a:spcPts val="800"/>
              </a:spcAft>
              <a:buFont typeface="Wingdings" panose="05000000000000000000" pitchFamily="2" charset="2"/>
              <a:buChar char="Ø"/>
            </a:pPr>
            <a:r>
              <a:rPr lang="en-IN" sz="1700" kern="100" dirty="0" err="1">
                <a:effectLst/>
                <a:latin typeface="Calibri" panose="020F0502020204030204" pitchFamily="34" charset="0"/>
                <a:ea typeface="Calibri" panose="020F0502020204030204" pitchFamily="34" charset="0"/>
                <a:cs typeface="Times New Roman" panose="02020603050405020304" pitchFamily="18" charset="0"/>
              </a:rPr>
              <a:t>date_added</a:t>
            </a: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 Date is what added on Netflix</a:t>
            </a:r>
          </a:p>
          <a:p>
            <a:pPr>
              <a:lnSpc>
                <a:spcPct val="120000"/>
              </a:lnSpc>
              <a:spcAft>
                <a:spcPts val="800"/>
              </a:spcAft>
              <a:buFont typeface="Wingdings" panose="05000000000000000000" pitchFamily="2" charset="2"/>
              <a:buChar char="Ø"/>
            </a:pPr>
            <a:r>
              <a:rPr lang="en-IN" sz="1700" kern="100" dirty="0" err="1">
                <a:effectLst/>
                <a:latin typeface="Calibri" panose="020F0502020204030204" pitchFamily="34" charset="0"/>
                <a:ea typeface="Calibri" panose="020F0502020204030204" pitchFamily="34" charset="0"/>
                <a:cs typeface="Times New Roman" panose="02020603050405020304" pitchFamily="18" charset="0"/>
              </a:rPr>
              <a:t>release_year</a:t>
            </a: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 Actual release year of the show</a:t>
            </a:r>
          </a:p>
          <a:p>
            <a:pPr>
              <a:lnSpc>
                <a:spcPct val="120000"/>
              </a:lnSpc>
              <a:spcAft>
                <a:spcPts val="800"/>
              </a:spcAft>
              <a:buFont typeface="Wingdings" panose="05000000000000000000" pitchFamily="2" charset="2"/>
              <a:buChar char="Ø"/>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rating: TV rating of the show</a:t>
            </a:r>
          </a:p>
          <a:p>
            <a:pPr>
              <a:lnSpc>
                <a:spcPct val="120000"/>
              </a:lnSpc>
              <a:spcAft>
                <a:spcPts val="800"/>
              </a:spcAft>
              <a:buFont typeface="Wingdings" panose="05000000000000000000" pitchFamily="2" charset="2"/>
              <a:buChar char="Ø"/>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duration: Total duration in minutes or number of seasons.</a:t>
            </a:r>
          </a:p>
          <a:p>
            <a:pPr>
              <a:lnSpc>
                <a:spcPct val="120000"/>
              </a:lnSpc>
              <a:spcAft>
                <a:spcPts val="800"/>
              </a:spcAft>
              <a:buFont typeface="Wingdings" panose="05000000000000000000" pitchFamily="2" charset="2"/>
              <a:buChar char="Ø"/>
            </a:pPr>
            <a:r>
              <a:rPr lang="en-IN" sz="1700" kern="100" dirty="0" err="1">
                <a:effectLst/>
                <a:latin typeface="Calibri" panose="020F0502020204030204" pitchFamily="34" charset="0"/>
                <a:ea typeface="Calibri" panose="020F0502020204030204" pitchFamily="34" charset="0"/>
                <a:cs typeface="Times New Roman" panose="02020603050405020304" pitchFamily="18" charset="0"/>
              </a:rPr>
              <a:t>listed_in</a:t>
            </a: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 Genre</a:t>
            </a:r>
          </a:p>
          <a:p>
            <a:pPr>
              <a:lnSpc>
                <a:spcPct val="120000"/>
              </a:lnSpc>
              <a:spcAft>
                <a:spcPts val="800"/>
              </a:spcAft>
              <a:buFont typeface="Wingdings" panose="05000000000000000000" pitchFamily="2" charset="2"/>
              <a:buChar char="Ø"/>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Description: The summary description</a:t>
            </a:r>
          </a:p>
          <a:p>
            <a:endParaRPr lang="en-IN" dirty="0"/>
          </a:p>
        </p:txBody>
      </p:sp>
    </p:spTree>
    <p:extLst>
      <p:ext uri="{BB962C8B-B14F-4D97-AF65-F5344CB8AC3E}">
        <p14:creationId xmlns:p14="http://schemas.microsoft.com/office/powerpoint/2010/main" val="56079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36387-C444-DF5D-AAE3-C79639C57D76}"/>
              </a:ext>
            </a:extLst>
          </p:cNvPr>
          <p:cNvSpPr>
            <a:spLocks noGrp="1"/>
          </p:cNvSpPr>
          <p:nvPr>
            <p:ph type="title"/>
          </p:nvPr>
        </p:nvSpPr>
        <p:spPr>
          <a:xfrm>
            <a:off x="838200" y="365125"/>
            <a:ext cx="10515600" cy="854075"/>
          </a:xfrm>
        </p:spPr>
        <p:txBody>
          <a:bodyPr>
            <a:normAutofit/>
          </a:bodyPr>
          <a:lstStyle/>
          <a:p>
            <a:r>
              <a:rPr lang="en-US" sz="2000" b="1" dirty="0">
                <a:solidFill>
                  <a:srgbClr val="0070C0"/>
                </a:solidFill>
                <a:latin typeface="Arial Black" panose="020B0A04020102020204" pitchFamily="34" charset="0"/>
              </a:rPr>
              <a:t>Data Wrangling</a:t>
            </a:r>
            <a:endParaRPr lang="en-IN" sz="2000" b="1" dirty="0">
              <a:solidFill>
                <a:srgbClr val="0070C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661DDB03-279D-B95D-2B3C-8886DCDB4AE3}"/>
              </a:ext>
            </a:extLst>
          </p:cNvPr>
          <p:cNvSpPr>
            <a:spLocks noGrp="1"/>
          </p:cNvSpPr>
          <p:nvPr>
            <p:ph idx="1"/>
          </p:nvPr>
        </p:nvSpPr>
        <p:spPr>
          <a:xfrm>
            <a:off x="906378" y="1219200"/>
            <a:ext cx="10447421" cy="4957763"/>
          </a:xfrm>
        </p:spPr>
        <p:txBody>
          <a:bodyPr>
            <a:normAutofit/>
          </a:bodyPr>
          <a:lstStyle/>
          <a:p>
            <a:r>
              <a:rPr lang="en-US" sz="1800" dirty="0"/>
              <a:t>This dataset contains 7787 observations and 12 features. It has some null values present in director, cast, country, </a:t>
            </a:r>
            <a:r>
              <a:rPr lang="en-US" sz="1800" dirty="0" err="1"/>
              <a:t>date_added</a:t>
            </a:r>
            <a:r>
              <a:rPr lang="en-US" sz="1800" dirty="0"/>
              <a:t>, and rating.</a:t>
            </a:r>
          </a:p>
          <a:p>
            <a:r>
              <a:rPr lang="en-US" sz="1800" dirty="0"/>
              <a:t>Replaced missing values in the 'director', 'cast', and 'country' columns with the label 'Unknown'.</a:t>
            </a:r>
          </a:p>
          <a:p>
            <a:r>
              <a:rPr lang="en-US" sz="1800" dirty="0"/>
              <a:t>Imputing missing values in the 'rating' column with the mode.</a:t>
            </a:r>
          </a:p>
          <a:p>
            <a:r>
              <a:rPr lang="en-US" sz="1800" dirty="0"/>
              <a:t>Transformed the 'duration' column in the </a:t>
            </a:r>
            <a:r>
              <a:rPr lang="en-US" sz="1800" dirty="0" err="1"/>
              <a:t>Dataframe</a:t>
            </a:r>
            <a:r>
              <a:rPr lang="en-US" sz="1800" dirty="0"/>
              <a:t> by splitting the string value on whitespace delimiter and converting it into an integer datatype.</a:t>
            </a:r>
          </a:p>
          <a:p>
            <a:r>
              <a:rPr lang="en-US" sz="1800" dirty="0"/>
              <a:t>Converted the timestamp in the '</a:t>
            </a:r>
            <a:r>
              <a:rPr lang="en-US" sz="1800" dirty="0" err="1"/>
              <a:t>date_added</a:t>
            </a:r>
            <a:r>
              <a:rPr lang="en-US" sz="1800" dirty="0"/>
              <a:t>' column to datetime format to fetch other </a:t>
            </a:r>
            <a:r>
              <a:rPr lang="en-US" sz="1800" dirty="0" err="1"/>
              <a:t>details.And</a:t>
            </a:r>
            <a:r>
              <a:rPr lang="en-US" sz="1800" dirty="0"/>
              <a:t> added new columns to the </a:t>
            </a:r>
            <a:r>
              <a:rPr lang="en-US" sz="1800" dirty="0" err="1"/>
              <a:t>Dataframe</a:t>
            </a:r>
            <a:r>
              <a:rPr lang="en-US" sz="1800" dirty="0"/>
              <a:t>, such </a:t>
            </a:r>
            <a:r>
              <a:rPr lang="en-US" sz="1800" dirty="0" err="1"/>
              <a:t>as'day_added</a:t>
            </a:r>
            <a:r>
              <a:rPr lang="en-US" sz="1800" dirty="0"/>
              <a:t>', '</a:t>
            </a:r>
            <a:r>
              <a:rPr lang="en-US" sz="1800" dirty="0" err="1"/>
              <a:t>month_added</a:t>
            </a:r>
            <a:r>
              <a:rPr lang="en-US" sz="1800" dirty="0"/>
              <a:t>' and '</a:t>
            </a:r>
            <a:r>
              <a:rPr lang="en-US" sz="1800" dirty="0" err="1"/>
              <a:t>year_added</a:t>
            </a:r>
            <a:r>
              <a:rPr lang="en-US" sz="1800" dirty="0"/>
              <a:t>', to gain more insights from the data.</a:t>
            </a:r>
          </a:p>
          <a:p>
            <a:r>
              <a:rPr lang="en-US" sz="1800" dirty="0"/>
              <a:t>Changed the values in the rating column by Creating a dictionary to map the current ratings to new ratings.</a:t>
            </a:r>
            <a:endParaRPr lang="en-IN" sz="1800" dirty="0"/>
          </a:p>
        </p:txBody>
      </p:sp>
    </p:spTree>
    <p:extLst>
      <p:ext uri="{BB962C8B-B14F-4D97-AF65-F5344CB8AC3E}">
        <p14:creationId xmlns:p14="http://schemas.microsoft.com/office/powerpoint/2010/main" val="251275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B4FF-8151-632C-18B6-6D09E72951F3}"/>
              </a:ext>
            </a:extLst>
          </p:cNvPr>
          <p:cNvSpPr>
            <a:spLocks noGrp="1"/>
          </p:cNvSpPr>
          <p:nvPr>
            <p:ph type="title"/>
          </p:nvPr>
        </p:nvSpPr>
        <p:spPr>
          <a:xfrm>
            <a:off x="0" y="2"/>
            <a:ext cx="12127832" cy="529388"/>
          </a:xfrm>
        </p:spPr>
        <p:txBody>
          <a:bodyPr>
            <a:noAutofit/>
          </a:bodyPr>
          <a:lstStyle/>
          <a:p>
            <a:r>
              <a:rPr lang="en-US" sz="2000" b="1" dirty="0">
                <a:solidFill>
                  <a:srgbClr val="0070C0"/>
                </a:solidFill>
                <a:latin typeface="Arial Black" panose="020B0A04020102020204" pitchFamily="34" charset="0"/>
              </a:rPr>
              <a:t>Exploratory Data Analysis</a:t>
            </a:r>
            <a:br>
              <a:rPr lang="en-US" sz="2000" b="1" dirty="0">
                <a:solidFill>
                  <a:srgbClr val="0070C0"/>
                </a:solidFill>
                <a:latin typeface="Arial Black" panose="020B0A04020102020204" pitchFamily="34" charset="0"/>
              </a:rPr>
            </a:br>
            <a:r>
              <a:rPr lang="en-US" sz="2000" b="1" dirty="0">
                <a:solidFill>
                  <a:srgbClr val="0070C0"/>
                </a:solidFill>
                <a:latin typeface="Arial Black" panose="020B0A04020102020204" pitchFamily="34" charset="0"/>
              </a:rPr>
              <a:t>Show Type:</a:t>
            </a:r>
            <a:endParaRPr lang="en-IN" sz="2000" b="1" dirty="0">
              <a:solidFill>
                <a:srgbClr val="0070C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1D653C34-21FE-62CD-1C06-6A482D465B07}"/>
              </a:ext>
            </a:extLst>
          </p:cNvPr>
          <p:cNvSpPr>
            <a:spLocks noGrp="1"/>
          </p:cNvSpPr>
          <p:nvPr>
            <p:ph idx="1"/>
          </p:nvPr>
        </p:nvSpPr>
        <p:spPr>
          <a:xfrm>
            <a:off x="0" y="529390"/>
            <a:ext cx="12127832" cy="6328608"/>
          </a:xfrm>
        </p:spPr>
        <p:txBody>
          <a:bodyPr>
            <a:normAutofit/>
          </a:bodyPr>
          <a:lstStyle/>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The pie chart shows that out of all the content available on Netflix, the majority (69.1%) is comprised of movies, while the remaining 30.9% is TV shows. This indicates that Netflix has a greater number of movies available for streaming as compared to TV shows.</a:t>
            </a:r>
            <a:endParaRPr lang="en-IN" sz="1400" dirty="0"/>
          </a:p>
        </p:txBody>
      </p:sp>
      <p:pic>
        <p:nvPicPr>
          <p:cNvPr id="1026" name="Picture 2">
            <a:extLst>
              <a:ext uri="{FF2B5EF4-FFF2-40B4-BE49-F238E27FC236}">
                <a16:creationId xmlns:a16="http://schemas.microsoft.com/office/drawing/2014/main" id="{BF632308-7714-A269-BF86-04350E7469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650" y="681788"/>
            <a:ext cx="5627771" cy="4347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895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F2402-E566-1453-5FA7-DF93279FC6F6}"/>
              </a:ext>
            </a:extLst>
          </p:cNvPr>
          <p:cNvSpPr>
            <a:spLocks noGrp="1"/>
          </p:cNvSpPr>
          <p:nvPr>
            <p:ph type="title"/>
          </p:nvPr>
        </p:nvSpPr>
        <p:spPr>
          <a:xfrm>
            <a:off x="104274" y="104274"/>
            <a:ext cx="12023558" cy="376989"/>
          </a:xfrm>
        </p:spPr>
        <p:txBody>
          <a:bodyPr>
            <a:normAutofit/>
          </a:bodyPr>
          <a:lstStyle/>
          <a:p>
            <a:r>
              <a:rPr lang="en-IN" sz="2000" b="1" dirty="0">
                <a:solidFill>
                  <a:srgbClr val="0070C0"/>
                </a:solidFill>
                <a:latin typeface="Arial Black" panose="020B0A04020102020204" pitchFamily="34" charset="0"/>
              </a:rPr>
              <a:t>Top 10 Genres</a:t>
            </a:r>
          </a:p>
        </p:txBody>
      </p:sp>
      <p:sp>
        <p:nvSpPr>
          <p:cNvPr id="3" name="Content Placeholder 2">
            <a:extLst>
              <a:ext uri="{FF2B5EF4-FFF2-40B4-BE49-F238E27FC236}">
                <a16:creationId xmlns:a16="http://schemas.microsoft.com/office/drawing/2014/main" id="{2DD0D6E8-4EC3-233C-4DB8-5BD4E800D131}"/>
              </a:ext>
            </a:extLst>
          </p:cNvPr>
          <p:cNvSpPr>
            <a:spLocks noGrp="1"/>
          </p:cNvSpPr>
          <p:nvPr>
            <p:ph idx="1"/>
          </p:nvPr>
        </p:nvSpPr>
        <p:spPr>
          <a:xfrm>
            <a:off x="104274" y="481262"/>
            <a:ext cx="12023558" cy="6376738"/>
          </a:xfrm>
        </p:spPr>
        <p:txBody>
          <a:bodyPr>
            <a:normAutofit fontScale="47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500" dirty="0"/>
              <a:t>From the chart, we can gain the following insights:</a:t>
            </a:r>
          </a:p>
          <a:p>
            <a:r>
              <a:rPr lang="en-US" sz="2500" dirty="0"/>
              <a:t>The top 3 genres on Netflix are Drama, Comedy, and Documentary.</a:t>
            </a:r>
          </a:p>
          <a:p>
            <a:r>
              <a:rPr lang="en-US" sz="2500" dirty="0"/>
              <a:t>The top 10 genres account for more than half of all titles on Netflix.</a:t>
            </a:r>
          </a:p>
          <a:p>
            <a:r>
              <a:rPr lang="en-US" sz="2500" dirty="0"/>
              <a:t>The frequency of genres decreases rapidly after the top 5, indicating that there is a long tail of less popular genres on the platform.</a:t>
            </a:r>
            <a:endParaRPr lang="en-IN" sz="2500" dirty="0"/>
          </a:p>
        </p:txBody>
      </p:sp>
      <p:pic>
        <p:nvPicPr>
          <p:cNvPr id="3074" name="Picture 2">
            <a:extLst>
              <a:ext uri="{FF2B5EF4-FFF2-40B4-BE49-F238E27FC236}">
                <a16:creationId xmlns:a16="http://schemas.microsoft.com/office/drawing/2014/main" id="{36A92682-19BB-1F2F-F335-EBBB75DBD0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295" y="593558"/>
            <a:ext cx="10427368" cy="4900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290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C540-51FD-9193-4F5A-C0E676D8A82E}"/>
              </a:ext>
            </a:extLst>
          </p:cNvPr>
          <p:cNvSpPr>
            <a:spLocks noGrp="1"/>
          </p:cNvSpPr>
          <p:nvPr>
            <p:ph type="title"/>
          </p:nvPr>
        </p:nvSpPr>
        <p:spPr>
          <a:xfrm>
            <a:off x="80210" y="64169"/>
            <a:ext cx="12039601" cy="465220"/>
          </a:xfrm>
        </p:spPr>
        <p:txBody>
          <a:bodyPr>
            <a:normAutofit/>
          </a:bodyPr>
          <a:lstStyle/>
          <a:p>
            <a:r>
              <a:rPr lang="en-IN" sz="2000" b="1" dirty="0">
                <a:solidFill>
                  <a:srgbClr val="0070C0"/>
                </a:solidFill>
                <a:latin typeface="Arial Black" panose="020B0A04020102020204" pitchFamily="34" charset="0"/>
              </a:rPr>
              <a:t>Top 10 Directors</a:t>
            </a:r>
          </a:p>
        </p:txBody>
      </p:sp>
      <p:sp>
        <p:nvSpPr>
          <p:cNvPr id="3" name="Content Placeholder 2">
            <a:extLst>
              <a:ext uri="{FF2B5EF4-FFF2-40B4-BE49-F238E27FC236}">
                <a16:creationId xmlns:a16="http://schemas.microsoft.com/office/drawing/2014/main" id="{6405678A-E548-AD83-A130-7FA4682939A2}"/>
              </a:ext>
            </a:extLst>
          </p:cNvPr>
          <p:cNvSpPr>
            <a:spLocks noGrp="1"/>
          </p:cNvSpPr>
          <p:nvPr>
            <p:ph idx="1"/>
          </p:nvPr>
        </p:nvSpPr>
        <p:spPr>
          <a:xfrm>
            <a:off x="80210" y="529389"/>
            <a:ext cx="12039600" cy="6264442"/>
          </a:xfrm>
        </p:spPr>
        <p:txBody>
          <a:bodyPr>
            <a:normAutofit fontScale="92500" lnSpcReduction="20000"/>
          </a:bodyPr>
          <a:lstStyle/>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r>
              <a:rPr lang="en-US" sz="1300" dirty="0"/>
              <a:t>From the bar chart of the top 10 directors,</a:t>
            </a:r>
          </a:p>
          <a:p>
            <a:r>
              <a:rPr lang="en-US" sz="1300" dirty="0"/>
              <a:t>we can see that Raul Campos and Jan Suter have the most number of shows among all directors in the dataset. This suggests that they are the most popular and in-demand directors for Netflix shows and movies.</a:t>
            </a:r>
          </a:p>
          <a:p>
            <a:r>
              <a:rPr lang="en-US" sz="1300" dirty="0"/>
              <a:t>The next three directors on the list are Martin Scorsese, Jay Chapman and Youssef </a:t>
            </a:r>
            <a:r>
              <a:rPr lang="en-US" sz="1300" dirty="0" err="1"/>
              <a:t>chahine</a:t>
            </a:r>
            <a:r>
              <a:rPr lang="en-US" sz="1300" dirty="0"/>
              <a:t>, who have directed almost an equal number of shows. This suggests that they are also popular among the audience.</a:t>
            </a:r>
            <a:endParaRPr lang="en-IN" sz="1300" dirty="0"/>
          </a:p>
        </p:txBody>
      </p:sp>
      <p:pic>
        <p:nvPicPr>
          <p:cNvPr id="4098" name="Picture 2">
            <a:extLst>
              <a:ext uri="{FF2B5EF4-FFF2-40B4-BE49-F238E27FC236}">
                <a16:creationId xmlns:a16="http://schemas.microsoft.com/office/drawing/2014/main" id="{466C807E-0663-E650-0AA3-FA336381C5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9937" y="529389"/>
            <a:ext cx="9082283" cy="5069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412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3104</Words>
  <Application>Microsoft Office PowerPoint</Application>
  <PresentationFormat>Widescreen</PresentationFormat>
  <Paragraphs>467</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Black</vt:lpstr>
      <vt:lpstr>Calibri</vt:lpstr>
      <vt:lpstr>Calibri Light</vt:lpstr>
      <vt:lpstr>Wingdings</vt:lpstr>
      <vt:lpstr>Office Theme</vt:lpstr>
      <vt:lpstr>CAPSTONE PROJECT – 4 NETFLIX MOVIES AND TV SHOWS CLUSTERING (Unsupervised Machine Learning project)  </vt:lpstr>
      <vt:lpstr>Agenda</vt:lpstr>
      <vt:lpstr>Introduction</vt:lpstr>
      <vt:lpstr>Problem Statement</vt:lpstr>
      <vt:lpstr>Understanding The Dataset</vt:lpstr>
      <vt:lpstr>Data Wrangling</vt:lpstr>
      <vt:lpstr>Exploratory Data Analysis Show Type:</vt:lpstr>
      <vt:lpstr>Top 10 Genres</vt:lpstr>
      <vt:lpstr>Top 10 Directors</vt:lpstr>
      <vt:lpstr>Top 10 Actors</vt:lpstr>
      <vt:lpstr>Top 10 Countries</vt:lpstr>
      <vt:lpstr>Distribution of Rating</vt:lpstr>
      <vt:lpstr>Year of Movie/Show Release</vt:lpstr>
      <vt:lpstr>Country VS No of Movies/Shows</vt:lpstr>
      <vt:lpstr>Actor vs TV Shows</vt:lpstr>
      <vt:lpstr>Type VS Release year</vt:lpstr>
      <vt:lpstr>Release Month</vt:lpstr>
      <vt:lpstr>Seasons in each TV show</vt:lpstr>
      <vt:lpstr>Title</vt:lpstr>
      <vt:lpstr> Correlation Heatmap</vt:lpstr>
      <vt:lpstr>Textual Data Pre-processing</vt:lpstr>
      <vt:lpstr>Dimensionality Reduction</vt:lpstr>
      <vt:lpstr>K-Means Clustering</vt:lpstr>
      <vt:lpstr>Number of Movies and TV shows to each cluster</vt:lpstr>
      <vt:lpstr>Hierarchical Clustering</vt:lpstr>
      <vt:lpstr>Number of movies and tv shows in each cluster</vt:lpstr>
      <vt:lpstr>Content Based Recommended System</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4 NETFLIX MOVIES AND TV SHOWS CLUSTERING (Unsupervised Machine Learning project)  </dc:title>
  <dc:creator>Aun Farooqui</dc:creator>
  <cp:lastModifiedBy>Aun Farooqui</cp:lastModifiedBy>
  <cp:revision>7</cp:revision>
  <dcterms:created xsi:type="dcterms:W3CDTF">2023-04-30T16:42:02Z</dcterms:created>
  <dcterms:modified xsi:type="dcterms:W3CDTF">2023-05-01T17:16:05Z</dcterms:modified>
</cp:coreProperties>
</file>