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eople/76562640@N00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Grendelkha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lickr.com/photos/80272747@N00" TargetMode="External"/><Relationship Id="rId4" Type="http://schemas.openxmlformats.org/officeDocument/2006/relationships/hyperlink" Target="https://www.flickr.com/people/37691369@N0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340768"/>
            <a:ext cx="7772400" cy="1470025"/>
          </a:xfrm>
        </p:spPr>
        <p:txBody>
          <a:bodyPr>
            <a:noAutofit/>
          </a:bodyPr>
          <a:lstStyle/>
          <a:p>
            <a:r>
              <a:rPr lang="es-ES" sz="5400" dirty="0" smtClean="0"/>
              <a:t>Introducción a los algoritmos genéticos</a:t>
            </a:r>
            <a:endParaRPr lang="es-ES" sz="5400" dirty="0"/>
          </a:p>
        </p:txBody>
      </p:sp>
      <p:pic>
        <p:nvPicPr>
          <p:cNvPr id="4098" name="Picture 2" descr="C:\Users\Usuario\Desktop\charla genéticos\imagen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2948485" cy="294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691680" y="4693315"/>
            <a:ext cx="2772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Siro Moreno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2929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11760" y="2204864"/>
            <a:ext cx="64807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3059832" y="1700808"/>
            <a:ext cx="1656184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716016" y="2204864"/>
            <a:ext cx="1368152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084168" y="1700808"/>
            <a:ext cx="432048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Cruzamiento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Padre 1 : 10010100101010010101</a:t>
            </a:r>
          </a:p>
          <a:p>
            <a:r>
              <a:rPr lang="es-ES" dirty="0" smtClean="0"/>
              <a:t>Padre 2 : 10101001100101001100</a:t>
            </a:r>
          </a:p>
          <a:p>
            <a:r>
              <a:rPr lang="es-ES" dirty="0" smtClean="0"/>
              <a:t>Hijo:        10110100101101001101</a:t>
            </a:r>
          </a:p>
          <a:p>
            <a:endParaRPr lang="es-ES" dirty="0"/>
          </a:p>
          <a:p>
            <a:r>
              <a:rPr lang="es-ES" dirty="0" smtClean="0"/>
              <a:t>Parámetros:</a:t>
            </a:r>
          </a:p>
          <a:p>
            <a:pPr lvl="1"/>
            <a:r>
              <a:rPr lang="es-ES" dirty="0" smtClean="0"/>
              <a:t>Número de puntos de corte</a:t>
            </a:r>
          </a:p>
          <a:p>
            <a:pPr lvl="1"/>
            <a:r>
              <a:rPr lang="es-ES" dirty="0" smtClean="0"/>
              <a:t>Posición de los puntos de corte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51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64088" y="3429000"/>
            <a:ext cx="216024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7020272" y="3429000"/>
            <a:ext cx="216024" cy="10081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Mutación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s-ES" dirty="0" smtClean="0"/>
              <a:t>Añade variedad al acervo genético (gene pool)</a:t>
            </a:r>
          </a:p>
          <a:p>
            <a:r>
              <a:rPr lang="es-ES" dirty="0" smtClean="0"/>
              <a:t>Permite explorar soluciones nuevas</a:t>
            </a:r>
          </a:p>
          <a:p>
            <a:endParaRPr lang="es-ES" dirty="0"/>
          </a:p>
          <a:p>
            <a:r>
              <a:rPr lang="es-ES" dirty="0" smtClean="0"/>
              <a:t>Antes de la mutación:     1001010010101</a:t>
            </a:r>
          </a:p>
          <a:p>
            <a:r>
              <a:rPr lang="es-ES" dirty="0" smtClean="0"/>
              <a:t>Después de la mutación:1011010010001</a:t>
            </a:r>
          </a:p>
          <a:p>
            <a:endParaRPr lang="es-ES" dirty="0"/>
          </a:p>
          <a:p>
            <a:r>
              <a:rPr lang="es-ES" dirty="0" smtClean="0"/>
              <a:t>Importancia de la variedad</a:t>
            </a:r>
            <a:br>
              <a:rPr lang="es-ES" dirty="0" smtClean="0"/>
            </a:br>
            <a:r>
              <a:rPr lang="es-ES" dirty="0" smtClean="0"/>
              <a:t>genética</a:t>
            </a:r>
          </a:p>
        </p:txBody>
      </p:sp>
      <p:pic>
        <p:nvPicPr>
          <p:cNvPr id="5122" name="Picture 2" descr="C:\Users\Usuario\Desktop\charla genéticos\imagenes\Bananen_Fruc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27249" y="3955302"/>
            <a:ext cx="1516204" cy="319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86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Apertura y cierre del algoritmo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Población inicial aleatoria</a:t>
            </a:r>
          </a:p>
          <a:p>
            <a:endParaRPr lang="es-ES" dirty="0"/>
          </a:p>
          <a:p>
            <a:r>
              <a:rPr lang="es-ES" dirty="0" smtClean="0"/>
              <a:t>Criterio de parada:</a:t>
            </a:r>
          </a:p>
          <a:p>
            <a:pPr lvl="1"/>
            <a:r>
              <a:rPr lang="es-ES" dirty="0" smtClean="0"/>
              <a:t>Número de generaciones</a:t>
            </a:r>
          </a:p>
          <a:p>
            <a:pPr lvl="1"/>
            <a:r>
              <a:rPr lang="es-ES" dirty="0" smtClean="0"/>
              <a:t>Estabilidad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Modular el algoritmo:</a:t>
            </a:r>
            <a:br>
              <a:rPr lang="es-ES" dirty="0" smtClean="0"/>
            </a:br>
            <a:r>
              <a:rPr lang="es-ES" dirty="0" smtClean="0"/>
              <a:t>El dilema exploración-explotación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r>
              <a:rPr lang="es-ES" dirty="0" smtClean="0"/>
              <a:t>Exploración:</a:t>
            </a:r>
          </a:p>
          <a:p>
            <a:pPr lvl="1"/>
            <a:r>
              <a:rPr lang="es-ES" dirty="0" smtClean="0"/>
              <a:t>Buscar soluciones nuevas</a:t>
            </a:r>
          </a:p>
          <a:p>
            <a:pPr lvl="1"/>
            <a:r>
              <a:rPr lang="es-ES" dirty="0" smtClean="0"/>
              <a:t>Escapar de máximos locales</a:t>
            </a:r>
          </a:p>
          <a:p>
            <a:pPr lvl="1"/>
            <a:r>
              <a:rPr lang="es-ES" dirty="0" smtClean="0"/>
              <a:t>Añade ruido</a:t>
            </a:r>
          </a:p>
          <a:p>
            <a:r>
              <a:rPr lang="es-ES" dirty="0" smtClean="0"/>
              <a:t>Explotación</a:t>
            </a:r>
          </a:p>
          <a:p>
            <a:pPr lvl="1"/>
            <a:r>
              <a:rPr lang="es-ES" dirty="0" smtClean="0"/>
              <a:t>Afinar los máximos encontrados</a:t>
            </a:r>
          </a:p>
          <a:p>
            <a:pPr lvl="1"/>
            <a:r>
              <a:rPr lang="es-ES" dirty="0" smtClean="0"/>
              <a:t>Conservarlos</a:t>
            </a:r>
          </a:p>
          <a:p>
            <a:pPr lvl="1"/>
            <a:r>
              <a:rPr lang="es-ES" dirty="0" smtClean="0"/>
              <a:t>Atasca en máximos locales</a:t>
            </a:r>
            <a:endParaRPr lang="es-ES" dirty="0"/>
          </a:p>
        </p:txBody>
      </p:sp>
      <p:pic>
        <p:nvPicPr>
          <p:cNvPr id="6146" name="Picture 2" descr="C:\Users\Usuario\Desktop\charla genéticos\imagenes\1024px-LEGO_Indiana_Jones_at_Desert_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63738"/>
            <a:ext cx="1867007" cy="391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773935" y="5939988"/>
            <a:ext cx="15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Foto: </a:t>
            </a:r>
            <a:r>
              <a:rPr lang="es-ES" sz="1600" dirty="0" err="1" smtClean="0">
                <a:hlinkClick r:id="rId3"/>
              </a:rPr>
              <a:t>Rob</a:t>
            </a:r>
            <a:r>
              <a:rPr lang="es-ES" sz="1600" dirty="0" smtClean="0">
                <a:hlinkClick r:id="rId3"/>
              </a:rPr>
              <a:t> Young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64210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Fáciles de programar:</a:t>
            </a:r>
          </a:p>
          <a:p>
            <a:pPr lvl="1"/>
            <a:r>
              <a:rPr lang="es-ES" dirty="0" smtClean="0"/>
              <a:t>Individuo: objeto</a:t>
            </a:r>
          </a:p>
          <a:p>
            <a:pPr lvl="1"/>
            <a:r>
              <a:rPr lang="es-ES" dirty="0" smtClean="0"/>
              <a:t>ADN: lista, </a:t>
            </a:r>
            <a:r>
              <a:rPr lang="es-ES" dirty="0" err="1" smtClean="0"/>
              <a:t>tupla</a:t>
            </a:r>
            <a:r>
              <a:rPr lang="es-ES" dirty="0" smtClean="0"/>
              <a:t>, </a:t>
            </a:r>
            <a:r>
              <a:rPr lang="es-ES" dirty="0" err="1" smtClean="0"/>
              <a:t>np</a:t>
            </a:r>
            <a:r>
              <a:rPr lang="es-ES" dirty="0" smtClean="0"/>
              <a:t> </a:t>
            </a:r>
            <a:r>
              <a:rPr lang="es-ES" dirty="0" err="1" smtClean="0"/>
              <a:t>array</a:t>
            </a:r>
            <a:r>
              <a:rPr lang="es-ES" dirty="0" smtClean="0"/>
              <a:t>, etc.</a:t>
            </a:r>
          </a:p>
          <a:p>
            <a:pPr lvl="1"/>
            <a:r>
              <a:rPr lang="es-ES" dirty="0" smtClean="0"/>
              <a:t>Genes, </a:t>
            </a:r>
            <a:r>
              <a:rPr lang="es-ES" dirty="0" err="1" smtClean="0"/>
              <a:t>traits</a:t>
            </a:r>
            <a:r>
              <a:rPr lang="es-ES" dirty="0" smtClean="0"/>
              <a:t>, performances: diccionarios</a:t>
            </a:r>
          </a:p>
          <a:p>
            <a:pPr lvl="1"/>
            <a:r>
              <a:rPr lang="es-ES" dirty="0" smtClean="0"/>
              <a:t>Población: lista de objetos</a:t>
            </a:r>
          </a:p>
          <a:p>
            <a:r>
              <a:rPr lang="es-ES" dirty="0" smtClean="0"/>
              <a:t>DEAP (</a:t>
            </a:r>
            <a:r>
              <a:rPr lang="en-US" dirty="0"/>
              <a:t>Distributed Evolutionary Algorithms in </a:t>
            </a:r>
            <a:r>
              <a:rPr lang="en-US" dirty="0" smtClean="0"/>
              <a:t>Python)</a:t>
            </a:r>
          </a:p>
          <a:p>
            <a:pPr lvl="1"/>
            <a:r>
              <a:rPr lang="en-US" dirty="0" smtClean="0"/>
              <a:t>Google -&gt; “genetic algorithm python”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01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87538" y="1916832"/>
            <a:ext cx="4248472" cy="114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>
                <a:solidFill>
                  <a:schemeClr val="tx2">
                    <a:lumMod val="75000"/>
                  </a:schemeClr>
                </a:solidFill>
              </a:rPr>
              <a:t>Selección Natural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487538" y="3933056"/>
            <a:ext cx="4248472" cy="114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>
                <a:solidFill>
                  <a:schemeClr val="tx2">
                    <a:lumMod val="75000"/>
                  </a:schemeClr>
                </a:solidFill>
              </a:rPr>
              <a:t>Reproducción</a:t>
            </a:r>
          </a:p>
        </p:txBody>
      </p:sp>
      <p:cxnSp>
        <p:nvCxnSpPr>
          <p:cNvPr id="7" name="6 Conector curvado"/>
          <p:cNvCxnSpPr>
            <a:stCxn id="5" idx="1"/>
            <a:endCxn id="4" idx="1"/>
          </p:cNvCxnSpPr>
          <p:nvPr/>
        </p:nvCxnSpPr>
        <p:spPr>
          <a:xfrm rot="10800000">
            <a:off x="2487538" y="2487224"/>
            <a:ext cx="12700" cy="2016224"/>
          </a:xfrm>
          <a:prstGeom prst="curvedConnector3">
            <a:avLst>
              <a:gd name="adj1" fmla="val 8140299"/>
            </a:avLst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4" idx="3"/>
            <a:endCxn id="5" idx="3"/>
          </p:cNvCxnSpPr>
          <p:nvPr/>
        </p:nvCxnSpPr>
        <p:spPr>
          <a:xfrm>
            <a:off x="6736010" y="2487224"/>
            <a:ext cx="12700" cy="2016224"/>
          </a:xfrm>
          <a:prstGeom prst="curvedConnector3">
            <a:avLst>
              <a:gd name="adj1" fmla="val 6850748"/>
            </a:avLst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048380" y="116632"/>
            <a:ext cx="512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Evolución Natural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29711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Algoritmos genéticos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es-ES" dirty="0" smtClean="0"/>
              <a:t>Objetivo: optimizar algo</a:t>
            </a:r>
          </a:p>
          <a:p>
            <a:r>
              <a:rPr lang="es-ES" dirty="0" smtClean="0"/>
              <a:t>Individuo: posible solución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395536" y="3501008"/>
            <a:ext cx="8229600" cy="626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Objetivo: optimizar resistencia aerodinámica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593258" y="2854677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Ejemplo:</a:t>
            </a:r>
            <a:endParaRPr lang="es-ES" sz="3600" dirty="0"/>
          </a:p>
        </p:txBody>
      </p:sp>
      <p:pic>
        <p:nvPicPr>
          <p:cNvPr id="1026" name="Picture 2" descr="C:\Users\Usuario\Desktop\charla genéticos\imagenes\795px-Examples_of_Airfoils.svg cop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078490"/>
            <a:ext cx="8809627" cy="26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Individuos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Conjunto de individuos = población</a:t>
            </a:r>
          </a:p>
          <a:p>
            <a:r>
              <a:rPr lang="es-ES" dirty="0" smtClean="0"/>
              <a:t>Definidos por parámetros.</a:t>
            </a:r>
            <a:endParaRPr lang="es-ES" dirty="0"/>
          </a:p>
        </p:txBody>
      </p:sp>
      <p:pic>
        <p:nvPicPr>
          <p:cNvPr id="2051" name="Picture 3" descr="C:\Users\Usuario\Desktop\charla genéticos\imagenes\example_bezier_points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17032"/>
            <a:ext cx="84296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670026" y="2889728"/>
            <a:ext cx="1880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Ejemplo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1856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uario\Desktop\charla genéticos\imagenes\Adeni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1368152" cy="147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267744" y="605879"/>
            <a:ext cx="18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Base Nitrogenada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033415" y="476672"/>
            <a:ext cx="357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CC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FF0000"/>
                </a:solidFill>
              </a:rPr>
              <a:t>GG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00B050"/>
                </a:solidFill>
              </a:rPr>
              <a:t>TT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r>
              <a:rPr lang="es-ES" dirty="0" smtClean="0">
                <a:solidFill>
                  <a:srgbClr val="00B050"/>
                </a:solidFill>
              </a:rPr>
              <a:t>T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0070C0"/>
                </a:solidFill>
              </a:rPr>
              <a:t>A</a:t>
            </a:r>
            <a:r>
              <a:rPr lang="es-ES" dirty="0" smtClean="0">
                <a:solidFill>
                  <a:srgbClr val="FF0000"/>
                </a:solidFill>
              </a:rPr>
              <a:t>CG G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r>
              <a:rPr lang="es-ES" dirty="0" smtClean="0">
                <a:solidFill>
                  <a:srgbClr val="FF0000"/>
                </a:solidFill>
              </a:rPr>
              <a:t>G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9427" y="1005524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Gen</a:t>
            </a:r>
            <a:endParaRPr lang="es-ES" sz="3200" dirty="0"/>
          </a:p>
        </p:txBody>
      </p:sp>
      <p:pic>
        <p:nvPicPr>
          <p:cNvPr id="3075" name="Picture 3" descr="C:\Users\Usuario\Desktop\charla genéticos\imagenes\oj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34" y="2966836"/>
            <a:ext cx="13525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166491" y="2966836"/>
            <a:ext cx="199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Traits</a:t>
            </a:r>
            <a:r>
              <a:rPr lang="es-ES" sz="2400" dirty="0" smtClean="0"/>
              <a:t> /</a:t>
            </a:r>
          </a:p>
          <a:p>
            <a:r>
              <a:rPr lang="es-ES" sz="2400" dirty="0" smtClean="0"/>
              <a:t>Características</a:t>
            </a:r>
            <a:endParaRPr lang="es-ES" sz="2400" dirty="0"/>
          </a:p>
        </p:txBody>
      </p:sp>
      <p:pic>
        <p:nvPicPr>
          <p:cNvPr id="3076" name="Picture 4" descr="C:\Users\Usuario\Desktop\charla genéticos\imagenes\Chinkara_Desert_NP_Jaisalm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04" y="2966836"/>
            <a:ext cx="1763889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634807" y="2972108"/>
            <a:ext cx="210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Performances /</a:t>
            </a:r>
          </a:p>
          <a:p>
            <a:r>
              <a:rPr lang="es-ES" sz="2400" dirty="0" smtClean="0"/>
              <a:t>Desempeños</a:t>
            </a:r>
            <a:endParaRPr lang="es-ES" sz="2400" dirty="0"/>
          </a:p>
        </p:txBody>
      </p:sp>
      <p:pic>
        <p:nvPicPr>
          <p:cNvPr id="3077" name="Picture 5" descr="C:\Users\Usuario\Desktop\charla genéticos\imagenes\640px-Deer_of_Sunset copi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4" y="5009260"/>
            <a:ext cx="3112358" cy="13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51967" y="5009260"/>
            <a:ext cx="1242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Fitness</a:t>
            </a:r>
            <a:r>
              <a:rPr lang="es-ES" sz="2400" dirty="0" smtClean="0"/>
              <a:t> /</a:t>
            </a:r>
          </a:p>
          <a:p>
            <a:r>
              <a:rPr lang="es-ES" sz="2400" dirty="0" smtClean="0"/>
              <a:t>Aptitud</a:t>
            </a:r>
            <a:endParaRPr lang="es-ES" sz="2400" dirty="0"/>
          </a:p>
        </p:txBody>
      </p:sp>
      <p:cxnSp>
        <p:nvCxnSpPr>
          <p:cNvPr id="9" name="8 Conector recto de flecha"/>
          <p:cNvCxnSpPr>
            <a:stCxn id="4" idx="3"/>
          </p:cNvCxnSpPr>
          <p:nvPr/>
        </p:nvCxnSpPr>
        <p:spPr>
          <a:xfrm flipV="1">
            <a:off x="4067944" y="1021377"/>
            <a:ext cx="1080120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347864" y="1436876"/>
            <a:ext cx="2160240" cy="13440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491880" y="3382334"/>
            <a:ext cx="1281411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067944" y="4221088"/>
            <a:ext cx="1326671" cy="72008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4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004155" y="92904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Bit</a:t>
            </a:r>
            <a:endParaRPr lang="es-ES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29841" y="467380"/>
            <a:ext cx="3474028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</a:t>
            </a:r>
            <a:r>
              <a:rPr lang="es-ES" sz="2800" b="1" dirty="0" smtClean="0">
                <a:solidFill>
                  <a:schemeClr val="bg1"/>
                </a:solidFill>
              </a:rPr>
              <a:t>0</a:t>
            </a:r>
            <a:r>
              <a:rPr lang="es-ES" sz="2800" b="1" dirty="0" smtClean="0"/>
              <a:t>11</a:t>
            </a:r>
            <a:r>
              <a:rPr lang="es-ES" sz="2800" b="1" dirty="0" smtClean="0">
                <a:solidFill>
                  <a:schemeClr val="bg1"/>
                </a:solidFill>
              </a:rPr>
              <a:t>00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612503" y="1005524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Gen</a:t>
            </a:r>
            <a:endParaRPr lang="es-ES" sz="3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67039" y="3616421"/>
            <a:ext cx="2851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Traits</a:t>
            </a:r>
            <a:r>
              <a:rPr lang="es-ES" sz="2400" dirty="0" smtClean="0"/>
              <a:t> /Características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3606865"/>
            <a:ext cx="379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Performances / Desempeños</a:t>
            </a:r>
            <a:endParaRPr lang="es-ES" sz="24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24597" y="5805264"/>
            <a:ext cx="217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 smtClean="0"/>
              <a:t>Fitness</a:t>
            </a:r>
            <a:r>
              <a:rPr lang="es-ES" sz="2400" dirty="0" smtClean="0"/>
              <a:t> /Aptitud</a:t>
            </a:r>
            <a:endParaRPr lang="es-ES" sz="2400" dirty="0"/>
          </a:p>
        </p:txBody>
      </p:sp>
      <p:cxnSp>
        <p:nvCxnSpPr>
          <p:cNvPr id="9" name="8 Conector recto de flecha"/>
          <p:cNvCxnSpPr>
            <a:stCxn id="4" idx="3"/>
          </p:cNvCxnSpPr>
          <p:nvPr/>
        </p:nvCxnSpPr>
        <p:spPr>
          <a:xfrm>
            <a:off x="2724235" y="1159878"/>
            <a:ext cx="2423829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347864" y="1436876"/>
            <a:ext cx="2160240" cy="13440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14" idx="3"/>
            <a:endCxn id="23" idx="1"/>
          </p:cNvCxnSpPr>
          <p:nvPr/>
        </p:nvCxnSpPr>
        <p:spPr>
          <a:xfrm flipV="1">
            <a:off x="3714188" y="3368600"/>
            <a:ext cx="1793916" cy="743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26" idx="0"/>
          </p:cNvCxnSpPr>
          <p:nvPr/>
        </p:nvCxnSpPr>
        <p:spPr>
          <a:xfrm flipH="1">
            <a:off x="4309606" y="4221088"/>
            <a:ext cx="1085010" cy="100811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1109989" y="419877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dirty="0"/>
              <a:t>1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70992" y="3145200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x_point_1 = 0.3456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508104" y="31377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aero_lift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f(</a:t>
            </a:r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x,y,z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18090" y="52292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fitness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f(</a:t>
            </a:r>
            <a:r>
              <a:rPr lang="es-ES" sz="24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s-E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580327" y="1897488"/>
            <a:ext cx="156773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Transcripción</a:t>
            </a:r>
            <a:endParaRPr lang="es-ES" sz="20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3833558" y="2913860"/>
            <a:ext cx="11888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Problema</a:t>
            </a:r>
            <a:endParaRPr lang="es-ES" sz="20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793167" y="4525089"/>
            <a:ext cx="211788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2000" dirty="0" smtClean="0"/>
              <a:t>Función de </a:t>
            </a:r>
            <a:r>
              <a:rPr lang="es-ES" sz="2000" dirty="0" err="1" smtClean="0"/>
              <a:t>Fitness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6547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827584" y="1484784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Población inicial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613281" y="237875"/>
            <a:ext cx="2099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/>
              <a:t>Generación</a:t>
            </a:r>
            <a:endParaRPr lang="es-ES" sz="3200" dirty="0"/>
          </a:p>
        </p:txBody>
      </p:sp>
      <p:sp>
        <p:nvSpPr>
          <p:cNvPr id="6" name="5 Rectángulo"/>
          <p:cNvSpPr/>
          <p:nvPr/>
        </p:nvSpPr>
        <p:spPr>
          <a:xfrm>
            <a:off x="5713151" y="1481962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Análisis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5713151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Selección</a:t>
            </a:r>
            <a:endParaRPr lang="es-ES" sz="2800" dirty="0"/>
          </a:p>
        </p:txBody>
      </p:sp>
      <p:sp>
        <p:nvSpPr>
          <p:cNvPr id="8" name="7 Rectángulo"/>
          <p:cNvSpPr/>
          <p:nvPr/>
        </p:nvSpPr>
        <p:spPr>
          <a:xfrm>
            <a:off x="827584" y="3789040"/>
            <a:ext cx="25922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/>
              <a:t>Reproducción</a:t>
            </a:r>
            <a:endParaRPr lang="es-ES" sz="2800" dirty="0"/>
          </a:p>
        </p:txBody>
      </p:sp>
      <p:cxnSp>
        <p:nvCxnSpPr>
          <p:cNvPr id="10" name="9 Conector recto de flecha"/>
          <p:cNvCxnSpPr>
            <a:stCxn id="4" idx="3"/>
            <a:endCxn id="6" idx="1"/>
          </p:cNvCxnSpPr>
          <p:nvPr/>
        </p:nvCxnSpPr>
        <p:spPr>
          <a:xfrm flipV="1">
            <a:off x="3419872" y="1842002"/>
            <a:ext cx="2293279" cy="28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2"/>
            <a:endCxn id="7" idx="0"/>
          </p:cNvCxnSpPr>
          <p:nvPr/>
        </p:nvCxnSpPr>
        <p:spPr>
          <a:xfrm>
            <a:off x="7009295" y="2202042"/>
            <a:ext cx="0" cy="15869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7" idx="1"/>
            <a:endCxn id="8" idx="3"/>
          </p:cNvCxnSpPr>
          <p:nvPr/>
        </p:nvCxnSpPr>
        <p:spPr>
          <a:xfrm flipH="1">
            <a:off x="3419872" y="4149080"/>
            <a:ext cx="22932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8" idx="0"/>
            <a:endCxn id="4" idx="2"/>
          </p:cNvCxnSpPr>
          <p:nvPr/>
        </p:nvCxnSpPr>
        <p:spPr>
          <a:xfrm flipV="1">
            <a:off x="2123728" y="2204864"/>
            <a:ext cx="0" cy="158417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uario\Desktop\charla genéticos\imagenes\generaciones cop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06631"/>
            <a:ext cx="9144000" cy="102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7884368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86323"/>
              </p:ext>
            </p:extLst>
          </p:nvPr>
        </p:nvGraphicFramePr>
        <p:xfrm>
          <a:off x="8122052" y="6057689"/>
          <a:ext cx="1037274" cy="236220"/>
        </p:xfrm>
        <a:graphic>
          <a:graphicData uri="http://schemas.openxmlformats.org/drawingml/2006/table">
            <a:tbl>
              <a:tblPr/>
              <a:tblGrid>
                <a:gridCol w="101600"/>
                <a:gridCol w="935674"/>
              </a:tblGrid>
              <a:tr h="0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err="1">
                          <a:hlinkClick r:id="rId3" tooltip="User:Grendelkhan"/>
                        </a:rPr>
                        <a:t>Grendelkhan</a:t>
                      </a:r>
                      <a:endParaRPr lang="es-ES" sz="1050" dirty="0"/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" name="18 Rectángulo"/>
          <p:cNvSpPr/>
          <p:nvPr/>
        </p:nvSpPr>
        <p:spPr>
          <a:xfrm>
            <a:off x="5456889" y="6011833"/>
            <a:ext cx="78899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" sz="1050" dirty="0">
                <a:hlinkClick r:id="rId4"/>
              </a:rPr>
              <a:t>order_242</a:t>
            </a:r>
            <a:endParaRPr lang="es-ES" sz="1050" dirty="0"/>
          </a:p>
        </p:txBody>
      </p:sp>
      <p:sp>
        <p:nvSpPr>
          <p:cNvPr id="20" name="19 Rectángulo"/>
          <p:cNvSpPr/>
          <p:nvPr/>
        </p:nvSpPr>
        <p:spPr>
          <a:xfrm>
            <a:off x="2771800" y="5973945"/>
            <a:ext cx="1603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>
                <a:hlinkClick r:id="rId5"/>
              </a:rPr>
              <a:t>José Carlos </a:t>
            </a:r>
            <a:r>
              <a:rPr lang="es-ES" sz="1100" dirty="0" err="1">
                <a:hlinkClick r:id="rId5"/>
              </a:rPr>
              <a:t>Cortizo</a:t>
            </a:r>
            <a:r>
              <a:rPr lang="es-ES" sz="1100" dirty="0">
                <a:hlinkClick r:id="rId5"/>
              </a:rPr>
              <a:t> Pérez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78113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Mortalidad diferencial, aleatoria o </a:t>
            </a:r>
            <a:r>
              <a:rPr lang="es-ES" dirty="0" err="1" smtClean="0"/>
              <a:t>semi</a:t>
            </a:r>
            <a:r>
              <a:rPr lang="es-ES" dirty="0" smtClean="0"/>
              <a:t>-aleatoria</a:t>
            </a:r>
          </a:p>
          <a:p>
            <a:r>
              <a:rPr lang="es-ES" dirty="0" smtClean="0"/>
              <a:t>Elegir qué individuos mueren y cuáles se reproducen</a:t>
            </a:r>
          </a:p>
          <a:p>
            <a:r>
              <a:rPr lang="es-ES" dirty="0" smtClean="0"/>
              <a:t>Equilibrio:</a:t>
            </a:r>
          </a:p>
          <a:p>
            <a:pPr lvl="1"/>
            <a:r>
              <a:rPr lang="es-ES" dirty="0" smtClean="0"/>
              <a:t>Suficientes plazas para la siguiente generación</a:t>
            </a:r>
          </a:p>
          <a:p>
            <a:pPr lvl="1"/>
            <a:r>
              <a:rPr lang="es-ES" dirty="0" smtClean="0"/>
              <a:t>Pérdida de información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18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Reproducción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Reproducción diferencial, aleatoria o </a:t>
            </a:r>
            <a:r>
              <a:rPr lang="es-ES" dirty="0" err="1" smtClean="0"/>
              <a:t>semi</a:t>
            </a:r>
            <a:r>
              <a:rPr lang="es-ES" dirty="0" smtClean="0"/>
              <a:t>-aleatoria.</a:t>
            </a:r>
          </a:p>
          <a:p>
            <a:r>
              <a:rPr lang="es-ES" dirty="0" smtClean="0"/>
              <a:t>Genera una población nueva para la siguiente generación.</a:t>
            </a:r>
          </a:p>
          <a:p>
            <a:r>
              <a:rPr lang="es-ES" dirty="0" smtClean="0"/>
              <a:t>2 fases:</a:t>
            </a:r>
          </a:p>
          <a:p>
            <a:pPr lvl="1"/>
            <a:r>
              <a:rPr lang="es-ES" dirty="0" smtClean="0"/>
              <a:t>Cruzamiento</a:t>
            </a:r>
          </a:p>
          <a:p>
            <a:pPr lvl="1"/>
            <a:r>
              <a:rPr lang="es-ES" dirty="0" smtClean="0"/>
              <a:t>Mutación </a:t>
            </a:r>
          </a:p>
          <a:p>
            <a:r>
              <a:rPr lang="es-ES" dirty="0" smtClean="0"/>
              <a:t>Si se conservan pocos de la generación anterior: Elite Clones</a:t>
            </a:r>
          </a:p>
        </p:txBody>
      </p:sp>
    </p:spTree>
    <p:extLst>
      <p:ext uri="{BB962C8B-B14F-4D97-AF65-F5344CB8AC3E}">
        <p14:creationId xmlns:p14="http://schemas.microsoft.com/office/powerpoint/2010/main" val="990687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304</Words>
  <Application>Microsoft Office PowerPoint</Application>
  <PresentationFormat>Presentación en pantalla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Introducción a los algoritmos genéticos</vt:lpstr>
      <vt:lpstr>Presentación de PowerPoint</vt:lpstr>
      <vt:lpstr>Algoritmos genéticos</vt:lpstr>
      <vt:lpstr>Individuos</vt:lpstr>
      <vt:lpstr>Presentación de PowerPoint</vt:lpstr>
      <vt:lpstr>Presentación de PowerPoint</vt:lpstr>
      <vt:lpstr>Presentación de PowerPoint</vt:lpstr>
      <vt:lpstr>Selección</vt:lpstr>
      <vt:lpstr>Reproducción</vt:lpstr>
      <vt:lpstr>Cruzamiento</vt:lpstr>
      <vt:lpstr>Mutación</vt:lpstr>
      <vt:lpstr>Apertura y cierre del algoritmo</vt:lpstr>
      <vt:lpstr>Modular el algoritmo: El dilema exploración-explotación</vt:lpstr>
      <vt:lpstr>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Siro</cp:lastModifiedBy>
  <cp:revision>21</cp:revision>
  <dcterms:created xsi:type="dcterms:W3CDTF">2016-03-17T00:57:04Z</dcterms:created>
  <dcterms:modified xsi:type="dcterms:W3CDTF">2016-03-17T05:22:06Z</dcterms:modified>
</cp:coreProperties>
</file>