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9" r:id="rId13"/>
    <p:sldId id="267" r:id="rId14"/>
    <p:sldId id="270" r:id="rId15"/>
    <p:sldId id="271" r:id="rId16"/>
    <p:sldId id="274" r:id="rId17"/>
    <p:sldId id="272" r:id="rId18"/>
    <p:sldId id="273" r:id="rId19"/>
    <p:sldId id="275" r:id="rId20"/>
    <p:sldId id="277" r:id="rId21"/>
    <p:sldId id="285" r:id="rId22"/>
    <p:sldId id="284" r:id="rId23"/>
    <p:sldId id="286" r:id="rId24"/>
    <p:sldId id="287" r:id="rId25"/>
    <p:sldId id="278" r:id="rId26"/>
    <p:sldId id="279" r:id="rId27"/>
    <p:sldId id="280" r:id="rId28"/>
    <p:sldId id="283" r:id="rId29"/>
    <p:sldId id="282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4028E-7606-4A76-9C89-54B692540968}" type="datetimeFigureOut">
              <a:rPr lang="es-ES" smtClean="0"/>
              <a:t>23/09/2017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C4F8-1225-49CB-844C-3B509EADCC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00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CC4F8-1225-49CB-844C-3B509EADCC6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78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2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5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2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08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85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6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26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1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63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3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6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9C99-D329-4ED1-BF82-FCDCA612F2E9}" type="datetimeFigureOut">
              <a:rPr lang="es-ES" smtClean="0"/>
              <a:t>23/09/2017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1C3E-0109-4084-8226-CD25A55569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71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imagesearch.com/2016/10/03/bubble-sheet-multiple-choice-scanner-and-test-grader-using-omr-python-and-opencv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6858000" cy="15853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Correct 1000 exams </a:t>
            </a:r>
            <a:br>
              <a:rPr lang="en-US" b="1" dirty="0" smtClean="0"/>
            </a:br>
            <a:r>
              <a:rPr lang="en-US" b="1" dirty="0" smtClean="0"/>
              <a:t>with a bit of </a:t>
            </a:r>
            <a:r>
              <a:rPr lang="en-US" b="1" dirty="0" err="1" smtClean="0"/>
              <a:t>OpenCV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39282"/>
              </p:ext>
            </p:extLst>
          </p:nvPr>
        </p:nvGraphicFramePr>
        <p:xfrm>
          <a:off x="654050" y="1678675"/>
          <a:ext cx="7835900" cy="37341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49550"/>
                <a:gridCol w="5086350"/>
              </a:tblGrid>
              <a:tr h="678376">
                <a:tc>
                  <a:txBody>
                    <a:bodyPr/>
                    <a:lstStyle/>
                    <a:p>
                      <a:pPr algn="r"/>
                      <a:r>
                        <a:rPr lang="en-US" sz="3600" b="0" noProof="0" dirty="0" smtClean="0"/>
                        <a:t>Language:</a:t>
                      </a:r>
                      <a:endParaRPr lang="en-US" sz="3600" b="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noProof="0" dirty="0" smtClean="0"/>
                        <a:t>English</a:t>
                      </a:r>
                      <a:endParaRPr lang="en-US" sz="3600" b="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76">
                <a:tc>
                  <a:txBody>
                    <a:bodyPr/>
                    <a:lstStyle/>
                    <a:p>
                      <a:pPr algn="r"/>
                      <a:r>
                        <a:rPr lang="en-US" sz="3600" noProof="0" dirty="0" smtClean="0"/>
                        <a:t>Level:</a:t>
                      </a:r>
                      <a:endParaRPr lang="en-US" sz="36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noProof="0" dirty="0" smtClean="0"/>
                        <a:t>Beginner-Conceptual</a:t>
                      </a:r>
                      <a:endParaRPr lang="en-US" sz="36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896">
                <a:tc>
                  <a:txBody>
                    <a:bodyPr/>
                    <a:lstStyle/>
                    <a:p>
                      <a:pPr algn="r"/>
                      <a:r>
                        <a:rPr lang="en-US" sz="3600" noProof="0" dirty="0" smtClean="0"/>
                        <a:t>Topics:</a:t>
                      </a:r>
                      <a:endParaRPr lang="en-US" sz="36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noProof="0" dirty="0" smtClean="0"/>
                        <a:t>Numpy, Matplotlib,</a:t>
                      </a:r>
                    </a:p>
                    <a:p>
                      <a:r>
                        <a:rPr lang="en-US" sz="3600" noProof="0" dirty="0" err="1" smtClean="0"/>
                        <a:t>OpenCV</a:t>
                      </a:r>
                      <a:r>
                        <a:rPr lang="en-US" sz="3600" noProof="0" dirty="0" smtClean="0"/>
                        <a:t>, Digital </a:t>
                      </a:r>
                      <a:r>
                        <a:rPr lang="en-US" sz="3600" noProof="0" dirty="0" smtClean="0"/>
                        <a:t>images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0896">
                <a:tc>
                  <a:txBody>
                    <a:bodyPr/>
                    <a:lstStyle/>
                    <a:p>
                      <a:pPr algn="r"/>
                      <a:r>
                        <a:rPr lang="en-US" sz="3600" noProof="0" dirty="0" smtClean="0"/>
                        <a:t>Materials:</a:t>
                      </a:r>
                      <a:endParaRPr lang="en-US" sz="36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glow rad="127000">
                              <a:schemeClr val="accent1">
                                <a:lumMod val="20000"/>
                                <a:lumOff val="80000"/>
                                <a:alpha val="77000"/>
                              </a:schemeClr>
                            </a:glow>
                          </a:effectLst>
                        </a:rPr>
                        <a:t>Github</a:t>
                      </a:r>
                      <a:r>
                        <a:rPr lang="en-US" sz="3600" dirty="0" smtClean="0"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glow rad="127000">
                              <a:schemeClr val="accent1">
                                <a:lumMod val="20000"/>
                                <a:lumOff val="80000"/>
                                <a:alpha val="77000"/>
                              </a:schemeClr>
                            </a:glow>
                          </a:effectLst>
                        </a:rPr>
                        <a:t> → </a:t>
                      </a:r>
                      <a:r>
                        <a:rPr lang="en-US" sz="3600" dirty="0" err="1" smtClean="0"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glow rad="127000">
                              <a:schemeClr val="accent1">
                                <a:lumMod val="20000"/>
                                <a:lumOff val="80000"/>
                                <a:alpha val="77000"/>
                              </a:schemeClr>
                            </a:glow>
                          </a:effectLst>
                        </a:rPr>
                        <a:t>AunSiro</a:t>
                      </a:r>
                      <a:r>
                        <a:rPr lang="en-US" sz="3600" dirty="0" smtClean="0"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glow rad="127000">
                              <a:schemeClr val="accent1">
                                <a:lumMod val="20000"/>
                                <a:lumOff val="80000"/>
                                <a:alpha val="77000"/>
                              </a:schemeClr>
                            </a:glow>
                          </a:effectLst>
                        </a:rPr>
                        <a:t> → Correct 1000….</a:t>
                      </a:r>
                      <a:endParaRPr lang="en-US" sz="3600" dirty="0">
                        <a:ln>
                          <a:solidFill>
                            <a:schemeClr val="tx1"/>
                          </a:solidFill>
                        </a:ln>
                        <a:effectLst>
                          <a:glow rad="127000">
                            <a:schemeClr val="accent1">
                              <a:lumMod val="20000"/>
                              <a:lumOff val="80000"/>
                              <a:alpha val="77000"/>
                            </a:schemeClr>
                          </a:glow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9" y="4869055"/>
            <a:ext cx="3048264" cy="1879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37" y="4869054"/>
            <a:ext cx="1879763" cy="18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use </a:t>
            </a:r>
            <a:r>
              <a:rPr lang="en-US" dirty="0" err="1" smtClean="0"/>
              <a:t>OpenCV</a:t>
            </a:r>
            <a:r>
              <a:rPr lang="en-US" dirty="0" smtClean="0"/>
              <a:t> for?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images into Numpy arrays</a:t>
            </a:r>
            <a:endParaRPr lang="en-US" dirty="0"/>
          </a:p>
        </p:txBody>
      </p:sp>
      <p:pic>
        <p:nvPicPr>
          <p:cNvPr id="1026" name="Picture 2" descr="C:\Users\Usuario\Desktop\Python\17-09 Pycon opencv\imagenes\11-load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1" y="2384639"/>
            <a:ext cx="7816420" cy="78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0468"/>
          </a:xfrm>
        </p:spPr>
        <p:txBody>
          <a:bodyPr/>
          <a:lstStyle/>
          <a:p>
            <a:r>
              <a:rPr lang="en-US" dirty="0" smtClean="0"/>
              <a:t>What will we use </a:t>
            </a:r>
            <a:r>
              <a:rPr lang="en-US" dirty="0" err="1" smtClean="0"/>
              <a:t>OpenCV</a:t>
            </a:r>
            <a:r>
              <a:rPr lang="en-US" dirty="0" smtClean="0"/>
              <a:t> for?</a:t>
            </a:r>
            <a:endParaRPr lang="en-US" dirty="0"/>
          </a:p>
        </p:txBody>
      </p:sp>
      <p:pic>
        <p:nvPicPr>
          <p:cNvPr id="2050" name="Picture 2" descr="C:\Users\Usuario\Desktop\Python\17-09 Pycon opencv\imagenes\12-Python_logo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6" y="1121418"/>
            <a:ext cx="2579544" cy="25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ario\Desktop\Python\17-09 Pycon opencv\imagenes\12-Python_logo-256-blur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48" y="1121418"/>
            <a:ext cx="2579544" cy="25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uario\Desktop\Python\17-09 Pycon opencv\imagenes\12-Python_logo-256-thresh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48" y="4001214"/>
            <a:ext cx="2579544" cy="25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uario\Desktop\Python\17-09 Pycon opencv\imagenes\12-Python_logo-256-blur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6" y="3944204"/>
            <a:ext cx="2579544" cy="25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V="1">
            <a:off x="2893325" y="3248167"/>
            <a:ext cx="1105469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913796" y="4205785"/>
            <a:ext cx="1105469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Usuario\Desktop\Python\17-09 Pycon opencv\imagenes\12-gaussianblu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26" y="1121418"/>
            <a:ext cx="3369195" cy="5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uario\Desktop\Python\17-09 Pycon opencv\imagenes\12-threshol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2" y="4001214"/>
            <a:ext cx="2952918" cy="6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use </a:t>
            </a:r>
            <a:r>
              <a:rPr lang="en-US" dirty="0" err="1" smtClean="0"/>
              <a:t>OpenCV</a:t>
            </a:r>
            <a:r>
              <a:rPr lang="en-US" dirty="0" smtClean="0"/>
              <a:t> for?</a:t>
            </a:r>
            <a:endParaRPr lang="en-US" dirty="0"/>
          </a:p>
        </p:txBody>
      </p:sp>
      <p:pic>
        <p:nvPicPr>
          <p:cNvPr id="3075" name="Picture 3" descr="C:\Users\Usuario\Desktop\Python\17-09 Pycon opencv\imagenes\13-findconto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55" y="1524049"/>
            <a:ext cx="4444762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uario\Desktop\Python\17-09 Pycon opencv\imagenes\13-Python_logo-256-threshold-cont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36" y="2714981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for drawing figures</a:t>
            </a:r>
          </a:p>
          <a:p>
            <a:r>
              <a:rPr lang="en-US" dirty="0" smtClean="0"/>
              <a:t>Has a lot of different functions to create lots of different graphs</a:t>
            </a:r>
          </a:p>
          <a:p>
            <a:r>
              <a:rPr lang="en-US" dirty="0" err="1" smtClean="0"/>
              <a:t>Pyplot</a:t>
            </a:r>
            <a:r>
              <a:rPr lang="en-US" dirty="0" smtClean="0"/>
              <a:t>: easy module for simple and quick graphs</a:t>
            </a:r>
          </a:p>
          <a:p>
            <a:r>
              <a:rPr lang="en-US" dirty="0" smtClean="0"/>
              <a:t>Object oriented  and function oriented interfaces for when you need more control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27" y="460280"/>
            <a:ext cx="5811597" cy="1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your boring data into beautiful pieces of </a:t>
            </a:r>
            <a:r>
              <a:rPr lang="en-US" strike="sngStrike" dirty="0" smtClean="0"/>
              <a:t>crap</a:t>
            </a:r>
            <a:r>
              <a:rPr lang="en-US" dirty="0" smtClean="0"/>
              <a:t> 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983" y="1825625"/>
            <a:ext cx="6734759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Colors are useful and </a:t>
            </a:r>
            <a:br>
              <a:rPr lang="en-US" sz="3600" dirty="0" smtClean="0"/>
            </a:br>
            <a:r>
              <a:rPr lang="en-US" sz="3600" dirty="0" smtClean="0"/>
              <a:t>beautiful, use them!</a:t>
            </a:r>
            <a:endParaRPr lang="en-US" sz="3600" dirty="0"/>
          </a:p>
          <a:p>
            <a:r>
              <a:rPr lang="en-US" sz="3600" dirty="0" smtClean="0"/>
              <a:t>The </a:t>
            </a:r>
            <a:r>
              <a:rPr lang="en-US" sz="3600" dirty="0" err="1" smtClean="0"/>
              <a:t>pyplot</a:t>
            </a:r>
            <a:r>
              <a:rPr lang="en-US" sz="3600" dirty="0" smtClean="0"/>
              <a:t> interface is</a:t>
            </a:r>
            <a:br>
              <a:rPr lang="en-US" sz="3600" dirty="0" smtClean="0"/>
            </a:br>
            <a:r>
              <a:rPr lang="en-US" sz="3600" dirty="0" smtClean="0"/>
              <a:t>easy and agile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No, really, always represent data</a:t>
            </a:r>
            <a:endParaRPr lang="en-U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t="10854" r="8171" b="4914"/>
          <a:stretch/>
        </p:blipFill>
        <p:spPr>
          <a:xfrm>
            <a:off x="5772151" y="1690688"/>
            <a:ext cx="2969078" cy="2380171"/>
          </a:xfrm>
          <a:prstGeom prst="rect">
            <a:avLst/>
          </a:prstGeom>
        </p:spPr>
      </p:pic>
      <p:pic>
        <p:nvPicPr>
          <p:cNvPr id="1026" name="Picture 2" descr="C:\Users\Usuario\Desktop\Python\17-09 Pycon opencv\imagenes\15-easy im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9" y="4070859"/>
            <a:ext cx="6462379" cy="13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uario\Desktop\Python\17-09 Pycon opencv\imagenes\13-scatter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95" y="910207"/>
            <a:ext cx="4248510" cy="27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Usuario\Desktop\Python\17-09 Pycon opencv\imagenes\13-imshow-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71" y="3887788"/>
            <a:ext cx="2973957" cy="27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Usuario\Desktop\Python\17-09 Pycon opencv\imagenes\15-plot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4" y="910206"/>
            <a:ext cx="4248510" cy="27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Usuario\Desktop\Python\17-09 Pycon opencv\imagenes\13-contour-grap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4" y="3863786"/>
            <a:ext cx="4248510" cy="27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296" y="201354"/>
            <a:ext cx="7886700" cy="890468"/>
          </a:xfrm>
        </p:spPr>
        <p:txBody>
          <a:bodyPr/>
          <a:lstStyle/>
          <a:p>
            <a:r>
              <a:rPr lang="en-US" dirty="0" smtClean="0"/>
              <a:t>Some useful Matplotlib functions</a:t>
            </a:r>
            <a:endParaRPr lang="en-US" dirty="0"/>
          </a:p>
        </p:txBody>
      </p:sp>
      <p:pic>
        <p:nvPicPr>
          <p:cNvPr id="4098" name="Picture 2" descr="C:\Users\Usuario\Desktop\Python\17-09 Pycon opencv\imagenes\13-sc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06" y="2990205"/>
            <a:ext cx="2518058" cy="3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uario\Desktop\Python\17-09 Pycon opencv\imagenes\13-contou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7" y="5992788"/>
            <a:ext cx="2405644" cy="3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uario\Desktop\Python\17-09 Pycon opencv\imagenes\13-imsh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81" y="5992789"/>
            <a:ext cx="2225783" cy="3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Usuario\Desktop\Python\17-09 Pycon opencv\imagenes\13-plo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8" y="2756511"/>
            <a:ext cx="2045923" cy="49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so… what about the exams?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1" y="2905368"/>
            <a:ext cx="3235419" cy="2984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3720901" y="3978291"/>
            <a:ext cx="100148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28" y="2905368"/>
            <a:ext cx="3978728" cy="29840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23" y="1534885"/>
            <a:ext cx="2443843" cy="20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523" y="365127"/>
            <a:ext cx="8210938" cy="819862"/>
          </a:xfrm>
        </p:spPr>
        <p:txBody>
          <a:bodyPr/>
          <a:lstStyle/>
          <a:p>
            <a:r>
              <a:rPr lang="en-US" dirty="0" smtClean="0"/>
              <a:t>Correct a single exam with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6642" y="1284450"/>
            <a:ext cx="7886700" cy="4351338"/>
          </a:xfrm>
        </p:spPr>
        <p:txBody>
          <a:bodyPr/>
          <a:lstStyle/>
          <a:p>
            <a:pPr algn="ctr"/>
            <a:r>
              <a:rPr lang="en-US" dirty="0" smtClean="0"/>
              <a:t>Witness the best practices and novel algorithms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ñapas</a:t>
            </a:r>
            <a:r>
              <a:rPr lang="en-US" dirty="0" smtClean="0"/>
              <a:t>-&amp;-deadlines driven development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2" y="2156732"/>
            <a:ext cx="4381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/>
          <a:lstStyle/>
          <a:p>
            <a:r>
              <a:rPr lang="en-US" dirty="0" smtClean="0"/>
              <a:t>Lets look at the exam itself</a:t>
            </a:r>
            <a:endParaRPr lang="en-US" dirty="0"/>
          </a:p>
        </p:txBody>
      </p:sp>
      <p:pic>
        <p:nvPicPr>
          <p:cNvPr id="1026" name="Picture 2" descr="C:\Users\Usuario\Desktop\Python\17-09 Pycon opencv\imagenes\19-examen-ejemp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076538"/>
            <a:ext cx="4907544" cy="57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Desktop\Python\17-09 Pycon opencv\imagenes\19-pregunta-ejemp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57" y="2224585"/>
            <a:ext cx="3804264" cy="11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>
            <a:endCxn id="1027" idx="1"/>
          </p:cNvCxnSpPr>
          <p:nvPr/>
        </p:nvCxnSpPr>
        <p:spPr>
          <a:xfrm>
            <a:off x="1351128" y="2224585"/>
            <a:ext cx="3986629" cy="55999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7642747" y="2647666"/>
            <a:ext cx="682388" cy="69691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3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Draw a X on your chosen option</a:t>
            </a:r>
          </a:p>
          <a:p>
            <a:r>
              <a:rPr lang="en-US" sz="3200" dirty="0" smtClean="0"/>
              <a:t>Draw a circle over an X to nullify it</a:t>
            </a:r>
          </a:p>
          <a:p>
            <a:r>
              <a:rPr lang="en-US" sz="3200" dirty="0" smtClean="0"/>
              <a:t>The number of correct, incorrect and blank answers has to be registered</a:t>
            </a:r>
          </a:p>
          <a:p>
            <a:r>
              <a:rPr lang="en-US" sz="3200" dirty="0" smtClean="0"/>
              <a:t>Gods, how I whish I could put my hands on whoever designed that stupid test without even planning on how to correct it other than by hand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latin typeface="Arial Black" panose="020B0A04020102020204" pitchFamily="34" charset="0"/>
              </a:rPr>
              <a:t>TL;DR</a:t>
            </a:r>
            <a:endParaRPr lang="es-E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38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~ 350 Tests had to be corrected and scored in a week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8650" y="5788025"/>
            <a:ext cx="7886700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Guess I’ll </a:t>
            </a:r>
            <a:r>
              <a:rPr lang="en-US" strike="sngStrike" dirty="0" smtClean="0"/>
              <a:t>die</a:t>
            </a:r>
            <a:r>
              <a:rPr lang="en-US" dirty="0" smtClean="0"/>
              <a:t> use Python? </a:t>
            </a:r>
            <a:r>
              <a:rPr lang="es-ES" altLang="ja-JP" dirty="0"/>
              <a:t>¯\_(</a:t>
            </a:r>
            <a:r>
              <a:rPr lang="ja-JP" altLang="es-ES" dirty="0"/>
              <a:t>ツ</a:t>
            </a:r>
            <a:r>
              <a:rPr lang="es-ES" altLang="ja-JP" dirty="0"/>
              <a:t>)_/¯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F:\17-09 Pycon opencv\imagenes\fondom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17-09 Pycon opencv\imagenes\01-pile-of-poo_1f4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55950"/>
            <a:ext cx="16510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0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process in detail: precondition</a:t>
            </a:r>
            <a:endParaRPr lang="en-US" dirty="0"/>
          </a:p>
        </p:txBody>
      </p:sp>
      <p:pic>
        <p:nvPicPr>
          <p:cNvPr id="5" name="Picture 2" descr="C:\Users\Usuario\Desktop\Python\17-09 Pycon opencv\imagenes\19-examen-ejemp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3672">
            <a:off x="1167191" y="1076537"/>
            <a:ext cx="4907544" cy="57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32513" y="1528549"/>
            <a:ext cx="5663821" cy="502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1" name="Picture 3" descr="C:\Users\Usuario\Desktop\Python\17-09 Pycon opencv\imagenes\21-noi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6" y="1376560"/>
            <a:ext cx="3504384" cy="24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uario\Desktop\Python\17-09 Pycon opencv\imagenes\21-noisy conto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6" y="1377230"/>
            <a:ext cx="3503441" cy="24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uario\Desktop\Python\17-09 Pycon opencv\imagenes\21-blur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29" y="2723878"/>
            <a:ext cx="3712452" cy="26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uario\Desktop\Python\17-09 Pycon opencv\imagenes\21-threshol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64" y="3941384"/>
            <a:ext cx="3732192" cy="26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162455" y="182626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/>
              <a:t>Blur</a:t>
            </a:r>
            <a:endParaRPr lang="es-ES" sz="3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154741" y="3221107"/>
            <a:ext cx="204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/>
              <a:t>Threshold</a:t>
            </a:r>
            <a:endParaRPr lang="es-ES" sz="3600" dirty="0"/>
          </a:p>
        </p:txBody>
      </p:sp>
      <p:sp>
        <p:nvSpPr>
          <p:cNvPr id="12" name="11 Rectángulo"/>
          <p:cNvSpPr/>
          <p:nvPr/>
        </p:nvSpPr>
        <p:spPr>
          <a:xfrm>
            <a:off x="5155421" y="4083946"/>
            <a:ext cx="1610018" cy="2510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7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0593"/>
          </a:xfrm>
        </p:spPr>
        <p:txBody>
          <a:bodyPr/>
          <a:lstStyle/>
          <a:p>
            <a:r>
              <a:rPr lang="en-US" dirty="0" smtClean="0"/>
              <a:t>The process in detail: straighten</a:t>
            </a:r>
            <a:endParaRPr lang="en-US" dirty="0"/>
          </a:p>
        </p:txBody>
      </p:sp>
      <p:pic>
        <p:nvPicPr>
          <p:cNvPr id="5" name="Picture 2" descr="C:\Users\Usuario\Desktop\Python\17-09 Pycon opencv\imagenes\19-examen-ejemp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3672">
            <a:off x="1167191" y="1076537"/>
            <a:ext cx="4907544" cy="57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32513" y="1528549"/>
            <a:ext cx="5663821" cy="502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 rot="21419886">
            <a:off x="1075895" y="2634765"/>
            <a:ext cx="4368583" cy="82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48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220000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0593"/>
          </a:xfrm>
        </p:spPr>
        <p:txBody>
          <a:bodyPr/>
          <a:lstStyle/>
          <a:p>
            <a:r>
              <a:rPr lang="en-US" dirty="0" smtClean="0"/>
              <a:t>The process in detail: extract</a:t>
            </a:r>
            <a:endParaRPr lang="en-US" dirty="0"/>
          </a:p>
        </p:txBody>
      </p:sp>
      <p:pic>
        <p:nvPicPr>
          <p:cNvPr id="5" name="Picture 2" descr="C:\Users\Usuario\Desktop\Python\17-09 Pycon opencv\imagenes\19-examen-ejemp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91" y="1076537"/>
            <a:ext cx="4907544" cy="57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 rot="16200000">
            <a:off x="500087" y="3868201"/>
            <a:ext cx="4368583" cy="82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 rot="16200000">
            <a:off x="-426189" y="3868201"/>
            <a:ext cx="4368583" cy="82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 rot="16200000">
            <a:off x="2305137" y="3876880"/>
            <a:ext cx="4368583" cy="82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 rot="16200000">
            <a:off x="1378861" y="3876880"/>
            <a:ext cx="4368583" cy="82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 rot="16200000">
            <a:off x="3284978" y="3831992"/>
            <a:ext cx="4368583" cy="93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3" descr="C:\Users\Usuario\Desktop\Python\17-09 Pycon opencv\imagenes\19-pregunta-ejemp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7" y="3163033"/>
            <a:ext cx="3804264" cy="11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627648" y="2287277"/>
            <a:ext cx="3373229" cy="143575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0593"/>
          </a:xfrm>
        </p:spPr>
        <p:txBody>
          <a:bodyPr/>
          <a:lstStyle/>
          <a:p>
            <a:r>
              <a:rPr lang="en-US" dirty="0" smtClean="0"/>
              <a:t>The process in detail: analyze </a:t>
            </a:r>
            <a:endParaRPr lang="en-US" dirty="0"/>
          </a:p>
        </p:txBody>
      </p:sp>
      <p:pic>
        <p:nvPicPr>
          <p:cNvPr id="12" name="Picture 3" descr="C:\Users\Usuario\Desktop\Python\17-09 Pycon opencv\imagenes\19-pregunta-ejemp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1" y="1388824"/>
            <a:ext cx="4554027" cy="13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/>
          <p:cNvSpPr/>
          <p:nvPr/>
        </p:nvSpPr>
        <p:spPr>
          <a:xfrm>
            <a:off x="3671249" y="2032639"/>
            <a:ext cx="682388" cy="69691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C:\Users\Usuario\Desktop\Python\17-09 Pycon opencv\imagenes\19-pregunta-ejempl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1" y="3480178"/>
            <a:ext cx="4570736" cy="13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Elipse"/>
          <p:cNvSpPr/>
          <p:nvPr/>
        </p:nvSpPr>
        <p:spPr>
          <a:xfrm>
            <a:off x="2090383" y="4100807"/>
            <a:ext cx="682388" cy="69691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4483674" y="4019629"/>
            <a:ext cx="912124" cy="77809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3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0593"/>
          </a:xfrm>
        </p:spPr>
        <p:txBody>
          <a:bodyPr/>
          <a:lstStyle/>
          <a:p>
            <a:r>
              <a:rPr lang="en-US" dirty="0" smtClean="0"/>
              <a:t>The process in detail: draw &amp; save </a:t>
            </a:r>
            <a:endParaRPr lang="en-US" dirty="0"/>
          </a:p>
        </p:txBody>
      </p:sp>
      <p:pic>
        <p:nvPicPr>
          <p:cNvPr id="4098" name="Picture 2" descr="C:\Users\Usuario\Desktop\Python\17-09 Pycon opencv\imagenes\25-examen-coloread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8"/>
          <a:stretch/>
        </p:blipFill>
        <p:spPr bwMode="auto">
          <a:xfrm>
            <a:off x="955318" y="1279383"/>
            <a:ext cx="7124701" cy="520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/>
          <a:p>
            <a:r>
              <a:rPr lang="en-US" dirty="0" smtClean="0"/>
              <a:t>Some found problems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03111"/>
            <a:ext cx="7886700" cy="4351338"/>
          </a:xfrm>
        </p:spPr>
        <p:txBody>
          <a:bodyPr/>
          <a:lstStyle/>
          <a:p>
            <a:r>
              <a:rPr lang="en-US" dirty="0" smtClean="0"/>
              <a:t>It is difficult to assign threshold values for nullified answers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cells don’t have the same size (Seriously WTF who made this thing??)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plan survives contact with the enemy</a:t>
            </a:r>
            <a:endParaRPr lang="en-US" dirty="0"/>
          </a:p>
        </p:txBody>
      </p:sp>
      <p:pic>
        <p:nvPicPr>
          <p:cNvPr id="5122" name="Picture 2" descr="C:\Users\Usuario\Desktop\Python\17-09 Pycon opencv\imagenes\26-problem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89" y="2154406"/>
            <a:ext cx="2568947" cy="78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uario\Desktop\Python\17-09 Pycon opencv\imagenes\26-problem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66" y="2175316"/>
            <a:ext cx="2455437" cy="7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uario\Desktop\Python\17-09 Pycon opencv\imagenes\26-problem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23" y="3998794"/>
            <a:ext cx="2871252" cy="7810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Usuario\Desktop\Python\17-09 Pycon opencv\imagenes\0198_0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138">
            <a:off x="1288718" y="2602868"/>
            <a:ext cx="4184063" cy="12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Usuario\Desktop\Python\17-09 Pycon opencv\imagenes\0198_00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726">
            <a:off x="2603194" y="4009368"/>
            <a:ext cx="5103944" cy="15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Usuario\Desktop\Python\17-09 Pycon opencv\imagenes\0198_0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825">
            <a:off x="2294412" y="2326335"/>
            <a:ext cx="5150822" cy="16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uario\Desktop\Python\17-09 Pycon opencv\imagenes\0198_03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4483">
            <a:off x="967511" y="2927343"/>
            <a:ext cx="7612800" cy="18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7360"/>
          </a:xfrm>
        </p:spPr>
        <p:txBody>
          <a:bodyPr/>
          <a:lstStyle/>
          <a:p>
            <a:r>
              <a:rPr lang="en-US" dirty="0" smtClean="0"/>
              <a:t>[Rinse and Repeat] X 300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82487"/>
            <a:ext cx="7886700" cy="5203370"/>
          </a:xfrm>
        </p:spPr>
        <p:txBody>
          <a:bodyPr>
            <a:normAutofit/>
          </a:bodyPr>
          <a:lstStyle/>
          <a:p>
            <a:r>
              <a:rPr lang="en-US" dirty="0" smtClean="0"/>
              <a:t>Analyze a (hopefully) correct template</a:t>
            </a:r>
          </a:p>
          <a:p>
            <a:endParaRPr lang="en-US" dirty="0" smtClean="0"/>
          </a:p>
          <a:p>
            <a:r>
              <a:rPr lang="en-US" dirty="0" smtClean="0"/>
              <a:t>Make a loop and let the computer do the job for you (</a:t>
            </a:r>
            <a:r>
              <a:rPr lang="en-US" dirty="0" err="1" smtClean="0"/>
              <a:t>haha</a:t>
            </a:r>
            <a:r>
              <a:rPr lang="en-US" dirty="0" smtClean="0"/>
              <a:t> stupid machine)</a:t>
            </a:r>
          </a:p>
          <a:p>
            <a:endParaRPr lang="en-US" dirty="0"/>
          </a:p>
          <a:p>
            <a:r>
              <a:rPr lang="en-US" dirty="0" smtClean="0"/>
              <a:t>Check the results and correct if necessary</a:t>
            </a:r>
          </a:p>
          <a:p>
            <a:endParaRPr lang="en-US" dirty="0"/>
          </a:p>
          <a:p>
            <a:r>
              <a:rPr lang="en-US" dirty="0" smtClean="0"/>
              <a:t>???</a:t>
            </a:r>
          </a:p>
          <a:p>
            <a:endParaRPr lang="en-US" dirty="0"/>
          </a:p>
          <a:p>
            <a:r>
              <a:rPr lang="en-US" dirty="0" smtClean="0"/>
              <a:t>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5002" y="1484431"/>
            <a:ext cx="7886700" cy="1518076"/>
          </a:xfrm>
        </p:spPr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Accomplished!</a:t>
            </a:r>
          </a:p>
          <a:p>
            <a:r>
              <a:rPr lang="en-US" dirty="0" smtClean="0"/>
              <a:t>You just spent a week learning how to teach Python how to correct exams instead of correcting exams!</a:t>
            </a:r>
            <a:endParaRPr lang="en-US" dirty="0"/>
          </a:p>
        </p:txBody>
      </p:sp>
      <p:pic>
        <p:nvPicPr>
          <p:cNvPr id="6146" name="Picture 2" descr="C:\Users\Usuario\Desktop\Python\17-09 Pycon opencv\imagenes\25-omedeto-2 cop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51" y="3187414"/>
            <a:ext cx="5183247" cy="36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libraries used: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Imutils</a:t>
            </a:r>
            <a:r>
              <a:rPr lang="en-US" dirty="0" smtClean="0"/>
              <a:t> : some useful functions to work with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Openpyxl</a:t>
            </a:r>
            <a:r>
              <a:rPr lang="en-US" dirty="0" smtClean="0"/>
              <a:t>: read &amp; write excel files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: operative system functions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8364" y="4017159"/>
            <a:ext cx="8756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This project is based on the tutorial </a:t>
            </a:r>
          </a:p>
          <a:p>
            <a:r>
              <a:rPr lang="en-US" sz="3600" dirty="0" smtClean="0"/>
              <a:t>“</a:t>
            </a:r>
            <a:r>
              <a:rPr lang="en-US" sz="3600" b="1" dirty="0"/>
              <a:t>Bubble sheet multiple choice scanner </a:t>
            </a:r>
            <a:r>
              <a:rPr lang="en-US" sz="3600" b="1" dirty="0" smtClean="0"/>
              <a:t>and </a:t>
            </a:r>
          </a:p>
          <a:p>
            <a:r>
              <a:rPr lang="en-US" sz="3600" b="1" dirty="0" smtClean="0"/>
              <a:t>test </a:t>
            </a:r>
            <a:r>
              <a:rPr lang="en-US" sz="3600" b="1" dirty="0"/>
              <a:t>grader using OMR, Python and </a:t>
            </a:r>
            <a:r>
              <a:rPr lang="en-US" sz="3600" b="1" dirty="0" err="1" smtClean="0"/>
              <a:t>OpenCV</a:t>
            </a:r>
            <a:r>
              <a:rPr lang="en-US" sz="3600" b="1" dirty="0" smtClean="0"/>
              <a:t>”</a:t>
            </a:r>
            <a:endParaRPr lang="en-US" sz="3600" b="1" dirty="0"/>
          </a:p>
          <a:p>
            <a:r>
              <a:rPr lang="en-US" sz="3600" dirty="0"/>
              <a:t>by Adrian </a:t>
            </a:r>
            <a:r>
              <a:rPr lang="en-US" sz="3600" dirty="0" err="1"/>
              <a:t>Rosebrock:</a:t>
            </a:r>
            <a:r>
              <a:rPr lang="en-US" sz="3600" dirty="0" err="1" smtClean="0">
                <a:hlinkClick r:id="rId2"/>
              </a:rPr>
              <a:t>Link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39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20837315">
            <a:off x="864011" y="2041947"/>
            <a:ext cx="698691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Righ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6600" b="1" cap="none" spc="0" dirty="0" smtClean="0">
                <a:ln w="38100"/>
                <a:solidFill>
                  <a:schemeClr val="accent4"/>
                </a:solidFill>
                <a:effectLst>
                  <a:reflection blurRad="6350" stA="55000" endA="50" endPos="85000" dir="5400000" sy="-100000" algn="bl" rotWithShape="0"/>
                </a:effectLst>
              </a:rPr>
              <a:t>Thank you </a:t>
            </a:r>
          </a:p>
          <a:p>
            <a:pPr algn="ctr"/>
            <a:r>
              <a:rPr lang="en-US" sz="6600" b="1" cap="none" spc="0" dirty="0" smtClean="0">
                <a:ln w="38100"/>
                <a:solidFill>
                  <a:schemeClr val="accent4"/>
                </a:solidFill>
                <a:effectLst>
                  <a:reflection blurRad="6350" stA="55000" endA="50" endPos="85000" dir="5400000" sy="-100000" algn="bl" rotWithShape="0"/>
                </a:effectLst>
              </a:rPr>
              <a:t>for not falling sleep</a:t>
            </a:r>
            <a:endParaRPr lang="en-US" sz="6600" b="1" cap="none" spc="0" dirty="0">
              <a:ln w="38100"/>
              <a:solidFill>
                <a:schemeClr val="accent4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5659" y="5199796"/>
            <a:ext cx="8707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Download scripts, examples, </a:t>
            </a:r>
            <a:r>
              <a:rPr lang="en-US" sz="4400" dirty="0" err="1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etc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:</a:t>
            </a:r>
          </a:p>
          <a:p>
            <a:r>
              <a:rPr lang="en-US" sz="4400" dirty="0" err="1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Github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 → </a:t>
            </a:r>
            <a:r>
              <a:rPr lang="en-US" sz="4400" dirty="0" err="1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AunSiro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effectLst>
                  <a:glow rad="127000">
                    <a:schemeClr val="accent1">
                      <a:lumMod val="20000"/>
                      <a:lumOff val="80000"/>
                      <a:alpha val="77000"/>
                    </a:schemeClr>
                  </a:glow>
                </a:effectLst>
              </a:rPr>
              <a:t> → Correct 1000….</a:t>
            </a:r>
            <a:endParaRPr lang="en-US" sz="4400" dirty="0">
              <a:ln>
                <a:solidFill>
                  <a:schemeClr val="tx1"/>
                </a:solidFill>
              </a:ln>
              <a:effectLst>
                <a:glow rad="127000">
                  <a:schemeClr val="accent1">
                    <a:lumMod val="20000"/>
                    <a:lumOff val="80000"/>
                    <a:alpha val="77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6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is </a:t>
            </a:r>
            <a:r>
              <a:rPr lang="en-US" dirty="0" smtClean="0"/>
              <a:t>an image stored?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32289"/>
              </p:ext>
            </p:extLst>
          </p:nvPr>
        </p:nvGraphicFramePr>
        <p:xfrm>
          <a:off x="628650" y="1825625"/>
          <a:ext cx="799465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174"/>
          </a:xfrm>
        </p:spPr>
        <p:txBody>
          <a:bodyPr/>
          <a:lstStyle/>
          <a:p>
            <a:r>
              <a:rPr lang="en-US" dirty="0" smtClean="0"/>
              <a:t>RGB: 3 x B&amp;W Matrix = Color</a:t>
            </a:r>
            <a:endParaRPr lang="en-US" dirty="0"/>
          </a:p>
        </p:txBody>
      </p:sp>
      <p:pic>
        <p:nvPicPr>
          <p:cNvPr id="1031" name="Picture 7" descr="F:\17-09 Pycon opencv\imagenes\04-Caramel_burmese_python-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" y="3949696"/>
            <a:ext cx="4146353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17-09 Pycon opencv\imagenes\04-Caramel_burmese_python-g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51" y="3949695"/>
            <a:ext cx="4146353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17-09 Pycon opencv\imagenes\04-Caramel_burmese_python-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1174748"/>
            <a:ext cx="4146353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17-09 Pycon opencv\imagenes\04-Caramel_burmese_pyth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51" y="1174747"/>
            <a:ext cx="4146353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17-09 Pycon opencv\imagenes\04-Caramel_burmese_python-blue-b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1174745"/>
            <a:ext cx="4146352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17-09 Pycon opencv\imagenes\04-Caramel_burmese_python-green-b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50" y="3949694"/>
            <a:ext cx="4146354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17-09 Pycon opencv\imagenes\04-Caramel_burmese_python-red-b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" y="3949697"/>
            <a:ext cx="4146353" cy="2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2458"/>
          </a:xfrm>
        </p:spPr>
        <p:txBody>
          <a:bodyPr/>
          <a:lstStyle/>
          <a:p>
            <a:r>
              <a:rPr lang="en-US" dirty="0" smtClean="0"/>
              <a:t>What is Numpy?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4068048"/>
            <a:ext cx="7886700" cy="1641475"/>
          </a:xfrm>
        </p:spPr>
        <p:txBody>
          <a:bodyPr/>
          <a:lstStyle/>
          <a:p>
            <a:r>
              <a:rPr lang="en-US" dirty="0" smtClean="0"/>
              <a:t>Scientific Numerical operations</a:t>
            </a:r>
          </a:p>
          <a:p>
            <a:r>
              <a:rPr lang="en-US" dirty="0" smtClean="0"/>
              <a:t>Arrays &amp; Array functions</a:t>
            </a:r>
          </a:p>
          <a:p>
            <a:r>
              <a:rPr lang="en-US" dirty="0" smtClean="0"/>
              <a:t>Broadcasting, slicing…</a:t>
            </a:r>
            <a:endParaRPr lang="en-US" dirty="0"/>
          </a:p>
        </p:txBody>
      </p:sp>
      <p:pic>
        <p:nvPicPr>
          <p:cNvPr id="3074" name="Picture 2" descr="F:\17-09 Pycon opencv\imagenes\06-numpy_project_page_recort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85766"/>
            <a:ext cx="5080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Numpy?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4913734" cy="4351338"/>
          </a:xfrm>
        </p:spPr>
        <p:txBody>
          <a:bodyPr/>
          <a:lstStyle/>
          <a:p>
            <a:r>
              <a:rPr lang="en-US" dirty="0" smtClean="0"/>
              <a:t>You want to use mathematical fancy things but have no time to search in stack overflow how to make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want your code to run fast so your Fortran expert colleagues don’t laugh at you but you don’t want to spend 5 years writing a hello world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3" y="1690689"/>
            <a:ext cx="1927938" cy="192793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59" y="3582568"/>
            <a:ext cx="2641146" cy="26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4604"/>
            <a:ext cx="7886700" cy="774441"/>
          </a:xfrm>
        </p:spPr>
        <p:txBody>
          <a:bodyPr>
            <a:normAutofit/>
          </a:bodyPr>
          <a:lstStyle/>
          <a:p>
            <a:r>
              <a:rPr lang="en-US" dirty="0" smtClean="0"/>
              <a:t>Arrays. What are they?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989045"/>
            <a:ext cx="7886700" cy="4351338"/>
          </a:xfrm>
        </p:spPr>
        <p:txBody>
          <a:bodyPr/>
          <a:lstStyle/>
          <a:p>
            <a:r>
              <a:rPr lang="en-US" dirty="0" smtClean="0"/>
              <a:t>Arrays store matrices or vectors 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65200" y="5549900"/>
            <a:ext cx="722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Array</a:t>
            </a:r>
            <a:r>
              <a:rPr lang="es-ES" sz="4000" dirty="0"/>
              <a:t> →  </a:t>
            </a:r>
            <a:r>
              <a:rPr lang="es-ES" sz="4000" dirty="0" err="1" smtClean="0"/>
              <a:t>Matrix</a:t>
            </a:r>
            <a:r>
              <a:rPr lang="es-ES" sz="4000" dirty="0"/>
              <a:t> </a:t>
            </a:r>
            <a:r>
              <a:rPr lang="es-ES" sz="4000" dirty="0" smtClean="0"/>
              <a:t>→ </a:t>
            </a:r>
            <a:r>
              <a:rPr lang="es-ES" sz="4000" dirty="0" err="1" smtClean="0"/>
              <a:t>Image</a:t>
            </a:r>
            <a:r>
              <a:rPr lang="es-ES" sz="4000" dirty="0" smtClean="0"/>
              <a:t>!</a:t>
            </a:r>
            <a:endParaRPr lang="es-ES" sz="4000" dirty="0"/>
          </a:p>
        </p:txBody>
      </p:sp>
      <p:pic>
        <p:nvPicPr>
          <p:cNvPr id="7170" name="Picture 2" descr="C:\Users\Usuario\Desktop\Python\17-09 Pycon opencv\imagenes\08-np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42" y="2353256"/>
            <a:ext cx="4461487" cy="17704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uario\Desktop\Python\17-09 Pycon opencv\imagenes\08-np-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3" y="1454568"/>
            <a:ext cx="3831204" cy="3567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use?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4666681" cy="630972"/>
          </a:xfrm>
        </p:spPr>
        <p:txBody>
          <a:bodyPr/>
          <a:lstStyle/>
          <a:p>
            <a:r>
              <a:rPr lang="en-US" dirty="0" smtClean="0"/>
              <a:t>Matrix functions and slicing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773746"/>
              </p:ext>
            </p:extLst>
          </p:nvPr>
        </p:nvGraphicFramePr>
        <p:xfrm>
          <a:off x="901605" y="2371536"/>
          <a:ext cx="38069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  <a:gridCol w="38069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825889"/>
              </p:ext>
            </p:extLst>
          </p:nvPr>
        </p:nvGraphicFramePr>
        <p:xfrm>
          <a:off x="6240154" y="2755949"/>
          <a:ext cx="1522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98"/>
                <a:gridCol w="380698"/>
                <a:gridCol w="380698"/>
                <a:gridCol w="38069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636525" y="3669984"/>
            <a:ext cx="1244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/>
              <a:t>X 2</a:t>
            </a:r>
            <a:endParaRPr lang="es-ES" sz="6600" dirty="0"/>
          </a:p>
        </p:txBody>
      </p:sp>
      <p:sp>
        <p:nvSpPr>
          <p:cNvPr id="7" name="6 Cerrar llave"/>
          <p:cNvSpPr/>
          <p:nvPr/>
        </p:nvSpPr>
        <p:spPr>
          <a:xfrm>
            <a:off x="4858603" y="2374710"/>
            <a:ext cx="477672" cy="36985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2051437" y="2374710"/>
            <a:ext cx="1518699" cy="2606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570136" y="3669984"/>
            <a:ext cx="2688514" cy="5539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Source Computer Vision</a:t>
            </a:r>
          </a:p>
          <a:p>
            <a:r>
              <a:rPr lang="en-US" dirty="0" smtClean="0"/>
              <a:t>Written in C/C++</a:t>
            </a:r>
          </a:p>
          <a:p>
            <a:r>
              <a:rPr lang="en-US" dirty="0" smtClean="0"/>
              <a:t>Very optimized to run very fast</a:t>
            </a:r>
          </a:p>
          <a:p>
            <a:r>
              <a:rPr lang="en-US" dirty="0" smtClean="0"/>
              <a:t>Contrary to popular belief, computer vision is not black magic, but science</a:t>
            </a:r>
            <a:endParaRPr lang="en-US" dirty="0"/>
          </a:p>
          <a:p>
            <a:r>
              <a:rPr lang="en-US" dirty="0"/>
              <a:t>Interface with C, C++, Python and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Maybe it has a little of black magic, ok</a:t>
            </a:r>
          </a:p>
          <a:p>
            <a:r>
              <a:rPr lang="en-US" dirty="0" smtClean="0"/>
              <a:t>Lots of very advanced functions for everything</a:t>
            </a:r>
          </a:p>
          <a:p>
            <a:r>
              <a:rPr lang="en-US" dirty="0" smtClean="0"/>
              <a:t>Actually, everything is black magic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7" y="74664"/>
            <a:ext cx="2319823" cy="2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797</Words>
  <Application>Microsoft Office PowerPoint</Application>
  <PresentationFormat>Presentación en pantalla (4:3)</PresentationFormat>
  <Paragraphs>331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Correct 1000 exams  with a bit of OpenCV</vt:lpstr>
      <vt:lpstr>TL;DR</vt:lpstr>
      <vt:lpstr>How is an image stored?</vt:lpstr>
      <vt:lpstr>RGB: 3 x B&amp;W Matrix = Color</vt:lpstr>
      <vt:lpstr>What is Numpy?</vt:lpstr>
      <vt:lpstr>Why Numpy?</vt:lpstr>
      <vt:lpstr>Arrays. What are they?</vt:lpstr>
      <vt:lpstr>What will we use?</vt:lpstr>
      <vt:lpstr>What is OpenCV?</vt:lpstr>
      <vt:lpstr>What will we use OpenCV for?</vt:lpstr>
      <vt:lpstr>What will we use OpenCV for?</vt:lpstr>
      <vt:lpstr>What will we use OpenCV for?</vt:lpstr>
      <vt:lpstr>What is</vt:lpstr>
      <vt:lpstr>Transform your boring data into beautiful pieces of crap art</vt:lpstr>
      <vt:lpstr>Some useful Matplotlib functions</vt:lpstr>
      <vt:lpstr>OK, so… what about the exams?</vt:lpstr>
      <vt:lpstr>Correct a single exam with OpenCV</vt:lpstr>
      <vt:lpstr>Lets look at the exam itself</vt:lpstr>
      <vt:lpstr>The Rules</vt:lpstr>
      <vt:lpstr>The process in detail: precondition</vt:lpstr>
      <vt:lpstr>The process in detail: straighten</vt:lpstr>
      <vt:lpstr>The process in detail: extract</vt:lpstr>
      <vt:lpstr>The process in detail: analyze </vt:lpstr>
      <vt:lpstr>The process in detail: draw &amp; save </vt:lpstr>
      <vt:lpstr>Some found problems</vt:lpstr>
      <vt:lpstr>[Rinse and Repeat] X 300</vt:lpstr>
      <vt:lpstr>Congratulations! </vt:lpstr>
      <vt:lpstr>Additional libraries used: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 1000 exams with a bit of OpenCV</dc:title>
  <dc:creator>Siro Moreno Martín (Pers. Externo)</dc:creator>
  <cp:lastModifiedBy>Siro</cp:lastModifiedBy>
  <cp:revision>64</cp:revision>
  <dcterms:created xsi:type="dcterms:W3CDTF">2017-09-07T11:10:07Z</dcterms:created>
  <dcterms:modified xsi:type="dcterms:W3CDTF">2017-09-23T00:26:41Z</dcterms:modified>
</cp:coreProperties>
</file>