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 SemiBold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SemiBold-italic.fntdata"/><Relationship Id="rId23" Type="http://schemas.openxmlformats.org/officeDocument/2006/relationships/font" Target="fonts/MontserratSemi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font" Target="fonts/MontserratSemiBold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128eebf6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128eebf6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128eebf6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7128eebf6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128eebf6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128eebf6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128eebf6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128eebf6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128eebf6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7128eebf6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128eebf6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128eebf6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7128eebf6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7128eebf6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128eebf6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128eebf6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128eebf6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128eebf6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128eebf6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128eebf6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128eebf6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128eebf6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128eebf6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128eebf6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128eebf6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7128eebf6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128eebf6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7128eebf6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128eebf6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128eebf6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32800" y="1578400"/>
            <a:ext cx="5720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145">
                <a:solidFill>
                  <a:srgbClr val="F8FAFF"/>
                </a:solidFill>
              </a:rPr>
              <a:t>BOM, DOM, and Their Workflow in JavaScript</a:t>
            </a:r>
            <a:endParaRPr b="1" sz="3145">
              <a:solidFill>
                <a:srgbClr val="F8FA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5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41750" y="3449625"/>
            <a:ext cx="4135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rgbClr val="F8FAFF"/>
                </a:solidFill>
                <a:highlight>
                  <a:schemeClr val="dk1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Understanding Browser and Document Object Models</a:t>
            </a:r>
            <a:endParaRPr sz="1900">
              <a:highlight>
                <a:schemeClr val="dk1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6049000" y="4655450"/>
            <a:ext cx="3004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Presentation By: Aun Zaidi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1155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ontserrat SemiBold"/>
                <a:ea typeface="Montserrat SemiBold"/>
                <a:cs typeface="Montserrat SemiBold"/>
                <a:sym typeface="Montserrat SemiBold"/>
              </a:rPr>
              <a:t>DOM vs. BOM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7" y="1948013"/>
            <a:ext cx="6760650" cy="25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1231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ontserrat SemiBold"/>
                <a:ea typeface="Montserrat SemiBold"/>
                <a:cs typeface="Montserrat SemiBold"/>
                <a:sym typeface="Montserrat SemiBold"/>
              </a:rPr>
              <a:t>Workflow in JavaScript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2177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Browser loads HTML and creates DOM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JavaScript accesses/modifies DOM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JavaScript interacts with BOM for browser features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Event-driven programming model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1155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ontserrat SemiBold"/>
                <a:ea typeface="Montserrat SemiBold"/>
                <a:cs typeface="Montserrat SemiBold"/>
                <a:sym typeface="Montserrat SemiBold"/>
              </a:rPr>
              <a:t>Practical Example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9462575" y="2959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425" y="2139275"/>
            <a:ext cx="8697351" cy="21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1155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ontserrat SemiBold"/>
                <a:ea typeface="Montserrat SemiBold"/>
                <a:cs typeface="Montserrat SemiBold"/>
                <a:sym typeface="Montserrat SemiBold"/>
              </a:rPr>
              <a:t>Best Practices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2100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Minimize DOM manipulation (use document fragments)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Cach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DOM references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Use event delegation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Be mindful of cross-browser BOM differences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1079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ontserrat SemiBold"/>
                <a:ea typeface="Montserrat SemiBold"/>
                <a:cs typeface="Montserrat SemiBold"/>
                <a:sym typeface="Montserrat SemiBold"/>
              </a:rPr>
              <a:t>Common Pitfalls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2100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Not waiting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for DOM to be ready (DOMContentLoaded)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Overusing global window object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Memory leaks from event listeners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Assuming BOM features exist in all browsers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1231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ontserrat SemiBold"/>
                <a:ea typeface="Montserrat SemiBold"/>
                <a:cs typeface="Montserrat SemiBold"/>
                <a:sym typeface="Montserrat SemiBold"/>
              </a:rPr>
              <a:t>Modern Alternatives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297500" y="2177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Virtual DOM (React, Vue)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Browser APIs that extend BOM capabilities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Frameworks that abstract some BOM/DOM operations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297500" y="622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>
                <a:latin typeface="Montserrat SemiBold"/>
                <a:ea typeface="Montserrat SemiBold"/>
                <a:cs typeface="Montserrat SemiBold"/>
                <a:sym typeface="Montserrat SemiBold"/>
              </a:rPr>
              <a:t>Conclusion</a:t>
            </a:r>
            <a:endParaRPr sz="3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161700" y="1426700"/>
            <a:ext cx="7433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DOM manipulates page content, while BOM controls browser behavior.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Together, they enable dynamic, interactive web experiences.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Mastering both is essential for front-end development.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Modern frameworks rely on these core JavaScript concepts.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Keep experimenting to deepen your understanding!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000">
                <a:latin typeface="Arial"/>
                <a:ea typeface="Arial"/>
                <a:cs typeface="Arial"/>
                <a:sym typeface="Arial"/>
              </a:rPr>
              <a:t>Final Tip: "Use DevTools to explore BOM/DOM in real-time!"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862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4477">
                <a:solidFill>
                  <a:srgbClr val="F8FAFF"/>
                </a:solidFill>
              </a:rPr>
              <a:t>Introduction</a:t>
            </a:r>
            <a:endParaRPr b="1" sz="4477">
              <a:solidFill>
                <a:srgbClr val="F8FAF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2031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Brief explanation of JavaScript's role in web development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Importance of understanding BOM and DOM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What we'll cover in this presentation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988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>
                <a:latin typeface="Montserrat SemiBold"/>
                <a:ea typeface="Montserrat SemiBold"/>
                <a:cs typeface="Montserrat SemiBold"/>
                <a:sym typeface="Montserrat SemiBold"/>
              </a:rPr>
              <a:t>What is the DOM (Document Object Model)?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145100" y="22323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Definition: DOM is a programming interface for HTML and XML documents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Tree-like structu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re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representation of the document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Platform- and language-independent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Allows programs to manipulate document structure, style, and content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1079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DOM Tree Structure</a:t>
            </a:r>
            <a:endParaRPr b="1" sz="30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948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Visual representation of DOM tree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Document node at the top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HTML element as root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Head and Body as children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Other elements as descendants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Nodes: elements, text, attributes, comments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1079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DOM Manipulation Basics</a:t>
            </a:r>
            <a:endParaRPr b="1" sz="3000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21300" y="2100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F8FAFF"/>
                </a:solidFill>
                <a:latin typeface="Arial"/>
                <a:ea typeface="Arial"/>
                <a:cs typeface="Arial"/>
                <a:sym typeface="Arial"/>
              </a:rPr>
              <a:t>Common DOM methods:</a:t>
            </a:r>
            <a:endParaRPr sz="2000">
              <a:solidFill>
                <a:srgbClr val="F8FA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F8FAFF"/>
                </a:solidFill>
                <a:latin typeface="Arial"/>
                <a:ea typeface="Arial"/>
                <a:cs typeface="Arial"/>
                <a:sym typeface="Arial"/>
              </a:rPr>
              <a:t>getElementById(), getElementsByClassName()</a:t>
            </a:r>
            <a:endParaRPr sz="2000">
              <a:solidFill>
                <a:srgbClr val="F8FA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F8FAFF"/>
                </a:solidFill>
                <a:latin typeface="Arial"/>
                <a:ea typeface="Arial"/>
                <a:cs typeface="Arial"/>
                <a:sym typeface="Arial"/>
              </a:rPr>
              <a:t>querySelector(), querySelectorAll()</a:t>
            </a:r>
            <a:endParaRPr sz="2000">
              <a:solidFill>
                <a:srgbClr val="F8FA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F8FAFF"/>
                </a:solidFill>
                <a:latin typeface="Arial"/>
                <a:ea typeface="Arial"/>
                <a:cs typeface="Arial"/>
                <a:sym typeface="Arial"/>
              </a:rPr>
              <a:t>createElement(), appendChild()</a:t>
            </a:r>
            <a:endParaRPr sz="2000">
              <a:solidFill>
                <a:srgbClr val="F8FA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000"/>
              <a:buFont typeface="Roboto"/>
              <a:buChar char="○"/>
            </a:pPr>
            <a:r>
              <a:rPr lang="en-GB" sz="2000">
                <a:solidFill>
                  <a:srgbClr val="F8FAFF"/>
                </a:solidFill>
                <a:latin typeface="Arial"/>
                <a:ea typeface="Arial"/>
                <a:cs typeface="Arial"/>
                <a:sym typeface="Arial"/>
              </a:rPr>
              <a:t>removeChild(), replaceChild()</a:t>
            </a:r>
            <a:endParaRPr sz="2000">
              <a:solidFill>
                <a:srgbClr val="F8FA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8FA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1079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ontserrat SemiBold"/>
                <a:ea typeface="Montserrat SemiBold"/>
                <a:cs typeface="Montserrat SemiBold"/>
                <a:sym typeface="Montserrat SemiBold"/>
              </a:rPr>
              <a:t>DOM Events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2177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Event handling in DOM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Common events: click, load, mouseover, keypress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Event listeners: addEventListener()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Event propagation: bubbling and capturing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10795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ontserrat SemiBold"/>
                <a:ea typeface="Montserrat SemiBold"/>
                <a:cs typeface="Montserrat SemiBold"/>
                <a:sym typeface="Montserrat SemiBold"/>
              </a:rPr>
              <a:t>What is the BOM (Browser Object Model)?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21300" y="2329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Definition: BOM provides objects for interacting with the browser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Not standardized like DOM (implementation varies by browser)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Includes window, navigator, screen, location, history objects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1155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ontserrat SemiBold"/>
                <a:ea typeface="Montserrat SemiBold"/>
                <a:cs typeface="Montserrat SemiBold"/>
                <a:sym typeface="Montserrat SemiBold"/>
              </a:rPr>
              <a:t>BOM Components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948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Window object: Top-level object representing browser window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Navigator object: Browser information (name, version, etc.)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Screen object: User's display properties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Location object: Current URL and navigation methods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History object: Browser history navigation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1155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Montserrat SemiBold"/>
                <a:ea typeface="Montserrat SemiBold"/>
                <a:cs typeface="Montserrat SemiBold"/>
                <a:sym typeface="Montserrat SemiBold"/>
              </a:rPr>
              <a:t>Window Object Deep Dive</a:t>
            </a:r>
            <a:endParaRPr sz="30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21300" y="2024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Properties: window.innerHeight, window.innerWidth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Methods: window.alert(), window.prompt(), window.open()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Timers: setTimeout(), setInterval()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