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69" r:id="rId3"/>
    <p:sldId id="260" r:id="rId4"/>
    <p:sldId id="259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CCB8"/>
    <a:srgbClr val="C6AA88"/>
    <a:srgbClr val="002140"/>
    <a:srgbClr val="EBE6E0"/>
    <a:srgbClr val="07387B"/>
    <a:srgbClr val="BF89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6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3la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wordstat_top_quer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unafae\Downloads\Telegram%20Desktop\3l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&#1048;&#1042;&#1040;&#1053;\Desktop\&#1083;&#1072;&#1073;&#1099;\2%20&#1082;&#1091;&#1088;&#1089;\Labs\&#1059;&#1087;&#1088;&#1072;&#1074;&#1083;&#1077;&#1085;&#1080;&#1077;%20&#1087;&#1088;&#1086;&#1077;&#1082;&#1090;&#1072;&#1084;&#1080;\lab3\3l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7387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94-4819-9A12-399DB14C8C46}"/>
              </c:ext>
            </c:extLst>
          </c:dPt>
          <c:dPt>
            <c:idx val="1"/>
            <c:bubble3D val="0"/>
            <c:spPr>
              <a:solidFill>
                <a:srgbClr val="BF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94-4819-9A12-399DB14C8C46}"/>
              </c:ext>
            </c:extLst>
          </c:dPt>
          <c:dLbls>
            <c:dLbl>
              <c:idx val="0"/>
              <c:layout>
                <c:manualLayout>
                  <c:x val="-0.1691524725773309"/>
                  <c:y val="-9.7411363222940195E-2"/>
                </c:manualLayout>
              </c:layout>
              <c:tx>
                <c:rich>
                  <a:bodyPr/>
                  <a:lstStyle/>
                  <a:p>
                    <a:fld id="{2EF37961-0C2B-490F-A9F5-511E9E1E0833}" type="VALUE">
                      <a:rPr lang="en-US"/>
                      <a:pPr/>
                      <a:t>[ЗНАЧЕНИЕ]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5F94-4819-9A12-399DB14C8C46}"/>
                </c:ext>
              </c:extLst>
            </c:dLbl>
            <c:dLbl>
              <c:idx val="1"/>
              <c:layout>
                <c:manualLayout>
                  <c:x val="0.14667438003680444"/>
                  <c:y val="0.10552906547315322"/>
                </c:manualLayout>
              </c:layout>
              <c:tx>
                <c:rich>
                  <a:bodyPr/>
                  <a:lstStyle/>
                  <a:p>
                    <a:fld id="{AEF0FFF8-109D-44CA-A51E-9C7E0EFC64EF}" type="VALUE">
                      <a:rPr lang="en-US"/>
                      <a:pPr/>
                      <a:t>[ЗНАЧЕНИЕ]</a:t>
                    </a:fld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F94-4819-9A12-399DB14C8C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Пэнсия!$A$2:$A$3</c:f>
              <c:strCache>
                <c:ptCount val="2"/>
                <c:pt idx="0">
                  <c:v>Люди допенсионного возраста</c:v>
                </c:pt>
                <c:pt idx="1">
                  <c:v>Пенсионеры</c:v>
                </c:pt>
              </c:strCache>
            </c:strRef>
          </c:cat>
          <c:val>
            <c:numRef>
              <c:f>Пэнсия!$B$2:$B$3</c:f>
              <c:numCache>
                <c:formatCode>General</c:formatCode>
                <c:ptCount val="2"/>
                <c:pt idx="0">
                  <c:v>71.900000000000006</c:v>
                </c:pt>
                <c:pt idx="1">
                  <c:v>28.1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F94-4819-9A12-399DB14C8C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rgbClr val="EBE6E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Data!$B$1</c:f>
              <c:strCache>
                <c:ptCount val="1"/>
                <c:pt idx="0">
                  <c:v>Число запросов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Data!$A$2:$A$7</c:f>
              <c:strCache>
                <c:ptCount val="6"/>
                <c:pt idx="0">
                  <c:v>когда пить таблетки</c:v>
                </c:pt>
                <c:pt idx="1">
                  <c:v>какие пить таблетки когда</c:v>
                </c:pt>
                <c:pt idx="2">
                  <c:v>когда можно пить таблетки</c:v>
                </c:pt>
                <c:pt idx="3">
                  <c:v>когда надо пить таблетки</c:v>
                </c:pt>
                <c:pt idx="4">
                  <c:v>когда лучше пить таблетки</c:v>
                </c:pt>
                <c:pt idx="5">
                  <c:v>когда нужно пить таблетки</c:v>
                </c:pt>
              </c:strCache>
            </c:strRef>
          </c:cat>
          <c:val>
            <c:numRef>
              <c:f>Data!$B$2:$B$7</c:f>
              <c:numCache>
                <c:formatCode>0</c:formatCode>
                <c:ptCount val="6"/>
                <c:pt idx="0">
                  <c:v>31211</c:v>
                </c:pt>
                <c:pt idx="1">
                  <c:v>7307</c:v>
                </c:pt>
                <c:pt idx="2">
                  <c:v>6799</c:v>
                </c:pt>
                <c:pt idx="3">
                  <c:v>2901</c:v>
                </c:pt>
                <c:pt idx="4">
                  <c:v>2847</c:v>
                </c:pt>
                <c:pt idx="5">
                  <c:v>2787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F3-4A3D-B225-0091C10292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60555328"/>
        <c:axId val="460553168"/>
      </c:barChart>
      <c:catAx>
        <c:axId val="46055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553168"/>
        <c:crosses val="autoZero"/>
        <c:auto val="1"/>
        <c:lblAlgn val="ctr"/>
        <c:lblOffset val="100"/>
        <c:noMultiLvlLbl val="0"/>
      </c:catAx>
      <c:valAx>
        <c:axId val="46055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60555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7925400026067823"/>
          <c:y val="0.11094616871096735"/>
          <c:w val="0.6414916927983807"/>
          <c:h val="0.69715575458259538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7387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1F-4FD2-8EB3-C4DAFC4CE61E}"/>
              </c:ext>
            </c:extLst>
          </c:dPt>
          <c:dPt>
            <c:idx val="1"/>
            <c:bubble3D val="0"/>
            <c:spPr>
              <a:solidFill>
                <a:srgbClr val="BF896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1F-4FD2-8EB3-C4DAFC4CE61E}"/>
              </c:ext>
            </c:extLst>
          </c:dPt>
          <c:dPt>
            <c:idx val="2"/>
            <c:bubble3D val="0"/>
            <c:spPr>
              <a:solidFill>
                <a:srgbClr val="C6AA8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1F-4FD2-8EB3-C4DAFC4CE61E}"/>
              </c:ext>
            </c:extLst>
          </c:dPt>
          <c:dPt>
            <c:idx val="3"/>
            <c:bubble3D val="0"/>
            <c:spPr>
              <a:solidFill>
                <a:srgbClr val="DDCCB8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1F-4FD2-8EB3-C4DAFC4CE61E}"/>
              </c:ext>
            </c:extLst>
          </c:dPt>
          <c:dPt>
            <c:idx val="4"/>
            <c:bubble3D val="0"/>
            <c:spPr>
              <a:solidFill>
                <a:srgbClr val="00214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1F-4FD2-8EB3-C4DAFC4CE61E}"/>
              </c:ext>
            </c:extLst>
          </c:dPt>
          <c:dLbls>
            <c:dLbl>
              <c:idx val="0"/>
              <c:layout>
                <c:manualLayout>
                  <c:x val="-8.4436409293090528E-2"/>
                  <c:y val="7.747723096642300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rgbClr val="EBE6E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531F-4FD2-8EB3-C4DAFC4CE61E}"/>
                </c:ext>
              </c:extLst>
            </c:dLbl>
            <c:dLbl>
              <c:idx val="1"/>
              <c:layout>
                <c:manualLayout>
                  <c:x val="6.044922768461107E-2"/>
                  <c:y val="-0.1492874427609570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31F-4FD2-8EB3-C4DAFC4CE61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Лист2!$A$1:$A$5</c:f>
              <c:strCache>
                <c:ptCount val="5"/>
                <c:pt idx="0">
                  <c:v>Ноутбуки</c:v>
                </c:pt>
                <c:pt idx="1">
                  <c:v>Офис</c:v>
                </c:pt>
                <c:pt idx="2">
                  <c:v>Столы</c:v>
                </c:pt>
                <c:pt idx="3">
                  <c:v>Стулья</c:v>
                </c:pt>
                <c:pt idx="4">
                  <c:v>Сервер</c:v>
                </c:pt>
              </c:strCache>
            </c:strRef>
          </c:cat>
          <c:val>
            <c:numRef>
              <c:f>Лист2!$D$1:$D$5</c:f>
              <c:numCache>
                <c:formatCode>General</c:formatCode>
                <c:ptCount val="5"/>
                <c:pt idx="0">
                  <c:v>200000</c:v>
                </c:pt>
                <c:pt idx="1">
                  <c:v>360000</c:v>
                </c:pt>
                <c:pt idx="2">
                  <c:v>20000</c:v>
                </c:pt>
                <c:pt idx="3">
                  <c:v>10000</c:v>
                </c:pt>
                <c:pt idx="4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31F-4FD2-8EB3-C4DAFC4CE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4478221867836147E-2"/>
          <c:y val="0.89932885906040272"/>
          <c:w val="0.85104324958406485"/>
          <c:h val="7.550388416213074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EBE6E0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Чистая</a:t>
            </a:r>
            <a:r>
              <a:rPr lang="ru-RU" baseline="0"/>
              <a:t> приведенная стоимость</a:t>
            </a:r>
            <a:endParaRPr lang="ru-RU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yVal>
            <c:numRef>
              <c:f>Лист1!$D$3:$D$8</c:f>
              <c:numCache>
                <c:formatCode>General</c:formatCode>
                <c:ptCount val="6"/>
                <c:pt idx="0">
                  <c:v>-50000</c:v>
                </c:pt>
                <c:pt idx="1">
                  <c:v>9090.9090909090901</c:v>
                </c:pt>
                <c:pt idx="2">
                  <c:v>12396.694214876032</c:v>
                </c:pt>
                <c:pt idx="3">
                  <c:v>15026.296018031551</c:v>
                </c:pt>
                <c:pt idx="4">
                  <c:v>17075.336384126764</c:v>
                </c:pt>
                <c:pt idx="5">
                  <c:v>18627.63969177465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EEB-4435-9C76-A163EF6A73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47962016"/>
        <c:axId val="447957096"/>
      </c:scatterChart>
      <c:valAx>
        <c:axId val="447962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7957096"/>
        <c:crosses val="autoZero"/>
        <c:crossBetween val="midCat"/>
      </c:valAx>
      <c:valAx>
        <c:axId val="447957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7962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21FB62-D18A-4E57-BB01-ACB74E262929}" type="datetimeFigureOut">
              <a:rPr lang="ru-RU" smtClean="0"/>
              <a:t>26.03.2025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B81BB-DC7C-4C3B-B4BE-A9D922B6253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4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7B81BB-DC7C-4C3B-B4BE-A9D922B6253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3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13A42-1563-4389-B0CB-08B2349BA135}" type="datetime1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708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13A6D-99A7-41D4-9EA4-6437FE3F9310}" type="datetime1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007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BBF68-E996-4B96-8999-0FE01009D7DB}" type="datetime1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09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02F1-17AB-468A-B551-11180D3540E6}" type="datetime1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8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5F898-E0AD-4364-86AA-FF2C1ED21A58}" type="datetime1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507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E2CC3-F0F2-4AF6-802F-5B8C7A735C8D}" type="datetime1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54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ADA17-C6CE-4210-8451-A5B8C49AB2AC}" type="datetime1">
              <a:rPr lang="ru-RU" smtClean="0"/>
              <a:t>26.03.2025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95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89695-FA64-487E-9567-DDC06A08D302}" type="datetime1">
              <a:rPr lang="ru-RU" smtClean="0"/>
              <a:t>26.03.2025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984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C9373-BCD5-4817-AE75-2C52D91E0815}" type="datetime1">
              <a:rPr lang="ru-RU" smtClean="0"/>
              <a:t>26.03.2025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5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F6D60-9042-4CDA-9E6B-4508012467C4}" type="datetime1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854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1127-6070-4969-BCBA-B51A5241952A}" type="datetime1">
              <a:rPr lang="ru-RU" smtClean="0"/>
              <a:t>26.03.2025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799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5E8DD-4B05-44A6-A92B-D75F880F0A7D}" type="datetime1">
              <a:rPr lang="ru-RU" smtClean="0"/>
              <a:t>26.03.2025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54EC7-573A-4167-8EBA-CF3C8BEA153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01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19223" y="542925"/>
            <a:ext cx="9144000" cy="1228724"/>
          </a:xfrm>
        </p:spPr>
        <p:txBody>
          <a:bodyPr/>
          <a:lstStyle/>
          <a:p>
            <a:r>
              <a:rPr lang="en-US" sz="8000" dirty="0" err="1" smtClean="0"/>
              <a:t>UnforPillable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1</a:t>
            </a:fld>
            <a:endParaRPr lang="ru-RU" sz="1400" dirty="0"/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:a16="http://schemas.microsoft.com/office/drawing/2014/main" id="{7A9F3300-6453-1E14-E40B-6F8B79ACCE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896683"/>
              </p:ext>
            </p:extLst>
          </p:nvPr>
        </p:nvGraphicFramePr>
        <p:xfrm>
          <a:off x="3164623" y="1771649"/>
          <a:ext cx="5653199" cy="4584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908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6734" y="153913"/>
            <a:ext cx="11904292" cy="1965444"/>
          </a:xfrm>
        </p:spPr>
        <p:txBody>
          <a:bodyPr>
            <a:normAutofit fontScale="90000"/>
          </a:bodyPr>
          <a:lstStyle/>
          <a:p>
            <a:r>
              <a:rPr lang="ru-RU" sz="8000" dirty="0" smtClean="0"/>
              <a:t>Статистика </a:t>
            </a:r>
            <a:r>
              <a:rPr lang="ru-RU" sz="8000" dirty="0" smtClean="0"/>
              <a:t>запросов </a:t>
            </a:r>
            <a:br>
              <a:rPr lang="ru-RU" sz="8000" dirty="0" smtClean="0"/>
            </a:br>
            <a:r>
              <a:rPr lang="ru-RU" sz="8000" dirty="0" smtClean="0"/>
              <a:t>в Яндекс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2</a:t>
            </a:fld>
            <a:endParaRPr lang="ru-RU" sz="14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B41809D3-7611-0BDA-37E3-370E9C70E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6837330"/>
              </p:ext>
            </p:extLst>
          </p:nvPr>
        </p:nvGraphicFramePr>
        <p:xfrm>
          <a:off x="857250" y="1901825"/>
          <a:ext cx="10325099" cy="4222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8854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1392584" y="2555327"/>
            <a:ext cx="10997536" cy="4277736"/>
          </a:xfrm>
        </p:spPr>
        <p:txBody>
          <a:bodyPr>
            <a:normAutofit/>
          </a:bodyPr>
          <a:lstStyle/>
          <a:p>
            <a:r>
              <a:rPr lang="ru-RU" dirty="0" smtClean="0"/>
              <a:t>Напоминание о пополнении запаса лекарств</a:t>
            </a:r>
          </a:p>
          <a:p>
            <a:r>
              <a:rPr lang="ru-RU" dirty="0" smtClean="0"/>
              <a:t>Уведомление семейной группы о состоянии здоровья</a:t>
            </a:r>
          </a:p>
          <a:p>
            <a:r>
              <a:rPr lang="ru-RU" dirty="0" smtClean="0"/>
              <a:t>Предоставление статистики в удобном формате</a:t>
            </a:r>
          </a:p>
          <a:p>
            <a:r>
              <a:rPr lang="ru-RU" dirty="0" smtClean="0"/>
              <a:t>Формирование данных для медицинских работников</a:t>
            </a:r>
          </a:p>
          <a:p>
            <a:r>
              <a:rPr lang="ru-RU" dirty="0" smtClean="0"/>
              <a:t>Удобный и простой интерфейс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92584" y="1365866"/>
            <a:ext cx="9410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 smtClean="0"/>
              <a:t>В отличие от конкурентов наше приложение имеет:</a:t>
            </a:r>
            <a:endParaRPr lang="ru-RU" sz="2800" b="1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3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823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6531" y="3787452"/>
            <a:ext cx="5419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 подписка – 100 рублей / месяц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371384" y="4742448"/>
            <a:ext cx="462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1000 подписок = 14000</a:t>
            </a:r>
            <a:r>
              <a:rPr lang="en-US" sz="2400" dirty="0" smtClean="0"/>
              <a:t>$ </a:t>
            </a:r>
            <a:r>
              <a:rPr lang="ru-RU" sz="2400" dirty="0" smtClean="0"/>
              <a:t>/ год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089542" y="2316646"/>
            <a:ext cx="9193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/>
              <a:t>В среднем новые приложения без агрессивного маркетинга могут рассчитывать на несколько тысяч скачиваний в год.</a:t>
            </a:r>
            <a:endParaRPr lang="ru-RU" sz="2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4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41929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831850" y="514351"/>
            <a:ext cx="10515600" cy="78740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Статьи расходов (в рублях)</a:t>
            </a:r>
            <a:endParaRPr lang="ru-RU" dirty="0"/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5</a:t>
            </a:fld>
            <a:endParaRPr lang="ru-RU" sz="1400" dirty="0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581A08A-8A19-3D1C-F320-BE340DF599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581560"/>
              </p:ext>
            </p:extLst>
          </p:nvPr>
        </p:nvGraphicFramePr>
        <p:xfrm>
          <a:off x="1695450" y="1409701"/>
          <a:ext cx="8734425" cy="49466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63763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19398"/>
              </p:ext>
            </p:extLst>
          </p:nvPr>
        </p:nvGraphicFramePr>
        <p:xfrm>
          <a:off x="831850" y="1733898"/>
          <a:ext cx="5070186" cy="43593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234545" y="2205403"/>
            <a:ext cx="581059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Индекс доходности – 1</a:t>
            </a:r>
            <a:r>
              <a:rPr lang="en-US" sz="2400" dirty="0" smtClean="0"/>
              <a:t>,</a:t>
            </a:r>
            <a:r>
              <a:rPr lang="ru-RU" sz="2400" dirty="0" smtClean="0"/>
              <a:t>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Срок окупаемости – 4 года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smtClean="0"/>
              <a:t>Внутренняя норма доходности – 23%</a:t>
            </a:r>
            <a:endParaRPr lang="ru-RU" sz="2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6</a:t>
            </a:fld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7710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9"/>
          <p:cNvSpPr txBox="1">
            <a:spLocks/>
          </p:cNvSpPr>
          <p:nvPr/>
        </p:nvSpPr>
        <p:spPr>
          <a:xfrm>
            <a:off x="368541" y="498753"/>
            <a:ext cx="5561206" cy="2918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err="1"/>
              <a:t>Василения</a:t>
            </a:r>
            <a:r>
              <a:rPr lang="ru-RU" sz="1800" dirty="0"/>
              <a:t> Иван Валерьевич</a:t>
            </a:r>
            <a:endParaRPr lang="ru-RU" sz="1800" b="0" dirty="0" smtClean="0"/>
          </a:p>
          <a:p>
            <a:pPr algn="ctr"/>
            <a:r>
              <a:rPr lang="en-US" sz="1800" b="0" dirty="0" smtClean="0"/>
              <a:t>vasileniyaivanka@mail.ru</a:t>
            </a:r>
            <a:endParaRPr lang="ru-RU" sz="1800" b="0" dirty="0" smtClean="0"/>
          </a:p>
          <a:p>
            <a:pPr algn="ctr"/>
            <a:endParaRPr lang="en-US" sz="1800" b="0" dirty="0"/>
          </a:p>
          <a:p>
            <a:pPr algn="just"/>
            <a:r>
              <a:rPr lang="ru-RU" sz="1800" b="0" dirty="0"/>
              <a:t>В своей профессиональной деятельности </a:t>
            </a:r>
            <a:r>
              <a:rPr lang="ru-RU" sz="1800" b="0" dirty="0" smtClean="0"/>
              <a:t>работал </a:t>
            </a:r>
            <a:r>
              <a:rPr lang="ru-RU" sz="1800" b="0" dirty="0"/>
              <a:t>с различными </a:t>
            </a:r>
            <a:r>
              <a:rPr lang="ru-RU" sz="1800" b="0" dirty="0" err="1"/>
              <a:t>фреймворками</a:t>
            </a:r>
            <a:r>
              <a:rPr lang="ru-RU" sz="1800" b="0" dirty="0"/>
              <a:t> для веб-разработки и занимался мобильной разработкой. Создавал многопользовательские веб-приложения</a:t>
            </a:r>
            <a:r>
              <a:rPr lang="ru-RU" sz="1800" b="0" dirty="0" smtClean="0"/>
              <a:t>.</a:t>
            </a:r>
          </a:p>
          <a:p>
            <a:pPr algn="just"/>
            <a:r>
              <a:rPr lang="ru-RU" sz="1800" b="0" dirty="0"/>
              <a:t>Участвовал в разработке учёта посещаемости для преподавателей </a:t>
            </a:r>
            <a:r>
              <a:rPr lang="ru-RU" sz="1800" b="0" dirty="0" smtClean="0"/>
              <a:t>ОГУ.</a:t>
            </a:r>
            <a:endParaRPr lang="ru-RU" sz="1800" b="0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29" y="332499"/>
            <a:ext cx="1225125" cy="1225125"/>
          </a:xfrm>
          <a:prstGeom prst="rect">
            <a:avLst/>
          </a:prstGeom>
        </p:spPr>
      </p:pic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54EC7-573A-4167-8EBA-CF3C8BEA153C}" type="slidenum">
              <a:rPr lang="ru-RU" sz="1400" smtClean="0"/>
              <a:t>7</a:t>
            </a:fld>
            <a:endParaRPr lang="ru-RU" sz="1400" dirty="0"/>
          </a:p>
        </p:txBody>
      </p:sp>
      <p:sp>
        <p:nvSpPr>
          <p:cNvPr id="21" name="Текст 9"/>
          <p:cNvSpPr txBox="1">
            <a:spLocks/>
          </p:cNvSpPr>
          <p:nvPr/>
        </p:nvSpPr>
        <p:spPr>
          <a:xfrm>
            <a:off x="368540" y="3530022"/>
            <a:ext cx="5561207" cy="28263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ru-RU" sz="1800" dirty="0" smtClean="0"/>
              <a:t>Банных Мария Алексеевна</a:t>
            </a:r>
            <a:endParaRPr lang="ru-RU" sz="1800" b="0" dirty="0" smtClean="0"/>
          </a:p>
          <a:p>
            <a:pPr algn="ctr">
              <a:lnSpc>
                <a:spcPct val="80000"/>
              </a:lnSpc>
            </a:pPr>
            <a:r>
              <a:rPr lang="en-US" sz="1800" b="0" dirty="0" smtClean="0"/>
              <a:t>mashabannykh@yande.ru</a:t>
            </a:r>
            <a:endParaRPr lang="ru-RU" sz="1800" b="0" dirty="0" smtClean="0"/>
          </a:p>
          <a:p>
            <a:pPr algn="ctr">
              <a:lnSpc>
                <a:spcPct val="80000"/>
              </a:lnSpc>
            </a:pPr>
            <a:endParaRPr lang="ru-RU" sz="1800" b="0" dirty="0" smtClean="0"/>
          </a:p>
          <a:p>
            <a:pPr algn="just">
              <a:lnSpc>
                <a:spcPct val="80000"/>
              </a:lnSpc>
            </a:pPr>
            <a:r>
              <a:rPr lang="ru-RU" sz="1800" b="0" dirty="0"/>
              <a:t>Имею опыт работы в области веб-разработки, а также </a:t>
            </a:r>
            <a:r>
              <a:rPr lang="ru-RU" sz="1800" b="0" dirty="0" smtClean="0"/>
              <a:t>хороший опыт работы и применения баз </a:t>
            </a:r>
            <a:r>
              <a:rPr lang="ru-RU" sz="1800" b="0" dirty="0"/>
              <a:t>данных.</a:t>
            </a:r>
            <a:endParaRPr lang="ru-RU" sz="1800" b="0" dirty="0" smtClean="0"/>
          </a:p>
          <a:p>
            <a:pPr algn="just">
              <a:lnSpc>
                <a:spcPct val="80000"/>
              </a:lnSpc>
            </a:pPr>
            <a:r>
              <a:rPr lang="ru-RU" sz="1800" b="0" dirty="0" smtClean="0"/>
              <a:t>Участвовала в разработке учёта посещаемости </a:t>
            </a:r>
            <a:r>
              <a:rPr lang="ru-RU" sz="1800" b="0" dirty="0"/>
              <a:t>для преподавателей ОГУ. </a:t>
            </a:r>
            <a:r>
              <a:rPr lang="ru-RU" sz="1800" b="0" dirty="0" smtClean="0"/>
              <a:t>В </a:t>
            </a:r>
            <a:r>
              <a:rPr lang="ru-RU" sz="1800" b="0" dirty="0"/>
              <a:t>данный момент </a:t>
            </a:r>
            <a:r>
              <a:rPr lang="ru-RU" sz="1800" b="0" dirty="0" smtClean="0"/>
              <a:t>участвую в создании раздела </a:t>
            </a:r>
            <a:r>
              <a:rPr lang="ru-RU" sz="1800" b="0" dirty="0"/>
              <a:t>"Фабрика Проектов", </a:t>
            </a:r>
            <a:r>
              <a:rPr lang="ru-RU" sz="1800" b="0" dirty="0" smtClean="0"/>
              <a:t>который объединяет заказчиков и исполнителей проектов.</a:t>
            </a:r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30" y="3530022"/>
            <a:ext cx="1240324" cy="1240324"/>
          </a:xfrm>
          <a:prstGeom prst="rect">
            <a:avLst/>
          </a:prstGeom>
        </p:spPr>
      </p:pic>
      <p:sp>
        <p:nvSpPr>
          <p:cNvPr id="25" name="Текст 9"/>
          <p:cNvSpPr txBox="1">
            <a:spLocks/>
          </p:cNvSpPr>
          <p:nvPr/>
        </p:nvSpPr>
        <p:spPr>
          <a:xfrm>
            <a:off x="6404671" y="3880574"/>
            <a:ext cx="5594150" cy="22629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          Мельниченко Артем Олегович</a:t>
            </a:r>
            <a:endParaRPr lang="ru-RU" sz="1800" b="0" dirty="0" smtClean="0"/>
          </a:p>
          <a:p>
            <a:pPr algn="ctr"/>
            <a:r>
              <a:rPr lang="ru-RU" sz="1800" b="0" dirty="0" smtClean="0"/>
              <a:t>         </a:t>
            </a:r>
            <a:r>
              <a:rPr lang="en-US" sz="1800" b="0" dirty="0" smtClean="0"/>
              <a:t>art1237@yandex.ru</a:t>
            </a:r>
            <a:endParaRPr lang="ru-RU" sz="1800" b="0" dirty="0" smtClean="0"/>
          </a:p>
          <a:p>
            <a:pPr algn="ctr"/>
            <a:endParaRPr lang="ru-RU" sz="1800" b="0" dirty="0"/>
          </a:p>
          <a:p>
            <a:pPr algn="just"/>
            <a:r>
              <a:rPr lang="ru-RU" sz="1800" b="0" dirty="0"/>
              <a:t>Профессиональный опыт включает работу с </a:t>
            </a:r>
            <a:r>
              <a:rPr lang="ru-RU" sz="1800" b="0" dirty="0" err="1"/>
              <a:t>фреймворком</a:t>
            </a:r>
            <a:r>
              <a:rPr lang="ru-RU" sz="1800" b="0" dirty="0"/>
              <a:t> </a:t>
            </a:r>
            <a:r>
              <a:rPr lang="ru-RU" sz="1800" b="0" dirty="0" err="1"/>
              <a:t>wxWidgets</a:t>
            </a:r>
            <a:r>
              <a:rPr lang="ru-RU" sz="1800" b="0" dirty="0"/>
              <a:t>, а также мобильную разработку на платформе </a:t>
            </a:r>
            <a:r>
              <a:rPr lang="ru-RU" sz="1800" b="0" dirty="0" err="1"/>
              <a:t>Android</a:t>
            </a:r>
            <a:r>
              <a:rPr lang="ru-RU" sz="1800" b="0" dirty="0"/>
              <a:t> с использованием языка программирования </a:t>
            </a:r>
            <a:r>
              <a:rPr lang="ru-RU" sz="1800" b="0" dirty="0" err="1"/>
              <a:t>Java</a:t>
            </a:r>
            <a:r>
              <a:rPr lang="ru-RU" sz="1800" b="0" dirty="0"/>
              <a:t> и веб-разработку.</a:t>
            </a:r>
          </a:p>
        </p:txBody>
      </p:sp>
      <p:pic>
        <p:nvPicPr>
          <p:cNvPr id="26" name="Рисунок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33" y="3786903"/>
            <a:ext cx="1225125" cy="1225125"/>
          </a:xfrm>
          <a:prstGeom prst="rect">
            <a:avLst/>
          </a:prstGeom>
        </p:spPr>
      </p:pic>
      <p:sp>
        <p:nvSpPr>
          <p:cNvPr id="27" name="Текст 9"/>
          <p:cNvSpPr txBox="1">
            <a:spLocks/>
          </p:cNvSpPr>
          <p:nvPr/>
        </p:nvSpPr>
        <p:spPr>
          <a:xfrm>
            <a:off x="6404671" y="374067"/>
            <a:ext cx="5382949" cy="31680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800" dirty="0" smtClean="0"/>
              <a:t>   Мельников Артем Евгеньевич</a:t>
            </a:r>
            <a:endParaRPr lang="ru-RU" sz="1800" b="0" dirty="0" smtClean="0"/>
          </a:p>
          <a:p>
            <a:pPr algn="ctr"/>
            <a:r>
              <a:rPr lang="ru-RU" sz="1800" b="0" dirty="0" smtClean="0"/>
              <a:t>    </a:t>
            </a:r>
            <a:r>
              <a:rPr lang="en-US" sz="1800" b="0" dirty="0" smtClean="0"/>
              <a:t>melnikov18mail@yandex.ru</a:t>
            </a:r>
            <a:endParaRPr lang="ru-RU" sz="1800" b="0" dirty="0" smtClean="0"/>
          </a:p>
          <a:p>
            <a:pPr algn="ctr"/>
            <a:endParaRPr lang="ru-RU" sz="1800" dirty="0"/>
          </a:p>
          <a:p>
            <a:pPr algn="just"/>
            <a:r>
              <a:rPr lang="ru-RU" sz="1800" b="0" dirty="0"/>
              <a:t>Дважды участвовал в ICPC - международной командной олимпиаде по программированию - с 2022 по 2024 год. Дважды прошёл в 1/4-финал. Один раз прошёл в 1/2-финал (всероссийский этап).</a:t>
            </a:r>
          </a:p>
          <a:p>
            <a:pPr algn="just"/>
            <a:r>
              <a:rPr lang="ru-RU" sz="1800" b="0" dirty="0"/>
              <a:t>На ознакомительной практике </a:t>
            </a:r>
            <a:r>
              <a:rPr lang="ru-RU" sz="1800" b="0" dirty="0" smtClean="0"/>
              <a:t>полностью </a:t>
            </a:r>
            <a:r>
              <a:rPr lang="ru-RU" sz="1800" b="0" dirty="0"/>
              <a:t>реализовал приложение для игры в шахматы на </a:t>
            </a:r>
            <a:r>
              <a:rPr lang="ru-RU" sz="1800" b="0" dirty="0" err="1"/>
              <a:t>python</a:t>
            </a:r>
            <a:r>
              <a:rPr lang="ru-RU" sz="1800" b="0" dirty="0"/>
              <a:t>.</a:t>
            </a:r>
          </a:p>
          <a:p>
            <a:pPr algn="just"/>
            <a:r>
              <a:rPr lang="ru-RU" sz="1800" b="0" dirty="0" smtClean="0"/>
              <a:t>Участвовал </a:t>
            </a:r>
            <a:r>
              <a:rPr lang="ru-RU" sz="1800" b="0" dirty="0"/>
              <a:t>в разработке учёта посещаемости </a:t>
            </a:r>
            <a:r>
              <a:rPr lang="ru-RU" sz="1800" b="0" dirty="0" smtClean="0"/>
              <a:t>и </a:t>
            </a:r>
            <a:r>
              <a:rPr lang="ru-RU" sz="1800" b="0" dirty="0"/>
              <a:t>сейчас работаю над созданием раздела "Фабрика Проектов".</a:t>
            </a:r>
          </a:p>
        </p:txBody>
      </p:sp>
      <p:pic>
        <p:nvPicPr>
          <p:cNvPr id="28" name="Рисунок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33" y="332504"/>
            <a:ext cx="1225125" cy="122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EBE6E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281</Words>
  <Application>Microsoft Office PowerPoint</Application>
  <PresentationFormat>Широкоэкранный</PresentationFormat>
  <Paragraphs>55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UnforPillable</vt:lpstr>
      <vt:lpstr>Статистика запросов  в Яндекс</vt:lpstr>
      <vt:lpstr>Презентация PowerPoint</vt:lpstr>
      <vt:lpstr>Презентация PowerPoint</vt:lpstr>
      <vt:lpstr>Статьи расходов (в рублях)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Aunafae</dc:creator>
  <cp:lastModifiedBy>Aunafae</cp:lastModifiedBy>
  <cp:revision>31</cp:revision>
  <dcterms:created xsi:type="dcterms:W3CDTF">2025-03-25T16:51:41Z</dcterms:created>
  <dcterms:modified xsi:type="dcterms:W3CDTF">2025-03-26T08:18:43Z</dcterms:modified>
</cp:coreProperties>
</file>