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&#1054;&#1083;&#1100;&#1075;&#1072;\Desktop\&#1051;&#1080;&#1089;&#1090;%20Microsoft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pieChart>
        <c:varyColors val="1"/>
        <c:ser>
          <c:idx val="0"/>
          <c:order val="0"/>
          <c:dPt>
            <c:idx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BFB0C713-8303-48C7-A5B5-969F05C85162}" type="VALUE">
                      <a:rPr lang="en-US" sz="1800"/>
                      <a:pPr/>
                      <a:t>[ЗНАЧЕНИЕ]</a:t>
                    </a:fld>
                    <a:endParaRPr lang="ru-RU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F766573A-035C-4959-BA54-382499F09F51}" type="VALUE">
                      <a:rPr lang="en-US" sz="1800"/>
                      <a:pPr/>
                      <a:t>[ЗНАЧЕНИЕ]</a:t>
                    </a:fld>
                    <a:endParaRPr lang="ru-RU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998D7A54-C6D3-44E8-AF2C-D0C63A6393FA}" type="VALUE">
                      <a:rPr lang="en-US" sz="1800"/>
                      <a:pPr/>
                      <a:t>[ЗНАЧЕНИЕ]</a:t>
                    </a:fld>
                    <a:endParaRPr lang="ru-RU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9CA0705B-0473-48BC-A0FF-9E1354272684}" type="VALUE">
                      <a:rPr lang="en-US" sz="1800"/>
                      <a:pPr/>
                      <a:t>[ЗНАЧЕНИЕ]</a:t>
                    </a:fld>
                    <a:endParaRPr lang="ru-RU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fld id="{89E611FD-52BC-4713-B8FC-429DC46882C1}" type="VALUE">
                      <a:rPr lang="en-US" sz="1800"/>
                      <a:pPr/>
                      <a:t>[ЗНАЧЕНИЕ]</a:t>
                    </a:fld>
                    <a:endParaRPr lang="ru-RU"/>
                  </a:p>
                </c:rich>
              </c:tx>
              <c:showVal val="1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Val val="1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Лист1!$A$1:$A$5</c:f>
              <c:strCache>
                <c:ptCount val="5"/>
                <c:pt idx="0">
                  <c:v>Домашнее хозяйство</c:v>
                </c:pt>
                <c:pt idx="1">
                  <c:v>Наука</c:v>
                </c:pt>
                <c:pt idx="2">
                  <c:v>Производство</c:v>
                </c:pt>
                <c:pt idx="3">
                  <c:v>Изобразительное иссуксство</c:v>
                </c:pt>
                <c:pt idx="4">
                  <c:v>Образование</c:v>
                </c:pt>
              </c:strCache>
            </c:strRef>
          </c:cat>
          <c:val>
            <c:numRef>
              <c:f>Лист1!$B$1:$B$5</c:f>
              <c:numCache>
                <c:formatCode>0%</c:formatCode>
                <c:ptCount val="5"/>
                <c:pt idx="0">
                  <c:v>0.12000000000000001</c:v>
                </c:pt>
                <c:pt idx="1">
                  <c:v>6.0000000000000012E-2</c:v>
                </c:pt>
                <c:pt idx="2">
                  <c:v>0.21000000000000002</c:v>
                </c:pt>
                <c:pt idx="3">
                  <c:v>0.38000000000000006</c:v>
                </c:pt>
                <c:pt idx="4">
                  <c:v>0.23</c:v>
                </c:pt>
              </c:numCache>
            </c:numRef>
          </c:val>
        </c:ser>
        <c:dLbls/>
        <c:firstSliceAng val="0"/>
      </c:pieChart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8568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72806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905573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15079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928832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0036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4790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08318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224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77486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62809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63321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2767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5774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5313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68378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BB58-319D-4B4C-B0A1-333F7B495B24}" type="datetimeFigureOut">
              <a:rPr lang="ru-RU" smtClean="0"/>
              <a:pPr/>
              <a:t>12.11.2022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B012C82-0ECA-400F-9F83-DE9EE873282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621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11" Type="http://schemas.openxmlformats.org/officeDocument/2006/relationships/slide" Target="slide2.xml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94158">
              <a:schemeClr val="bg1"/>
            </a:gs>
            <a:gs pos="4000">
              <a:schemeClr val="accent1">
                <a:lumMod val="60000"/>
                <a:lumOff val="4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59083" y="1321067"/>
            <a:ext cx="4262195" cy="2262781"/>
          </a:xfrm>
        </p:spPr>
        <p:txBody>
          <a:bodyPr/>
          <a:lstStyle/>
          <a:p>
            <a:r>
              <a:rPr lang="ru-RU" dirty="0" smtClean="0"/>
              <a:t>Карандаш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38663" y="3583848"/>
            <a:ext cx="4303033" cy="1126283"/>
          </a:xfrm>
        </p:spPr>
        <p:txBody>
          <a:bodyPr/>
          <a:lstStyle/>
          <a:p>
            <a:r>
              <a:rPr lang="ru-RU" dirty="0" smtClean="0"/>
              <a:t>Спрашивайте во всех магазинах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72665" y="5592278"/>
            <a:ext cx="316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Банных М. 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1373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6681078" cy="1280890"/>
          </a:xfrm>
        </p:spPr>
        <p:txBody>
          <a:bodyPr/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63288" y="1429887"/>
            <a:ext cx="834035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 smtClean="0">
                <a:hlinkClick r:id="rId2" action="ppaction://hlinksldjump"/>
              </a:rPr>
              <a:t>История карандаша</a:t>
            </a:r>
            <a:endParaRPr lang="ru-RU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 smtClean="0">
                <a:hlinkClick r:id="rId3" action="ppaction://hlinksldjump"/>
              </a:rPr>
              <a:t>Особенности карандаша</a:t>
            </a:r>
            <a:endParaRPr lang="ru-RU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 smtClean="0">
                <a:hlinkClick r:id="rId4" action="ppaction://hlinksldjump"/>
              </a:rPr>
              <a:t>Виды карандашей</a:t>
            </a:r>
            <a:endParaRPr lang="ru-RU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 smtClean="0">
                <a:hlinkClick r:id="rId5" action="ppaction://hlinksldjump"/>
              </a:rPr>
              <a:t>Области применения</a:t>
            </a:r>
            <a:endParaRPr lang="ru-RU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4800" dirty="0" smtClean="0">
                <a:hlinkClick r:id="rId6" action="ppaction://hlinksldjump"/>
              </a:rPr>
              <a:t>Интересные факты</a:t>
            </a:r>
            <a:endParaRPr lang="ru-RU" sz="4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7597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История карандаша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Начиная с </a:t>
            </a:r>
            <a:r>
              <a:rPr lang="en-US" dirty="0" smtClean="0"/>
              <a:t>XIII </a:t>
            </a:r>
            <a:r>
              <a:rPr lang="ru-RU" dirty="0" smtClean="0"/>
              <a:t>века, художники использовали для рисования тонкую серебряную проволоку, которую припаивали к ручке или хранили в футляре. Такой тип карандаша называли «серебряный карандаш»</a:t>
            </a:r>
          </a:p>
          <a:p>
            <a:r>
              <a:rPr lang="ru-RU" dirty="0" smtClean="0"/>
              <a:t>В </a:t>
            </a:r>
            <a:r>
              <a:rPr lang="en-US" dirty="0" smtClean="0"/>
              <a:t>XIV </a:t>
            </a:r>
            <a:r>
              <a:rPr lang="ru-RU" dirty="0" smtClean="0"/>
              <a:t>веке появился итальянский карандаш. Он представлял собой стержень из глинистого чёрного сланца. Затем его стали изготавливать из порошка жжёной кости, скреплённого растительным клеем.</a:t>
            </a:r>
          </a:p>
          <a:p>
            <a:r>
              <a:rPr lang="ru-RU" dirty="0" smtClean="0"/>
              <a:t>Графитные карандаши известны с </a:t>
            </a:r>
            <a:r>
              <a:rPr lang="en-US" dirty="0" smtClean="0"/>
              <a:t>XVI </a:t>
            </a:r>
            <a:r>
              <a:rPr lang="ru-RU" dirty="0" smtClean="0"/>
              <a:t>века. Это были мягкие палочки, которые пачкали руки и подходили только для рисования, но не для письма</a:t>
            </a:r>
          </a:p>
          <a:p>
            <a:r>
              <a:rPr lang="ru-RU" dirty="0" smtClean="0"/>
              <a:t>Первый документ, в котором упоминается деревянный карандаш, датирован 1683 годом.</a:t>
            </a:r>
          </a:p>
          <a:p>
            <a:r>
              <a:rPr lang="ru-RU" dirty="0" smtClean="0"/>
              <a:t>В 1790 году венский мастер Йозеф </a:t>
            </a:r>
            <a:r>
              <a:rPr lang="ru-RU" dirty="0" err="1" smtClean="0"/>
              <a:t>Хардмут</a:t>
            </a:r>
            <a:r>
              <a:rPr lang="ru-RU" dirty="0" smtClean="0"/>
              <a:t> смешал пыль графита с глиной и водой и обжёг эту смесь в печи. В зависимости от количества глины в смеси он смог получить материал различной твердости.</a:t>
            </a:r>
          </a:p>
          <a:p>
            <a:r>
              <a:rPr lang="ru-RU" dirty="0" smtClean="0"/>
              <a:t>Шестигранную форму корпуса карандаша предложил в 1851 году граф </a:t>
            </a:r>
            <a:r>
              <a:rPr lang="ru-RU" dirty="0" err="1" smtClean="0"/>
              <a:t>Лотар</a:t>
            </a:r>
            <a:r>
              <a:rPr lang="ru-RU" dirty="0" smtClean="0"/>
              <a:t> фон Фабер-</a:t>
            </a:r>
            <a:r>
              <a:rPr lang="ru-RU" dirty="0" err="1" smtClean="0"/>
              <a:t>Кастель</a:t>
            </a:r>
            <a:r>
              <a:rPr lang="ru-RU" dirty="0" smtClean="0"/>
              <a:t>, владелец фабрики </a:t>
            </a:r>
            <a:r>
              <a:rPr lang="en-US" dirty="0" smtClean="0"/>
              <a:t>Faber-Castell</a:t>
            </a:r>
            <a:r>
              <a:rPr lang="ru-RU" dirty="0" smtClean="0"/>
              <a:t>, заметив, что карандаши круглого сечения часто скатываются с наклонных поверхностей для письма.</a:t>
            </a:r>
            <a:endParaRPr lang="ru-RU" dirty="0"/>
          </a:p>
        </p:txBody>
      </p:sp>
      <p:sp>
        <p:nvSpPr>
          <p:cNvPr id="4" name="Прямоугольник с двумя вырезанными соседними углами 3"/>
          <p:cNvSpPr/>
          <p:nvPr/>
        </p:nvSpPr>
        <p:spPr>
          <a:xfrm>
            <a:off x="350196" y="165370"/>
            <a:ext cx="690664" cy="496111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98431" y="253318"/>
            <a:ext cx="78098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2" action="ppaction://hlinksldjump"/>
              </a:rPr>
              <a:t>домой</a:t>
            </a:r>
            <a:endParaRPr lang="ru-RU" sz="1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172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Особенности карандаша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8750" b="90755" l="2246" r="987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949"/>
          <a:stretch/>
        </p:blipFill>
        <p:spPr>
          <a:xfrm rot="2628861">
            <a:off x="1839525" y="3346379"/>
            <a:ext cx="4995122" cy="1196371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• не течет и не требует заправки чернилами</a:t>
            </a:r>
          </a:p>
          <a:p>
            <a:pPr marL="0" indent="0">
              <a:buNone/>
            </a:pPr>
            <a:r>
              <a:rPr lang="ru-RU" dirty="0" smtClean="0"/>
              <a:t>• легко удаляется</a:t>
            </a:r>
          </a:p>
          <a:p>
            <a:pPr marL="0" indent="0">
              <a:buNone/>
            </a:pPr>
            <a:r>
              <a:rPr lang="ru-RU" dirty="0" smtClean="0"/>
              <a:t>• нетоксичен</a:t>
            </a:r>
          </a:p>
          <a:p>
            <a:pPr marL="0" indent="0">
              <a:buNone/>
            </a:pPr>
            <a:r>
              <a:rPr lang="ru-RU" dirty="0" smtClean="0"/>
              <a:t>• не является проводником электротока</a:t>
            </a:r>
          </a:p>
          <a:p>
            <a:pPr marL="0" indent="0">
              <a:buNone/>
            </a:pPr>
            <a:r>
              <a:rPr lang="ru-RU" dirty="0" smtClean="0"/>
              <a:t>• будет писать перевернутый вверх, под водой и в космосе</a:t>
            </a:r>
            <a:endParaRPr lang="ru-RU" dirty="0"/>
          </a:p>
        </p:txBody>
      </p:sp>
      <p:sp>
        <p:nvSpPr>
          <p:cNvPr id="6" name="Прямоугольник с двумя вырезанными соседними углами 5"/>
          <p:cNvSpPr/>
          <p:nvPr/>
        </p:nvSpPr>
        <p:spPr>
          <a:xfrm>
            <a:off x="350196" y="165370"/>
            <a:ext cx="690664" cy="496111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71138" y="248215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4" action="ppaction://hlinksldjump"/>
              </a:rPr>
              <a:t>домой</a:t>
            </a:r>
            <a:endParaRPr lang="ru-RU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459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9651" b="89733" l="3425" r="9643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20592624" flipV="1">
            <a:off x="8016053" y="1477264"/>
            <a:ext cx="3034747" cy="202316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Виды карандашей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80159" y="1799672"/>
            <a:ext cx="256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Простые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Цветные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41896" y="3433948"/>
            <a:ext cx="2618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 smtClean="0"/>
              <a:t>Деревянные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Механические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Химические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50104" y="1740697"/>
            <a:ext cx="2542674" cy="215491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ackgroundRemoval t="0" b="100000" l="5464" r="9321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183" y="4400992"/>
            <a:ext cx="2802288" cy="15774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 xmlns="">
                  <a14:imgLayer r:embed="rId8">
                    <a14:imgEffect>
                      <a14:backgroundRemoval t="3862" b="93496" l="4268" r="934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67976" y="3933071"/>
            <a:ext cx="2045368" cy="204536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 xmlns="">
                  <a14:imgLayer r:embed="rId10">
                    <a14:imgEffect>
                      <a14:backgroundRemoval t="9895" b="89895" l="5529" r="977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341896" y="4523378"/>
            <a:ext cx="2630905" cy="1973179"/>
          </a:xfrm>
          <a:prstGeom prst="rect">
            <a:avLst/>
          </a:prstGeom>
        </p:spPr>
      </p:pic>
      <p:sp>
        <p:nvSpPr>
          <p:cNvPr id="10" name="Прямоугольник с двумя вырезанными соседними углами 9"/>
          <p:cNvSpPr/>
          <p:nvPr/>
        </p:nvSpPr>
        <p:spPr>
          <a:xfrm>
            <a:off x="359924" y="184826"/>
            <a:ext cx="690664" cy="496111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00322" y="277398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11" action="ppaction://hlinksldjump"/>
              </a:rPr>
              <a:t>домой</a:t>
            </a:r>
            <a:endParaRPr lang="ru-RU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204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Области применения</a:t>
            </a:r>
            <a:endParaRPr lang="ru-RU" dirty="0"/>
          </a:p>
        </p:txBody>
      </p:sp>
      <p:graphicFrame>
        <p:nvGraphicFramePr>
          <p:cNvPr id="3" name="Диаграмма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91614242"/>
              </p:ext>
            </p:extLst>
          </p:nvPr>
        </p:nvGraphicFramePr>
        <p:xfrm>
          <a:off x="1135781" y="1463039"/>
          <a:ext cx="10125777" cy="5034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Прямоугольник с двумя вырезанными соседними углами 3"/>
          <p:cNvSpPr/>
          <p:nvPr/>
        </p:nvSpPr>
        <p:spPr>
          <a:xfrm>
            <a:off x="350196" y="165370"/>
            <a:ext cx="690664" cy="496111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0866" y="267670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3" action="ppaction://hlinksldjump"/>
              </a:rPr>
              <a:t>домой</a:t>
            </a:r>
            <a:endParaRPr lang="ru-RU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06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Интересные факты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• Карандаш может чертить линию длиной 56 км</a:t>
            </a:r>
          </a:p>
          <a:p>
            <a:pPr marL="0" indent="0">
              <a:buNone/>
            </a:pPr>
            <a:r>
              <a:rPr lang="ru-RU" dirty="0"/>
              <a:t>• Карандаш может написать около 45 000 слов</a:t>
            </a:r>
          </a:p>
          <a:p>
            <a:pPr marL="0" indent="0">
              <a:buNone/>
            </a:pPr>
            <a:r>
              <a:rPr lang="ru-RU" dirty="0"/>
              <a:t>• Карандаш может быть заточен 17 раз</a:t>
            </a:r>
          </a:p>
          <a:p>
            <a:pPr marL="0" indent="0">
              <a:buNone/>
            </a:pPr>
            <a:r>
              <a:rPr lang="ru-RU" dirty="0"/>
              <a:t>• Перед тем, как поломаться, средний заостренный кончик карандаша</a:t>
            </a:r>
          </a:p>
          <a:p>
            <a:pPr marL="0" indent="0">
              <a:buNone/>
            </a:pPr>
            <a:r>
              <a:rPr lang="ru-RU" dirty="0"/>
              <a:t>противостоит давлению 255 атмосфер</a:t>
            </a:r>
          </a:p>
          <a:p>
            <a:pPr marL="0" indent="0">
              <a:buNone/>
            </a:pPr>
            <a:r>
              <a:rPr lang="ru-RU" dirty="0"/>
              <a:t>• Более 14 миллиардов карандашей производится в мире каждый год</a:t>
            </a:r>
          </a:p>
          <a:p>
            <a:pPr marL="0" indent="0">
              <a:buNone/>
            </a:pPr>
            <a:r>
              <a:rPr lang="ru-RU" dirty="0"/>
              <a:t>• На Нью-Йоркской фондовой бирже ежегодно используется один</a:t>
            </a:r>
          </a:p>
          <a:p>
            <a:pPr marL="0" indent="0">
              <a:buNone/>
            </a:pPr>
            <a:r>
              <a:rPr lang="ru-RU" dirty="0"/>
              <a:t>миллион карандашей</a:t>
            </a:r>
          </a:p>
        </p:txBody>
      </p:sp>
      <p:sp>
        <p:nvSpPr>
          <p:cNvPr id="4" name="Прямоугольник с двумя вырезанными соседними углами 3"/>
          <p:cNvSpPr/>
          <p:nvPr/>
        </p:nvSpPr>
        <p:spPr>
          <a:xfrm>
            <a:off x="350196" y="165370"/>
            <a:ext cx="690664" cy="496111"/>
          </a:xfrm>
          <a:prstGeom prst="snip2Same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329504" y="257943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>
                    <a:lumMod val="95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hlinkClick r:id="rId2" action="ppaction://hlinksldjump"/>
              </a:rPr>
              <a:t>домой</a:t>
            </a:r>
            <a:endParaRPr lang="ru-RU" sz="14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bg1">
                  <a:lumMod val="95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000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Легкий дым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</TotalTime>
  <Words>296</Words>
  <Application>Microsoft Office PowerPoint</Application>
  <PresentationFormat>Произвольный</PresentationFormat>
  <Paragraphs>48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Легкий дым</vt:lpstr>
      <vt:lpstr>Карандаш</vt:lpstr>
      <vt:lpstr>Содержание</vt:lpstr>
      <vt:lpstr>История карандаша</vt:lpstr>
      <vt:lpstr>Особенности карандаша</vt:lpstr>
      <vt:lpstr>Виды карандашей</vt:lpstr>
      <vt:lpstr>Области применения</vt:lpstr>
      <vt:lpstr>Интересные факты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Карандаш</dc:title>
  <dc:creator>Учетная запись Майкрософт</dc:creator>
  <cp:lastModifiedBy>Пользователь</cp:lastModifiedBy>
  <cp:revision>14</cp:revision>
  <dcterms:created xsi:type="dcterms:W3CDTF">2022-10-17T05:43:29Z</dcterms:created>
  <dcterms:modified xsi:type="dcterms:W3CDTF">2022-11-12T09:40:23Z</dcterms:modified>
</cp:coreProperties>
</file>