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embeddedFontLst>
    <p:embeddedFont>
      <p:font typeface="Gill Sans" panose="020B0604020202020204" charset="0"/>
      <p:regular r:id="rId35"/>
      <p:bold r:id="rId36"/>
    </p:embeddedFont>
    <p:embeddedFont>
      <p:font typeface="Sarabun" panose="020B0604020202020204" charset="-34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IQCarw7cR8XbjkPjXZFoVQ0j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53A2A-F796-4E2A-8442-782CE36EEAD8}">
  <a:tblStyle styleId="{00A53A2A-F796-4E2A-8442-782CE36EEAD8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 b="off" i="off"/>
      <a:tcStyle>
        <a:tcBdr/>
        <a:fill>
          <a:solidFill>
            <a:srgbClr val="CBCCD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D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49b95a03a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g2149b95a03a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18c7678d1e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218c7678d1e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149b95a03a_3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0" name="Google Shape;620;g2149b95a03a_3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149b95a03a_3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2149b95a03a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149b95a03a_3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9" name="Google Shape;639;g2149b95a03a_3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149b95a03a_3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g2149b95a03a_3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49b95a03a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2" name="Google Shape;652;g2149b95a03a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16924d69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g216924d69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49b95a03a_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4" name="Google Shape;664;g2149b95a03a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149b95a03a_3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2149b95a03a_3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149b95a03a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1" name="Google Shape;691;g2149b95a03a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6924d694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16924d694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149b95a03a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1" name="Google Shape;701;g2149b95a03a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149b95a03a_3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0" name="Google Shape;710;g2149b95a03a_3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149b95a03a_3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7" name="Google Shape;717;g2149b95a03a_3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149b95a03a_3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4" name="Google Shape;724;g2149b95a03a_3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149b95a03a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5" name="Google Shape;735;g2149b95a03a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16924d694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g216924d694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149b95a03a_3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6" name="Google Shape;746;g2149b95a03a_3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1949c412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1949c412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149b95a03a_3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4" name="Google Shape;764;g2149b95a03a_3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49b95a03a_3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2" name="Google Shape;772;g2149b95a03a_3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6924d694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216924d694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149b95a03a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0" name="Google Shape;780;g2149b95a03a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16a4a6e2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16a4a6e2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149b95a03a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4" name="Google Shape;534;g2149b95a03a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149b95a03a_3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4" name="Google Shape;574;g2149b95a03a_3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49b95a03a_3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0" name="Google Shape;580;g2149b95a03a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149b95a03a_3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6" name="Google Shape;586;g2149b95a03a_3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149b95a03a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3" name="Google Shape;593;g2149b95a03a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149b95a03a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2" name="Google Shape;602;g2149b95a03a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149b95a03a_3_9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2149b95a03a_3_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149b95a03a_3_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2149b95a03a_3_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149b95a03a_3_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2149b95a03a_3_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9b95a03a_3_73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149b95a03a_3_7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2149b95a03a_3_73"/>
          <p:cNvSpPr txBox="1">
            <a:spLocks noGrp="1"/>
          </p:cNvSpPr>
          <p:nvPr>
            <p:ph type="body" idx="1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g2149b95a03a_3_7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2149b95a03a_3_7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149b95a03a_3_7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9b95a03a_3_80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149b95a03a_3_80"/>
          <p:cNvSpPr txBox="1">
            <a:spLocks noGrp="1"/>
          </p:cNvSpPr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149b95a03a_3_80"/>
          <p:cNvSpPr txBox="1">
            <a:spLocks noGrp="1"/>
          </p:cNvSpPr>
          <p:nvPr>
            <p:ph type="body" idx="1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g2149b95a03a_3_80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149b95a03a_3_80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149b95a03a_3_80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8c7678d1e_2_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18c7678d1e_2_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18c7678d1e_2_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218c7678d1e_2_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18c7678d1e_2_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18c7678d1e_2_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8c7678d1e_2_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18c7678d1e_2_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18c7678d1e_2_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2" name="Google Shape;112;g218c7678d1e_2_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218c7678d1e_2_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18c7678d1e_2_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8c7678d1e_2_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8c7678d1e_2_2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18c7678d1e_2_2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g218c7678d1e_2_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18c7678d1e_2_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18c7678d1e_2_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8c7678d1e_2_3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18c7678d1e_2_3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18c7678d1e_2_30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g218c7678d1e_2_30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7" name="Google Shape;127;g218c7678d1e_2_3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18c7678d1e_2_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18c7678d1e_2_3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8c7678d1e_2_3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18c7678d1e_2_3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18c7678d1e_2_3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218c7678d1e_2_3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5" name="Google Shape;135;g218c7678d1e_2_3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218c7678d1e_2_3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7" name="Google Shape;137;g218c7678d1e_2_3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18c7678d1e_2_3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18c7678d1e_2_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8c7678d1e_2_4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18c7678d1e_2_4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18c7678d1e_2_4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218c7678d1e_2_4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8c7678d1e_2_4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8c7678d1e_2_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18c7678d1e_2_5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18c7678d1e_2_5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8c7678d1e_2_5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18c7678d1e_2_58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Arial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18c7678d1e_2_58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g218c7678d1e_2_58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g218c7678d1e_2_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18c7678d1e_2_5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218c7678d1e_2_5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149b95a03a_3_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149b95a03a_3_5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149b95a03a_3_5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8c7678d1e_2_6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218c7678d1e_2_66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g218c7678d1e_2_6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g218c7678d1e_2_6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218c7678d1e_2_6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218c7678d1e_2_6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c7678d1e_2_7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8c7678d1e_2_7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18c7678d1e_2_73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9" name="Google Shape;169;g218c7678d1e_2_7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218c7678d1e_2_7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18c7678d1e_2_7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8c7678d1e_2_8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18c7678d1e_2_80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218c7678d1e_2_80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6" name="Google Shape;176;g218c7678d1e_2_80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218c7678d1e_2_80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218c7678d1e_2_80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149b95a03a_3_16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149b95a03a_3_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149b95a03a_3_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g2149b95a03a_3_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149b95a03a_3_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149b95a03a_3_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149b95a03a_3_23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49b95a03a_3_2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149b95a03a_3_2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2149b95a03a_3_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149b95a03a_3_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2149b95a03a_3_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149b95a03a_3_30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49b95a03a_3_3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2149b95a03a_3_30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g2149b95a03a_3_30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g2149b95a03a_3_3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2149b95a03a_3_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149b95a03a_3_3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149b95a03a_3_38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149b95a03a_3_3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2149b95a03a_3_3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g2149b95a03a_3_3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g2149b95a03a_3_3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g2149b95a03a_3_3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g2149b95a03a_3_3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149b95a03a_3_3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149b95a03a_3_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49b95a03a_3_4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149b95a03a_3_4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149b95a03a_3_4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2149b95a03a_3_48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149b95a03a_3_4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9b95a03a_3_58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49b95a03a_3_58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Arial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149b95a03a_3_58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2149b95a03a_3_58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g2149b95a03a_3_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149b95a03a_3_5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149b95a03a_3_5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9b95a03a_3_6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149b95a03a_3_66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2149b95a03a_3_6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g2149b95a03a_3_6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149b95a03a_3_6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2149b95a03a_3_6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49b95a03a_3_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149b95a03a_3_0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g2149b95a03a_3_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g2149b95a03a_3_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g2149b95a03a_3_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g2149b95a03a_3_0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2149b95a03a_3_0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2149b95a03a_3_0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8c7678d1e_2_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g218c7678d1e_2_0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Google Shape;95;g218c7678d1e_2_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Google Shape;96;g218c7678d1e_2_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g218c7678d1e_2_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218c7678d1e_2_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18c7678d1e_2_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8c7678d1e_2_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nlp.stanford.edu/IR-book/html/htmledition/stemming-and-lemmatization-1.html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betterprogramming.pub/a-friendly-guide-to-nlp-tf-idf-with-python-example-5fcb26286a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ukkiddd.com/tf-idf-%E0%B8%84%E0%B8%B3%E0%B9%84%E0%B8%AB%E0%B8%99%E0%B8%AA%E0%B8%B3%E0%B8%84%E0%B8%B1%E0%B8%8D%E0%B8%99%E0%B8%B0-dd1e1568312e" TargetMode="External"/><Relationship Id="rId5" Type="http://schemas.openxmlformats.org/officeDocument/2006/relationships/hyperlink" Target="https://gitlab.com/softnixresearch/tf-idf/tree/master/" TargetMode="External"/><Relationship Id="rId4" Type="http://schemas.openxmlformats.org/officeDocument/2006/relationships/hyperlink" Target="https://scikit-learn.org/stable/modules/feature_extraction.html#text-feature-extra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ai/definition/stemming#:~:text=Stemming%20is%20the%20process%20of,natural%20language%20processing%20(NLP)" TargetMode="External"/><Relationship Id="rId7" Type="http://schemas.openxmlformats.org/officeDocument/2006/relationships/hyperlink" Target="https://www.softnix.co.th/2019/05/28/tf-idf-%E0%B8%97%E0%B8%B3%E0%B8%87%E0%B8%B2%E0%B8%99%E0%B8%A2%E0%B8%B1%E0%B8%87%E0%B9%84%E0%B8%87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csvidhya.com/blog/2020/05/what-is-tokenization-nlp/" TargetMode="External"/><Relationship Id="rId5" Type="http://schemas.openxmlformats.org/officeDocument/2006/relationships/hyperlink" Target="https://machinelearningknowledge.ai/nltk-tokenizer-tutorial-with-word_tokenize-sent_tokenize-whitespacetokenizer-wordpuncttokenizer/" TargetMode="External"/><Relationship Id="rId4" Type="http://schemas.openxmlformats.org/officeDocument/2006/relationships/hyperlink" Target="https://towardsdatascience.com/stemming-vs-lemmatization-in-nlp-dea008600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onfusion-matrix-in-machine-learning-91b6e2b3f9a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pgrad.com/blog/multinomial-naive-bayes-explained/" TargetMode="External"/><Relationship Id="rId5" Type="http://schemas.openxmlformats.org/officeDocument/2006/relationships/hyperlink" Target="https://towardsdatascience.com/understanding-confusion-matrix-a9ad42dcfd62" TargetMode="External"/><Relationship Id="rId4" Type="http://schemas.openxmlformats.org/officeDocument/2006/relationships/hyperlink" Target="https://scikit-learn.org/stable/modules/naive_bayes.html#multinomial-naive-bay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ook.com/money/89645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html-tag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-body-tag/" TargetMode="External"/><Relationship Id="rId5" Type="http://schemas.openxmlformats.org/officeDocument/2006/relationships/hyperlink" Target="https://www.geeksforgeeks.org/html-title-tag/" TargetMode="External"/><Relationship Id="rId4" Type="http://schemas.openxmlformats.org/officeDocument/2006/relationships/hyperlink" Target="https://www.geeksforgeeks.org/html-head-ta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a-ta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-paragraph/" TargetMode="External"/><Relationship Id="rId5" Type="http://schemas.openxmlformats.org/officeDocument/2006/relationships/hyperlink" Target="https://www.geeksforgeeks.org/html-heading/" TargetMode="External"/><Relationship Id="rId4" Type="http://schemas.openxmlformats.org/officeDocument/2006/relationships/hyperlink" Target="https://www.geeksforgeeks.org/div-tag-htm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tags-a-to-z-list/?ref=lbp" TargetMode="External"/><Relationship Id="rId3" Type="http://schemas.openxmlformats.org/officeDocument/2006/relationships/hyperlink" Target="https://thestartupcto.org/web-scraping-techniques-5030fbf1fba" TargetMode="External"/><Relationship Id="rId7" Type="http://schemas.openxmlformats.org/officeDocument/2006/relationships/hyperlink" Target="https://scrapy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lenium-python.readthedocs.io/" TargetMode="External"/><Relationship Id="rId5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s://jovian.com/aakashns/python-web-scraping-project-guide" TargetMode="External"/><Relationship Id="rId9" Type="http://schemas.openxmlformats.org/officeDocument/2006/relationships/hyperlink" Target="https://codetheweb.blog/html-syntax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gdata.go.th/big-data-101/word2vec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49b95a03a_3_8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/>
              <a:t>Natural Language Processing in Python</a:t>
            </a:r>
            <a:endParaRPr b="1"/>
          </a:p>
        </p:txBody>
      </p:sp>
      <p:sp>
        <p:nvSpPr>
          <p:cNvPr id="184" name="Google Shape;184;g2149b95a03a_3_87"/>
          <p:cNvSpPr txBox="1"/>
          <p:nvPr/>
        </p:nvSpPr>
        <p:spPr>
          <a:xfrm>
            <a:off x="882375" y="4946725"/>
            <a:ext cx="771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149b95a03a_3_87"/>
          <p:cNvSpPr txBox="1"/>
          <p:nvPr/>
        </p:nvSpPr>
        <p:spPr>
          <a:xfrm>
            <a:off x="678875" y="4763525"/>
            <a:ext cx="73668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Aunchana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PImpisal</a:t>
            </a:r>
            <a:endParaRPr sz="1800" b="1" i="0" u="none" strike="noStrike" cap="none" dirty="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11-12  Mar 2023</a:t>
            </a:r>
            <a:endParaRPr sz="1800" b="1" i="0" u="none" strike="noStrike" cap="none" dirty="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149b95a03a_3_87"/>
          <p:cNvSpPr txBox="1"/>
          <p:nvPr/>
        </p:nvSpPr>
        <p:spPr>
          <a:xfrm>
            <a:off x="678875" y="2443650"/>
            <a:ext cx="45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18c7678d1e_2_8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TFIDF</a:t>
            </a:r>
            <a:endParaRPr/>
          </a:p>
        </p:txBody>
      </p:sp>
      <p:sp>
        <p:nvSpPr>
          <p:cNvPr id="614" name="Google Shape;614;g218c7678d1e_2_87"/>
          <p:cNvSpPr/>
          <p:nvPr/>
        </p:nvSpPr>
        <p:spPr>
          <a:xfrm>
            <a:off x="1377403" y="2048440"/>
            <a:ext cx="765230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Review 1</a:t>
            </a: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Game of Thrones is an amazing TV series!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Review 2</a:t>
            </a: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Game of Thrones is the best TV series!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Review 3</a:t>
            </a: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Game of Thrones is so great.</a:t>
            </a:r>
            <a:endParaRPr sz="2000"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g218c7678d1e_2_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7403" y="2999943"/>
            <a:ext cx="5846241" cy="326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18c7678d1e_2_87"/>
          <p:cNvPicPr preferRelativeResize="0"/>
          <p:nvPr/>
        </p:nvPicPr>
        <p:blipFill rotWithShape="1">
          <a:blip r:embed="rId3">
            <a:alphaModFix/>
          </a:blip>
          <a:srcRect l="27619" t="83982" r="65598" b="10387"/>
          <a:stretch/>
        </p:blipFill>
        <p:spPr>
          <a:xfrm>
            <a:off x="2389683" y="5957444"/>
            <a:ext cx="396487" cy="183737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218c7678d1e_2_87"/>
          <p:cNvSpPr/>
          <p:nvPr/>
        </p:nvSpPr>
        <p:spPr>
          <a:xfrm>
            <a:off x="1441141" y="6263452"/>
            <a:ext cx="7827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https://betterprogramming.pub/a-friendly-guide-to-nlp-tf-idf-with-python-example-5fcb26286a33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9b95a03a_3_17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MODEL:MUTIMONOMIALNB</a:t>
            </a:r>
            <a:endParaRPr b="1"/>
          </a:p>
        </p:txBody>
      </p:sp>
      <p:sp>
        <p:nvSpPr>
          <p:cNvPr id="623" name="Google Shape;623;g2149b95a03a_3_178"/>
          <p:cNvSpPr/>
          <p:nvPr/>
        </p:nvSpPr>
        <p:spPr>
          <a:xfrm>
            <a:off x="581191" y="2130279"/>
            <a:ext cx="915761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MultinomialNB implements the naive Bayes algorithm for multinomially distributed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The multinomial Naive Bayes classifier is suitable for classification with discrete features (e.g., word counts for text classification).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g2149b95a03a_3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8336" y="3757474"/>
            <a:ext cx="4573182" cy="252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149b95a03a_3_18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CONFUSION MATRIX</a:t>
            </a:r>
            <a:endParaRPr/>
          </a:p>
        </p:txBody>
      </p:sp>
      <p:graphicFrame>
        <p:nvGraphicFramePr>
          <p:cNvPr id="630" name="Google Shape;630;g2149b95a03a_3_184"/>
          <p:cNvGraphicFramePr/>
          <p:nvPr/>
        </p:nvGraphicFramePr>
        <p:xfrm>
          <a:off x="1130104" y="27332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{00A53A2A-F796-4E2A-8442-782CE36EEAD8}</a:tableStyleId>
              </a:tblPr>
              <a:tblGrid>
                <a:gridCol w="15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TP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1800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1800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TN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1" name="Google Shape;631;g2149b95a03a_3_184"/>
          <p:cNvSpPr txBox="1"/>
          <p:nvPr/>
        </p:nvSpPr>
        <p:spPr>
          <a:xfrm>
            <a:off x="8485942" y="2659701"/>
            <a:ext cx="2991775" cy="615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149b95a03a_3_184"/>
          <p:cNvSpPr txBox="1"/>
          <p:nvPr/>
        </p:nvSpPr>
        <p:spPr>
          <a:xfrm>
            <a:off x="5904761" y="2680928"/>
            <a:ext cx="2778710" cy="6154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149b95a03a_3_184"/>
          <p:cNvSpPr txBox="1"/>
          <p:nvPr/>
        </p:nvSpPr>
        <p:spPr>
          <a:xfrm>
            <a:off x="5660624" y="3775799"/>
            <a:ext cx="3266983" cy="6109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149b95a03a_3_184"/>
          <p:cNvSpPr txBox="1"/>
          <p:nvPr/>
        </p:nvSpPr>
        <p:spPr>
          <a:xfrm>
            <a:off x="5516823" y="4866116"/>
            <a:ext cx="5140171" cy="6228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149b95a03a_3_184"/>
          <p:cNvSpPr txBox="1"/>
          <p:nvPr/>
        </p:nvSpPr>
        <p:spPr>
          <a:xfrm>
            <a:off x="3006201" y="2216564"/>
            <a:ext cx="12990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149b95a03a_3_184"/>
          <p:cNvSpPr txBox="1"/>
          <p:nvPr/>
        </p:nvSpPr>
        <p:spPr>
          <a:xfrm rot="-5400000">
            <a:off x="172101" y="3684282"/>
            <a:ext cx="137218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149b95a03a_3_19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REFERENCE</a:t>
            </a:r>
            <a:endParaRPr b="1"/>
          </a:p>
        </p:txBody>
      </p:sp>
      <p:pic>
        <p:nvPicPr>
          <p:cNvPr id="642" name="Google Shape;642;g2149b95a03a_3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350" y="-2651125"/>
            <a:ext cx="8953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2149b95a03a_3_195"/>
          <p:cNvSpPr/>
          <p:nvPr/>
        </p:nvSpPr>
        <p:spPr>
          <a:xfrm>
            <a:off x="443236" y="2136338"/>
            <a:ext cx="1127251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https://scikit-learn.org/stable/modules/feature_extraction.html#text-feature-extraction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https://gitlab.com/softnixresearch/tf-idf/tree/master/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https://lukkiddd.com/tf-idf-%E0%B8%84%E0%B8%B3%E0%B9%84%E0%B8%AB%E0%B8%99%E0%B8%AA%E0%B8%B3%E0%B8%84%E0%B8%B1%E0%B8%8D%E0%B8%99%E0%B8%B0-dd1e1568312e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https://betterprogramming.pub/a-friendly-guide-to-nlp-tf-idf-with-python-example-5fcb26286a33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https://nlp.stanford.edu/IR-book/html/htmledition/stemming-and-lemmatization-1.html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149b95a03a_3_20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REFERENCE</a:t>
            </a:r>
            <a:endParaRPr b="1"/>
          </a:p>
        </p:txBody>
      </p:sp>
      <p:sp>
        <p:nvSpPr>
          <p:cNvPr id="649" name="Google Shape;649;g2149b95a03a_3_201"/>
          <p:cNvSpPr/>
          <p:nvPr/>
        </p:nvSpPr>
        <p:spPr>
          <a:xfrm>
            <a:off x="466725" y="2150751"/>
            <a:ext cx="1125855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https://www.techtarget.com/searchenterpriseai/definition/stemming#:~:text=Stemming%20is%20the%20process%20of,natural%20language%20processing%20(NLP)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https://towardsdatascience.com/stemming-vs-lemmatization-in-nlp-dea008600a0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https://machinelearningknowledge.ai/nltk-tokenizer-tutorial-with-word_tokenize-sent_tokenize-whitespacetokenizer-wordpuncttokenizer/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https://www.analyticsvidhya.com/blog/2020/05/what-is-tokenization-nlp/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https://www.softnix.co.th/2019/05/28/tf-idf-%E0%B8%97%E0%B8%B3%E0%B8%87%E0%B8%B2%E0%B8%99%E0%B8%A2%E0%B8%B1%E0%B8%87%E0%B9%84%E0%B8%87/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149b95a03a_3_20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REFERENCE</a:t>
            </a:r>
            <a:endParaRPr b="1"/>
          </a:p>
        </p:txBody>
      </p:sp>
      <p:sp>
        <p:nvSpPr>
          <p:cNvPr id="655" name="Google Shape;655;g2149b95a03a_3_206"/>
          <p:cNvSpPr txBox="1"/>
          <p:nvPr/>
        </p:nvSpPr>
        <p:spPr>
          <a:xfrm>
            <a:off x="581191" y="5734975"/>
            <a:ext cx="11029615" cy="80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200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149b95a03a_3_206"/>
          <p:cNvSpPr/>
          <p:nvPr/>
        </p:nvSpPr>
        <p:spPr>
          <a:xfrm>
            <a:off x="447841" y="2056582"/>
            <a:ext cx="1135363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https://medium.com/analytics-vidhya/confusion-matrix-in-machine-learning-91b6e2b3f9af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https://scikit-learn.org/stable/modules/naive_bayes.html#multinomial-naive-bayes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https://towardsdatascience.com/understanding-confusion-matrix-a9ad42dcfd62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https://www.upgrad.com/blog/multinomial-naive-bayes-explained/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924d6948_0_153"/>
          <p:cNvSpPr txBox="1">
            <a:spLocks noGrp="1"/>
          </p:cNvSpPr>
          <p:nvPr>
            <p:ph type="title"/>
          </p:nvPr>
        </p:nvSpPr>
        <p:spPr>
          <a:xfrm>
            <a:off x="479443" y="159906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Sarabun"/>
                <a:ea typeface="Sarabun"/>
                <a:cs typeface="Sarabun"/>
                <a:sym typeface="Sarabun"/>
              </a:rPr>
              <a:t>Web Scraping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149b95a03a_3_2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WEB SCRAPING</a:t>
            </a:r>
            <a:endParaRPr/>
          </a:p>
        </p:txBody>
      </p:sp>
      <p:sp>
        <p:nvSpPr>
          <p:cNvPr id="667" name="Google Shape;667;g2149b95a03a_3_212"/>
          <p:cNvSpPr txBox="1">
            <a:spLocks noGrp="1"/>
          </p:cNvSpPr>
          <p:nvPr>
            <p:ph type="body" idx="1"/>
          </p:nvPr>
        </p:nvSpPr>
        <p:spPr>
          <a:xfrm>
            <a:off x="403640" y="2085288"/>
            <a:ext cx="11029615" cy="68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Web scraping is the process of collecting data from the structure of website.</a:t>
            </a:r>
            <a:endParaRPr/>
          </a:p>
        </p:txBody>
      </p:sp>
      <p:pic>
        <p:nvPicPr>
          <p:cNvPr id="668" name="Google Shape;668;g2149b95a03a_3_212" descr="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366" y="3049369"/>
            <a:ext cx="1715976" cy="17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g2149b95a03a_3_212" descr="Web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4943" y="3223446"/>
            <a:ext cx="1401194" cy="140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g2149b95a03a_3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9067" y="3319515"/>
            <a:ext cx="1192012" cy="117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2149b95a03a_3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587" y="3423741"/>
            <a:ext cx="743189" cy="91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2149b95a03a_3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58971" y="4094376"/>
            <a:ext cx="895542" cy="8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2149b95a03a_3_2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96826" y="2989718"/>
            <a:ext cx="895542" cy="92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2149b95a03a_3_2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01609" y="3953310"/>
            <a:ext cx="757352" cy="91626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2149b95a03a_3_212"/>
          <p:cNvSpPr/>
          <p:nvPr/>
        </p:nvSpPr>
        <p:spPr>
          <a:xfrm>
            <a:off x="2829158" y="3633650"/>
            <a:ext cx="343471" cy="2832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2149b95a03a_3_212"/>
          <p:cNvSpPr/>
          <p:nvPr/>
        </p:nvSpPr>
        <p:spPr>
          <a:xfrm>
            <a:off x="5172884" y="3624125"/>
            <a:ext cx="343471" cy="2832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149b95a03a_3_212"/>
          <p:cNvSpPr/>
          <p:nvPr/>
        </p:nvSpPr>
        <p:spPr>
          <a:xfrm>
            <a:off x="7192474" y="3683115"/>
            <a:ext cx="343471" cy="2832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149b95a03a_3_212"/>
          <p:cNvSpPr txBox="1"/>
          <p:nvPr/>
        </p:nvSpPr>
        <p:spPr>
          <a:xfrm>
            <a:off x="1164508" y="4624640"/>
            <a:ext cx="1233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149b95a03a_3_212"/>
          <p:cNvSpPr txBox="1"/>
          <p:nvPr/>
        </p:nvSpPr>
        <p:spPr>
          <a:xfrm>
            <a:off x="3564112" y="4584337"/>
            <a:ext cx="12339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149b95a03a_3_212"/>
          <p:cNvSpPr txBox="1"/>
          <p:nvPr/>
        </p:nvSpPr>
        <p:spPr>
          <a:xfrm>
            <a:off x="5853738" y="4546405"/>
            <a:ext cx="12339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Script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149b95a03a_3_212"/>
          <p:cNvSpPr txBox="1"/>
          <p:nvPr/>
        </p:nvSpPr>
        <p:spPr>
          <a:xfrm>
            <a:off x="8854776" y="4931223"/>
            <a:ext cx="1233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149b95a03a_3_2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WEB SCRAPING</a:t>
            </a:r>
            <a:endParaRPr/>
          </a:p>
        </p:txBody>
      </p:sp>
      <p:pic>
        <p:nvPicPr>
          <p:cNvPr id="687" name="Google Shape;687;g2149b95a03a_3_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286" y="1932214"/>
            <a:ext cx="6773015" cy="414949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2149b95a03a_3_233"/>
          <p:cNvSpPr/>
          <p:nvPr/>
        </p:nvSpPr>
        <p:spPr>
          <a:xfrm>
            <a:off x="844858" y="6297970"/>
            <a:ext cx="103498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https://roboticsandautomationnews.com/2020/04/06/essential-legal-issues-associated-with-web-scraping/31501/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149b95a03a_3_24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TOOL FOR HTML STRUCTURE</a:t>
            </a:r>
            <a:endParaRPr/>
          </a:p>
        </p:txBody>
      </p:sp>
      <p:sp>
        <p:nvSpPr>
          <p:cNvPr id="694" name="Google Shape;694;g2149b95a03a_3_246"/>
          <p:cNvSpPr txBox="1">
            <a:spLocks noGrp="1"/>
          </p:cNvSpPr>
          <p:nvPr>
            <p:ph type="body" idx="1"/>
          </p:nvPr>
        </p:nvSpPr>
        <p:spPr>
          <a:xfrm>
            <a:off x="545682" y="1828799"/>
            <a:ext cx="11029615" cy="174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https://www.sanook.com/money/896451/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Open Chrome DevTools</a:t>
            </a:r>
            <a:endParaRPr/>
          </a:p>
        </p:txBody>
      </p:sp>
      <p:pic>
        <p:nvPicPr>
          <p:cNvPr id="695" name="Google Shape;695;g2149b95a03a_3_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192" y="3288215"/>
            <a:ext cx="3175183" cy="234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g2149b95a03a_3_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9389" y="3250788"/>
            <a:ext cx="3513088" cy="237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2149b95a03a_3_2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8122" y="3288215"/>
            <a:ext cx="3386923" cy="1374054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2149b95a03a_3_246"/>
          <p:cNvSpPr/>
          <p:nvPr/>
        </p:nvSpPr>
        <p:spPr>
          <a:xfrm>
            <a:off x="3756375" y="5817290"/>
            <a:ext cx="47611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https://developer.chrome.com/docs/devtools/open/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6924d6948_0_128"/>
          <p:cNvSpPr txBox="1">
            <a:spLocks noGrp="1"/>
          </p:cNvSpPr>
          <p:nvPr>
            <p:ph type="title"/>
          </p:nvPr>
        </p:nvSpPr>
        <p:spPr>
          <a:xfrm>
            <a:off x="743992" y="9463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/>
              <a:t>OUTLINE</a:t>
            </a:r>
            <a:endParaRPr sz="3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endParaRPr/>
          </a:p>
        </p:txBody>
      </p:sp>
      <p:sp>
        <p:nvSpPr>
          <p:cNvPr id="243" name="Google Shape;243;g216924d6948_0_128"/>
          <p:cNvSpPr txBox="1">
            <a:spLocks noGrp="1"/>
          </p:cNvSpPr>
          <p:nvPr>
            <p:ph type="body" idx="1"/>
          </p:nvPr>
        </p:nvSpPr>
        <p:spPr>
          <a:xfrm>
            <a:off x="984125" y="1960025"/>
            <a:ext cx="10443300" cy="45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56"/>
              <a:buNone/>
            </a:pPr>
            <a:endParaRPr sz="2600" dirty="0">
              <a:solidFill>
                <a:srgbClr val="3D3D3D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Intro Natural Language Processing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Regular expression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Text classification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Sentiment analysis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Web scraping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 err="1">
                <a:solidFill>
                  <a:schemeClr val="bg2"/>
                </a:solidFill>
              </a:rPr>
              <a:t>Pythainlp</a:t>
            </a:r>
            <a:r>
              <a:rPr lang="en-US" sz="2500" dirty="0">
                <a:solidFill>
                  <a:schemeClr val="bg2"/>
                </a:solidFill>
              </a:rPr>
              <a:t> library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Part of Speech(POS)&amp; Named Entity Recognition(NER)</a:t>
            </a:r>
            <a:endParaRPr sz="2500" dirty="0">
              <a:solidFill>
                <a:schemeClr val="bg2"/>
              </a:solidFill>
            </a:endParaRPr>
          </a:p>
          <a:p>
            <a:pPr marL="457200" lvl="0" indent="-37820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356"/>
              <a:buChar char="❏"/>
            </a:pPr>
            <a:r>
              <a:rPr lang="en-US" sz="2500" dirty="0">
                <a:solidFill>
                  <a:schemeClr val="bg2"/>
                </a:solidFill>
              </a:rPr>
              <a:t>Word2vec</a:t>
            </a:r>
            <a:endParaRPr sz="25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149b95a03a_3_25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BASIC HTML</a:t>
            </a:r>
            <a:endParaRPr/>
          </a:p>
        </p:txBody>
      </p:sp>
      <p:sp>
        <p:nvSpPr>
          <p:cNvPr id="704" name="Google Shape;704;g2149b95a03a_3_255"/>
          <p:cNvSpPr/>
          <p:nvPr/>
        </p:nvSpPr>
        <p:spPr>
          <a:xfrm>
            <a:off x="581192" y="152400"/>
            <a:ext cx="25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br>
              <a:rPr lang="en-US" sz="12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149b95a03a_3_255"/>
          <p:cNvSpPr/>
          <p:nvPr/>
        </p:nvSpPr>
        <p:spPr>
          <a:xfrm>
            <a:off x="4537036" y="2192516"/>
            <a:ext cx="60960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&lt;html&gt;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Every HTML code must be enclosed between basic HTML tags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&lt;head&gt;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head contains all the header information of the web page or documents.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&lt;title&gt;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header information.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&lt;body&gt;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tag contains the actual body of the page which will be visible to all the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149b95a03a_3_255"/>
          <p:cNvSpPr/>
          <p:nvPr/>
        </p:nvSpPr>
        <p:spPr>
          <a:xfrm>
            <a:off x="3208753" y="5839175"/>
            <a:ext cx="46218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https://www.geeksforgeeks.org/html-basics/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g2149b95a03a_3_2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483538" y="2152119"/>
            <a:ext cx="3831010" cy="348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49b95a03a_3_26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HTML ELEMENT SYNTAX</a:t>
            </a:r>
            <a:endParaRPr b="1"/>
          </a:p>
        </p:txBody>
      </p:sp>
      <p:pic>
        <p:nvPicPr>
          <p:cNvPr id="713" name="Google Shape;713;g2149b95a03a_3_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078"/>
          <a:stretch/>
        </p:blipFill>
        <p:spPr>
          <a:xfrm>
            <a:off x="762000" y="2522523"/>
            <a:ext cx="10344149" cy="239705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2149b95a03a_3_263"/>
          <p:cNvSpPr/>
          <p:nvPr/>
        </p:nvSpPr>
        <p:spPr>
          <a:xfrm>
            <a:off x="3521380" y="5117522"/>
            <a:ext cx="35173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https://codetheweb.blog/html-syntax/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149b95a03a_3_26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HTML TAGS</a:t>
            </a:r>
            <a:endParaRPr/>
          </a:p>
        </p:txBody>
      </p:sp>
      <p:graphicFrame>
        <p:nvGraphicFramePr>
          <p:cNvPr id="720" name="Google Shape;720;g2149b95a03a_3_269"/>
          <p:cNvGraphicFramePr/>
          <p:nvPr/>
        </p:nvGraphicFramePr>
        <p:xfrm>
          <a:off x="390525" y="21366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{00A53A2A-F796-4E2A-8442-782CE36EEAD8}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Tags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Syntax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sng" strike="noStrike" cap="none"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anchor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 herf=” “&gt; …&lt;/a&gt;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create a hyperlink on the webpage.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sng" strike="noStrike" cap="none"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div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&lt;div&gt;Content&lt;/div&gt;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make divisions of content in the web page (text, images, header, footer, navigation bar, etc).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sng" strike="noStrike" cap="none"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heading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&lt;h1&gt;Heading1&lt;/h1&gt;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define the headings of a page. These 6 heading elements are h1, h2, h3, h4, h5, and h6; with h1 being the highest level and h6 being the least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sng" strike="noStrike" cap="none"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paragraphs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&lt;p&gt; Content &lt;/p&gt;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defines a paragraph.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1" name="Google Shape;721;g2149b95a03a_3_269"/>
          <p:cNvSpPr/>
          <p:nvPr/>
        </p:nvSpPr>
        <p:spPr>
          <a:xfrm>
            <a:off x="409575" y="5528310"/>
            <a:ext cx="6269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https://www.geeksforgeeks.org/html-tags-a-to-z-list/?ref=lbp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149b95a03a_3_27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PYTHON LIBRARY FOR WEB SCRAPING </a:t>
            </a:r>
            <a:endParaRPr/>
          </a:p>
        </p:txBody>
      </p:sp>
      <p:graphicFrame>
        <p:nvGraphicFramePr>
          <p:cNvPr id="727" name="Google Shape;727;g2149b95a03a_3_275"/>
          <p:cNvGraphicFramePr/>
          <p:nvPr/>
        </p:nvGraphicFramePr>
        <p:xfrm>
          <a:off x="483370" y="21279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{00A53A2A-F796-4E2A-8442-782CE36EEAD8}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Library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Website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Beautifulsoup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pulling data out of HTML and XML files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Very easy to use </a:t>
                      </a:r>
                      <a:endParaRPr sz="1400" u="none" strike="noStrike" cap="none"/>
                    </a:p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Selenium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based automation testing framework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Uses the WebDriver protocol to control web browsers like Chrome, Firefox, or Safari</a:t>
                      </a:r>
                      <a:endParaRPr sz="1400" u="none" strike="noStrike" cap="none"/>
                    </a:p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Scrapy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mining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monitoring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automated testing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https://scrapy.org/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28" name="Google Shape;728;g2149b95a03a_3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2837075"/>
            <a:ext cx="1194342" cy="515452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2149b95a03a_3_275"/>
          <p:cNvSpPr/>
          <p:nvPr/>
        </p:nvSpPr>
        <p:spPr>
          <a:xfrm>
            <a:off x="7623931" y="2484651"/>
            <a:ext cx="3889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https://www.crummy.com/software/BeautifulSoup/bs4/doc/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g2149b95a03a_3_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80" y="3822139"/>
            <a:ext cx="910423" cy="7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2149b95a03a_3_275"/>
          <p:cNvSpPr/>
          <p:nvPr/>
        </p:nvSpPr>
        <p:spPr>
          <a:xfrm>
            <a:off x="7528264" y="3605203"/>
            <a:ext cx="38044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https://selenium-python.readthedocs.io/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g2149b95a03a_3_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192" y="5031035"/>
            <a:ext cx="1781915" cy="66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149b95a03a_3_28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738" name="Google Shape;738;g2149b95a03a_3_28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https://thestartupcto.org/web-scraping-techniques-5030fbf1fba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https://jovian.com/aakashns/python-web-scraping-project-guide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https://www.crummy.com/software/BeautifulSoup/bs4/doc/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https://selenium-python.readthedocs.io/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https://scrapy.org/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https://www.geeksforgeeks.org/html-tags-a-to-z-list/?ref=lbp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https://codetheweb.blog/html-syntax/</a:t>
            </a:r>
            <a:endParaRPr u="sng">
              <a:solidFill>
                <a:schemeClr val="hlink"/>
              </a:solidFill>
            </a:endParaRPr>
          </a:p>
          <a:p>
            <a:pPr marL="306000" lvl="0" indent="-2008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16924d6948_0_157"/>
          <p:cNvSpPr txBox="1">
            <a:spLocks noGrp="1"/>
          </p:cNvSpPr>
          <p:nvPr>
            <p:ph type="title"/>
          </p:nvPr>
        </p:nvSpPr>
        <p:spPr>
          <a:xfrm>
            <a:off x="479443" y="159906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Sarabun"/>
                <a:ea typeface="Sarabun"/>
                <a:cs typeface="Sarabun"/>
                <a:sym typeface="Sarabun"/>
              </a:rPr>
              <a:t>Word2Vec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149b95a03a_3_29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WORD EMBEDDING</a:t>
            </a:r>
            <a:endParaRPr/>
          </a:p>
        </p:txBody>
      </p:sp>
      <p:sp>
        <p:nvSpPr>
          <p:cNvPr id="749" name="Google Shape;749;g2149b95a03a_3_292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1029615" cy="63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Words transforms into a numerical representation of the word  in term of vector.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Characteristics includes the semantic relationship of the word, definitions, context</a:t>
            </a:r>
            <a:endParaRPr/>
          </a:p>
        </p:txBody>
      </p:sp>
      <p:sp>
        <p:nvSpPr>
          <p:cNvPr id="750" name="Google Shape;750;g2149b95a03a_3_292"/>
          <p:cNvSpPr/>
          <p:nvPr/>
        </p:nvSpPr>
        <p:spPr>
          <a:xfrm>
            <a:off x="581192" y="5996086"/>
            <a:ext cx="103249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https://lukkiddd.com/word-embedding-%E0%B9%81%E0%B8%A5%E0%B8%B0-word2vec-%E0%B8%84%E0%B8%B7%E0%B8%AD%E0%B8%AD%E0%B8%B0%E0%B9%84%E0%B8%A3-e60bdf6d78d3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g2149b95a03a_3_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689" y="3353370"/>
            <a:ext cx="3788748" cy="264271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g2149b95a03a_3_292"/>
          <p:cNvSpPr txBox="1"/>
          <p:nvPr/>
        </p:nvSpPr>
        <p:spPr>
          <a:xfrm>
            <a:off x="1562100" y="2962025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hot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g2149b95a03a_3_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8638" y="3318646"/>
            <a:ext cx="3089740" cy="247530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2149b95a03a_3_292"/>
          <p:cNvSpPr txBox="1"/>
          <p:nvPr/>
        </p:nvSpPr>
        <p:spPr>
          <a:xfrm>
            <a:off x="5581650" y="2956446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Word Embedding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1949c412c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Embedding</a:t>
            </a:r>
            <a:endParaRPr/>
          </a:p>
        </p:txBody>
      </p:sp>
      <p:pic>
        <p:nvPicPr>
          <p:cNvPr id="760" name="Google Shape;760;g21949c412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125" y="2612912"/>
            <a:ext cx="7310224" cy="281347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21949c412c6_0_0"/>
          <p:cNvSpPr txBox="1"/>
          <p:nvPr/>
        </p:nvSpPr>
        <p:spPr>
          <a:xfrm>
            <a:off x="3294825" y="6038025"/>
            <a:ext cx="381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Word2Vec Word Embedding, Part I - Big Data Thailand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149b95a03a_3_30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CBOW (CONTINUOUS BAG OF WORDS)</a:t>
            </a:r>
            <a:endParaRPr/>
          </a:p>
        </p:txBody>
      </p:sp>
      <p:sp>
        <p:nvSpPr>
          <p:cNvPr id="767" name="Google Shape;767;g2149b95a03a_3_302"/>
          <p:cNvSpPr txBox="1">
            <a:spLocks noGrp="1"/>
          </p:cNvSpPr>
          <p:nvPr>
            <p:ph type="body" idx="1"/>
          </p:nvPr>
        </p:nvSpPr>
        <p:spPr>
          <a:xfrm>
            <a:off x="581193" y="2228850"/>
            <a:ext cx="6372058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CBOW</a:t>
            </a:r>
            <a:r>
              <a:rPr lang="en-US" sz="2000" b="1"/>
              <a:t> </a:t>
            </a:r>
            <a:r>
              <a:rPr lang="en-US" sz="2000"/>
              <a:t>predicts the current word given context words within a specific window. 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input layer contains the context words and the output layer contains the current word. 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hidden layer contains the number of dimensions  that represent the current word present at the output layer. </a:t>
            </a:r>
            <a:endParaRPr/>
          </a:p>
          <a:p>
            <a:pPr marL="306000" lvl="0" indent="-189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/>
          </a:p>
        </p:txBody>
      </p:sp>
      <p:pic>
        <p:nvPicPr>
          <p:cNvPr id="768" name="Google Shape;768;g2149b95a03a_3_302"/>
          <p:cNvPicPr preferRelativeResize="0"/>
          <p:nvPr/>
        </p:nvPicPr>
        <p:blipFill rotWithShape="1">
          <a:blip r:embed="rId3">
            <a:alphaModFix/>
          </a:blip>
          <a:srcRect r="48719"/>
          <a:stretch/>
        </p:blipFill>
        <p:spPr>
          <a:xfrm>
            <a:off x="7267576" y="2156588"/>
            <a:ext cx="3957422" cy="3999256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2149b95a03a_3_302"/>
          <p:cNvSpPr/>
          <p:nvPr/>
        </p:nvSpPr>
        <p:spPr>
          <a:xfrm>
            <a:off x="7505700" y="5962650"/>
            <a:ext cx="417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CBOW architecture predicts the current word based on the context.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149b95a03a_3_30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SKIP GRAM</a:t>
            </a:r>
            <a:endParaRPr/>
          </a:p>
        </p:txBody>
      </p:sp>
      <p:sp>
        <p:nvSpPr>
          <p:cNvPr id="775" name="Google Shape;775;g2149b95a03a_3_30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714958" cy="353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Skip gram predicts the surrounding context words within specific window given current word. 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input layer contains the current word and the output layer contains the context words.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hidden layer contains the number of dimensions that represent current word present at the input layer.</a:t>
            </a:r>
            <a:endParaRPr/>
          </a:p>
          <a:p>
            <a:pPr marL="306000" lvl="0" indent="-189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/>
          </a:p>
        </p:txBody>
      </p:sp>
      <p:pic>
        <p:nvPicPr>
          <p:cNvPr id="776" name="Google Shape;776;g2149b95a03a_3_309"/>
          <p:cNvPicPr preferRelativeResize="0"/>
          <p:nvPr/>
        </p:nvPicPr>
        <p:blipFill rotWithShape="1">
          <a:blip r:embed="rId3">
            <a:alphaModFix/>
          </a:blip>
          <a:srcRect l="51777" t="8220" b="5738"/>
          <a:stretch/>
        </p:blipFill>
        <p:spPr>
          <a:xfrm>
            <a:off x="7296150" y="1962151"/>
            <a:ext cx="3629025" cy="3450778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g2149b95a03a_3_309"/>
          <p:cNvSpPr/>
          <p:nvPr/>
        </p:nvSpPr>
        <p:spPr>
          <a:xfrm>
            <a:off x="7753114" y="5659124"/>
            <a:ext cx="32967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Skip-gram predicts surrounding words given the current 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6924d6948_0_141"/>
          <p:cNvSpPr txBox="1">
            <a:spLocks noGrp="1"/>
          </p:cNvSpPr>
          <p:nvPr>
            <p:ph type="title"/>
          </p:nvPr>
        </p:nvSpPr>
        <p:spPr>
          <a:xfrm>
            <a:off x="479443" y="159906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Sarabun"/>
                <a:ea typeface="Sarabun"/>
                <a:cs typeface="Sarabun"/>
                <a:sym typeface="Sarabun"/>
              </a:rPr>
              <a:t>Text Classification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149b95a03a_3_3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GENSIM</a:t>
            </a:r>
            <a:endParaRPr/>
          </a:p>
        </p:txBody>
      </p:sp>
      <p:sp>
        <p:nvSpPr>
          <p:cNvPr id="783" name="Google Shape;783;g2149b95a03a_3_324"/>
          <p:cNvSpPr/>
          <p:nvPr/>
        </p:nvSpPr>
        <p:spPr>
          <a:xfrm>
            <a:off x="476417" y="2228671"/>
            <a:ext cx="110296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Gensim is an open-source library for unsupervised topic modeling, document indexing, retrieval by similarity, and other natural language processing functionalities, using modern statistical machine learning.</a:t>
            </a:r>
            <a:endParaRPr sz="1800" b="0" i="0" u="none" strike="noStrike" cap="none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word2vec algorithms include skip-gram and CBOW models, using either hierarchical softmax or negative sampling: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84" name="Google Shape;784;g2149b95a03a_3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43" y="3982997"/>
            <a:ext cx="4714708" cy="17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2149b95a03a_3_324"/>
          <p:cNvSpPr/>
          <p:nvPr/>
        </p:nvSpPr>
        <p:spPr>
          <a:xfrm>
            <a:off x="5410031" y="413861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https://radimrehurek.com/gensim/intro.html#:~:text=Gensim%20is%20a%20free%20open,using%20unsupervised%20machine%20learning%20algorithms.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6a4a6e284_0_5"/>
          <p:cNvSpPr txBox="1"/>
          <p:nvPr/>
        </p:nvSpPr>
        <p:spPr>
          <a:xfrm>
            <a:off x="4508700" y="2626800"/>
            <a:ext cx="40293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/>
              <a:t>Q&amp;A</a:t>
            </a:r>
            <a:endParaRPr sz="63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49b95a03a_3_9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TEXT CLASSIFICATION</a:t>
            </a:r>
            <a:endParaRPr/>
          </a:p>
        </p:txBody>
      </p:sp>
      <p:sp>
        <p:nvSpPr>
          <p:cNvPr id="537" name="Google Shape;537;g2149b95a03a_3_93"/>
          <p:cNvSpPr/>
          <p:nvPr/>
        </p:nvSpPr>
        <p:spPr>
          <a:xfrm>
            <a:off x="485942" y="2147887"/>
            <a:ext cx="1142833" cy="576263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149b95a03a_3_93"/>
          <p:cNvSpPr/>
          <p:nvPr/>
        </p:nvSpPr>
        <p:spPr>
          <a:xfrm>
            <a:off x="485942" y="2833684"/>
            <a:ext cx="1142833" cy="59531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149b95a03a_3_93"/>
          <p:cNvSpPr/>
          <p:nvPr/>
        </p:nvSpPr>
        <p:spPr>
          <a:xfrm>
            <a:off x="485942" y="3535230"/>
            <a:ext cx="1142833" cy="59531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149b95a03a_3_93"/>
          <p:cNvSpPr/>
          <p:nvPr/>
        </p:nvSpPr>
        <p:spPr>
          <a:xfrm>
            <a:off x="485941" y="4302843"/>
            <a:ext cx="1142833" cy="576263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149b95a03a_3_93"/>
          <p:cNvSpPr/>
          <p:nvPr/>
        </p:nvSpPr>
        <p:spPr>
          <a:xfrm>
            <a:off x="485941" y="5064386"/>
            <a:ext cx="1142833" cy="576263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149b95a03a_3_93"/>
          <p:cNvSpPr/>
          <p:nvPr/>
        </p:nvSpPr>
        <p:spPr>
          <a:xfrm>
            <a:off x="4619625" y="2147887"/>
            <a:ext cx="1266825" cy="2410591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Datset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80 % of Total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149b95a03a_3_93"/>
          <p:cNvSpPr/>
          <p:nvPr/>
        </p:nvSpPr>
        <p:spPr>
          <a:xfrm>
            <a:off x="4619625" y="4558478"/>
            <a:ext cx="1266825" cy="1104900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20 % of Total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149b95a03a_3_93"/>
          <p:cNvSpPr/>
          <p:nvPr/>
        </p:nvSpPr>
        <p:spPr>
          <a:xfrm>
            <a:off x="1962150" y="2312193"/>
            <a:ext cx="5334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149b95a03a_3_93"/>
          <p:cNvSpPr/>
          <p:nvPr/>
        </p:nvSpPr>
        <p:spPr>
          <a:xfrm>
            <a:off x="1952625" y="2986930"/>
            <a:ext cx="5334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149b95a03a_3_93"/>
          <p:cNvSpPr/>
          <p:nvPr/>
        </p:nvSpPr>
        <p:spPr>
          <a:xfrm>
            <a:off x="1952625" y="3654143"/>
            <a:ext cx="5334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149b95a03a_3_93"/>
          <p:cNvSpPr/>
          <p:nvPr/>
        </p:nvSpPr>
        <p:spPr>
          <a:xfrm>
            <a:off x="1952625" y="4292243"/>
            <a:ext cx="5334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149b95a03a_3_93"/>
          <p:cNvSpPr/>
          <p:nvPr/>
        </p:nvSpPr>
        <p:spPr>
          <a:xfrm>
            <a:off x="1952625" y="5203497"/>
            <a:ext cx="5334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rgbClr val="1325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149b95a03a_3_93"/>
          <p:cNvSpPr/>
          <p:nvPr/>
        </p:nvSpPr>
        <p:spPr>
          <a:xfrm>
            <a:off x="6024565" y="3040937"/>
            <a:ext cx="452436" cy="2980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2149b95a03a_3_93"/>
          <p:cNvSpPr/>
          <p:nvPr/>
        </p:nvSpPr>
        <p:spPr>
          <a:xfrm>
            <a:off x="6024565" y="4961926"/>
            <a:ext cx="452436" cy="2415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149b95a03a_3_93"/>
          <p:cNvSpPr/>
          <p:nvPr/>
        </p:nvSpPr>
        <p:spPr>
          <a:xfrm>
            <a:off x="2628900" y="2147887"/>
            <a:ext cx="1466850" cy="3537388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149b95a03a_3_93"/>
          <p:cNvSpPr/>
          <p:nvPr/>
        </p:nvSpPr>
        <p:spPr>
          <a:xfrm>
            <a:off x="4212432" y="3818178"/>
            <a:ext cx="381000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149b95a03a_3_93"/>
          <p:cNvSpPr/>
          <p:nvPr/>
        </p:nvSpPr>
        <p:spPr>
          <a:xfrm>
            <a:off x="6615116" y="2163724"/>
            <a:ext cx="1266825" cy="2394754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Dataset : TFIDF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149b95a03a_3_93"/>
          <p:cNvSpPr/>
          <p:nvPr/>
        </p:nvSpPr>
        <p:spPr>
          <a:xfrm>
            <a:off x="6615116" y="4574315"/>
            <a:ext cx="1266825" cy="1104900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Dataset :TFIDF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149b95a03a_3_93"/>
          <p:cNvSpPr/>
          <p:nvPr/>
        </p:nvSpPr>
        <p:spPr>
          <a:xfrm>
            <a:off x="8839200" y="2430350"/>
            <a:ext cx="2686200" cy="1651500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149b95a03a_3_93"/>
          <p:cNvSpPr/>
          <p:nvPr/>
        </p:nvSpPr>
        <p:spPr>
          <a:xfrm>
            <a:off x="8072448" y="3189939"/>
            <a:ext cx="538159" cy="4001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149b95a03a_3_93"/>
          <p:cNvSpPr txBox="1"/>
          <p:nvPr/>
        </p:nvSpPr>
        <p:spPr>
          <a:xfrm>
            <a:off x="8522498" y="4317942"/>
            <a:ext cx="1266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149b95a03a_3_93"/>
          <p:cNvSpPr/>
          <p:nvPr/>
        </p:nvSpPr>
        <p:spPr>
          <a:xfrm rot="2831209">
            <a:off x="8168121" y="4069592"/>
            <a:ext cx="414399" cy="733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149b95a03a_3_93"/>
          <p:cNvSpPr txBox="1"/>
          <p:nvPr/>
        </p:nvSpPr>
        <p:spPr>
          <a:xfrm>
            <a:off x="7881940" y="2481972"/>
            <a:ext cx="12668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149b95a03a_3_93"/>
          <p:cNvSpPr/>
          <p:nvPr/>
        </p:nvSpPr>
        <p:spPr>
          <a:xfrm>
            <a:off x="8522499" y="4983699"/>
            <a:ext cx="1349471" cy="330832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149b95a03a_3_93"/>
          <p:cNvSpPr/>
          <p:nvPr/>
        </p:nvSpPr>
        <p:spPr>
          <a:xfrm>
            <a:off x="8522498" y="5309817"/>
            <a:ext cx="1349471" cy="330832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149b95a03a_3_93"/>
          <p:cNvSpPr/>
          <p:nvPr/>
        </p:nvSpPr>
        <p:spPr>
          <a:xfrm>
            <a:off x="8522498" y="5615112"/>
            <a:ext cx="1349471" cy="330832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149b95a03a_3_93"/>
          <p:cNvSpPr/>
          <p:nvPr/>
        </p:nvSpPr>
        <p:spPr>
          <a:xfrm>
            <a:off x="8060540" y="5203497"/>
            <a:ext cx="314779" cy="2881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2149b95a03a_3_93"/>
          <p:cNvSpPr/>
          <p:nvPr/>
        </p:nvSpPr>
        <p:spPr>
          <a:xfrm>
            <a:off x="8522498" y="5951677"/>
            <a:ext cx="1349471" cy="330832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2149b95a03a_3_93"/>
          <p:cNvSpPr/>
          <p:nvPr/>
        </p:nvSpPr>
        <p:spPr>
          <a:xfrm>
            <a:off x="8522498" y="6282509"/>
            <a:ext cx="1349471" cy="330832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149b95a03a_3_93"/>
          <p:cNvSpPr txBox="1"/>
          <p:nvPr/>
        </p:nvSpPr>
        <p:spPr>
          <a:xfrm>
            <a:off x="7808099" y="5467927"/>
            <a:ext cx="81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149b95a03a_3_93"/>
          <p:cNvSpPr/>
          <p:nvPr/>
        </p:nvSpPr>
        <p:spPr>
          <a:xfrm>
            <a:off x="10020300" y="4961926"/>
            <a:ext cx="1266825" cy="1651415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149b95a03a_3_93"/>
          <p:cNvSpPr txBox="1"/>
          <p:nvPr/>
        </p:nvSpPr>
        <p:spPr>
          <a:xfrm>
            <a:off x="371475" y="5945944"/>
            <a:ext cx="2031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BBC 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2149b95a03a_3_93" descr="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394" y="1999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2149b95a03a_3_93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7758" y="2302020"/>
            <a:ext cx="618921" cy="61892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2149b95a03a_3_93"/>
          <p:cNvSpPr txBox="1"/>
          <p:nvPr/>
        </p:nvSpPr>
        <p:spPr>
          <a:xfrm>
            <a:off x="9148775" y="3335500"/>
            <a:ext cx="2247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MUTIMONOMIALNB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49b95a03a_3_1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TOKENIZATION</a:t>
            </a:r>
            <a:endParaRPr b="1"/>
          </a:p>
        </p:txBody>
      </p:sp>
      <p:sp>
        <p:nvSpPr>
          <p:cNvPr id="577" name="Google Shape;577;g2149b95a03a_3_131"/>
          <p:cNvSpPr txBox="1">
            <a:spLocks noGrp="1"/>
          </p:cNvSpPr>
          <p:nvPr>
            <p:ph type="body" idx="1"/>
          </p:nvPr>
        </p:nvSpPr>
        <p:spPr>
          <a:xfrm>
            <a:off x="492415" y="1914250"/>
            <a:ext cx="11029615" cy="301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Tokenization</a:t>
            </a:r>
            <a:r>
              <a:rPr lang="en-US"/>
              <a:t> is a process separating text or content into token.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Tokenization have 3 types  are</a:t>
            </a:r>
            <a:endParaRPr/>
          </a:p>
          <a:p>
            <a:pPr marL="324000" lvl="1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Example : .  I love Natural Language  Processing. 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Word Tokenization: ['I', 'love', 'Natural', 'Language', 'Processing', '.’] 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Character Tokenization : ['I',' ','l','o','v','e',' ','N','a','t','u','r','a','l',' ','L','a','n','g','u','a','g','e',' ',' ','P','r','o','c','e','s','s','i','n','g','. ‘]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Subword (n-gram characters) Tokenization : ['I love', 'love Natural', 'Natural Language', 'Language Processing', 'Processing .']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149b95a03a_3_1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STEMMING</a:t>
            </a:r>
            <a:endParaRPr b="1"/>
          </a:p>
        </p:txBody>
      </p:sp>
      <p:sp>
        <p:nvSpPr>
          <p:cNvPr id="583" name="Google Shape;583;g2149b95a03a_3_136"/>
          <p:cNvSpPr txBox="1">
            <a:spLocks noGrp="1"/>
          </p:cNvSpPr>
          <p:nvPr>
            <p:ph type="body" idx="1"/>
          </p:nvPr>
        </p:nvSpPr>
        <p:spPr>
          <a:xfrm>
            <a:off x="465783" y="1808978"/>
            <a:ext cx="11029615" cy="361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Stemming</a:t>
            </a:r>
            <a:r>
              <a:rPr lang="en-US"/>
              <a:t>  is a process to remove suffixes from words referring heuristic process.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Example of stemming: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university -&gt;  unives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cats      -&gt;  cat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Company -&gt; compani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273239"/>
                </a:solidFill>
              </a:rPr>
              <a:t>Stemming may not always produce the correct root form of a word.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Stemming algorithms such as PorterStemmer ,SnowballStemmer etc.</a:t>
            </a:r>
            <a:endParaRPr/>
          </a:p>
          <a:p>
            <a:pPr marL="324000" lvl="1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149b95a03a_3_1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LEMMATIZATION</a:t>
            </a:r>
            <a:endParaRPr b="1"/>
          </a:p>
        </p:txBody>
      </p:sp>
      <p:sp>
        <p:nvSpPr>
          <p:cNvPr id="589" name="Google Shape;589;g2149b95a03a_3_141"/>
          <p:cNvSpPr txBox="1">
            <a:spLocks noGrp="1"/>
          </p:cNvSpPr>
          <p:nvPr>
            <p:ph type="body" idx="1"/>
          </p:nvPr>
        </p:nvSpPr>
        <p:spPr>
          <a:xfrm>
            <a:off x="501292" y="1949676"/>
            <a:ext cx="11029615" cy="403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Lemmatization</a:t>
            </a:r>
            <a:r>
              <a:rPr lang="en-US"/>
              <a:t> is the process of grouping the inflected forms of a word refers to the morphological analysis of words and return in dictionary form 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Examples of lemmatization: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rocks : rock</a:t>
            </a:r>
            <a:endParaRPr/>
          </a:p>
          <a:p>
            <a:pPr marL="324000" lvl="1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corpora : corpus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better : good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Different Lemmatization&amp;Stemming</a:t>
            </a:r>
            <a:endParaRPr b="1"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i="1"/>
              <a:t>Stemming</a:t>
            </a:r>
            <a:r>
              <a:rPr lang="en-US"/>
              <a:t>  refers to a heuristic process  changing suffix.</a:t>
            </a:r>
            <a:endParaRPr/>
          </a:p>
          <a:p>
            <a:pPr marL="630000" lvl="1" indent="-3060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i="1"/>
              <a:t>Lemmatization</a:t>
            </a:r>
            <a:r>
              <a:rPr lang="en-US"/>
              <a:t> refers to structure of a vocabulary and morphological analysis of words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590" name="Google Shape;590;g2149b95a03a_3_141"/>
          <p:cNvSpPr/>
          <p:nvPr/>
        </p:nvSpPr>
        <p:spPr>
          <a:xfrm>
            <a:off x="643336" y="6155844"/>
            <a:ext cx="6571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https://www.geeksforgeeks.org/python-lemmatization-with-nltk/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149b95a03a_3_14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TFIDF</a:t>
            </a:r>
            <a:endParaRPr b="1"/>
          </a:p>
        </p:txBody>
      </p:sp>
      <p:sp>
        <p:nvSpPr>
          <p:cNvPr id="596" name="Google Shape;596;g2149b95a03a_3_147"/>
          <p:cNvSpPr/>
          <p:nvPr/>
        </p:nvSpPr>
        <p:spPr>
          <a:xfrm>
            <a:off x="476333" y="2114979"/>
            <a:ext cx="11134475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TF-IDF  stands for Term Frequency-Inverse Document Frequency</a:t>
            </a:r>
            <a:r>
              <a:rPr lang="en-US" sz="2400" b="1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Frequency (TF) is the frequency of the word t within the document 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Document Frequency is the frequency of document contained word t and C is the total of documents.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g2149b95a03a_3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986" y="5224146"/>
            <a:ext cx="3312019" cy="95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2149b95a03a_3_147"/>
          <p:cNvSpPr txBox="1"/>
          <p:nvPr/>
        </p:nvSpPr>
        <p:spPr>
          <a:xfrm>
            <a:off x="2484362" y="2570542"/>
            <a:ext cx="7118416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149b95a03a_3_147"/>
          <p:cNvSpPr/>
          <p:nvPr/>
        </p:nvSpPr>
        <p:spPr>
          <a:xfrm>
            <a:off x="4229986" y="3693734"/>
            <a:ext cx="2947217" cy="6982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g2149b95a03a_3_1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8009" b="3752"/>
          <a:stretch/>
        </p:blipFill>
        <p:spPr>
          <a:xfrm>
            <a:off x="2293895" y="2896902"/>
            <a:ext cx="7103120" cy="3080233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149b95a03a_3_15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b="1"/>
              <a:t>TFIDF</a:t>
            </a:r>
            <a:endParaRPr b="1"/>
          </a:p>
        </p:txBody>
      </p:sp>
      <p:sp>
        <p:nvSpPr>
          <p:cNvPr id="606" name="Google Shape;606;g2149b95a03a_3_155"/>
          <p:cNvSpPr/>
          <p:nvPr/>
        </p:nvSpPr>
        <p:spPr>
          <a:xfrm>
            <a:off x="1437532" y="6293943"/>
            <a:ext cx="97248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https://betterprogramming.pub/a-friendly-guide-to-nlp-tf-idf-with-python-example-5fcb26286a33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149b95a03a_3_155"/>
          <p:cNvSpPr txBox="1"/>
          <p:nvPr/>
        </p:nvSpPr>
        <p:spPr>
          <a:xfrm>
            <a:off x="482521" y="2210241"/>
            <a:ext cx="5131293" cy="6674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149b95a03a_3_155"/>
          <p:cNvSpPr txBox="1"/>
          <p:nvPr/>
        </p:nvSpPr>
        <p:spPr>
          <a:xfrm>
            <a:off x="5436294" y="2191070"/>
            <a:ext cx="5726096" cy="6674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Microsoft Office PowerPoint</Application>
  <PresentationFormat>Widescreen</PresentationFormat>
  <Paragraphs>220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Noto Sans Symbols</vt:lpstr>
      <vt:lpstr>Gill Sans</vt:lpstr>
      <vt:lpstr>Arial</vt:lpstr>
      <vt:lpstr>Arial</vt:lpstr>
      <vt:lpstr>Sarabun</vt:lpstr>
      <vt:lpstr>Dividend</vt:lpstr>
      <vt:lpstr>Dividend</vt:lpstr>
      <vt:lpstr>Natural Language Processing in Python</vt:lpstr>
      <vt:lpstr>OUTLINE </vt:lpstr>
      <vt:lpstr>Text Classification</vt:lpstr>
      <vt:lpstr>TEXT CLASSIFICATION</vt:lpstr>
      <vt:lpstr>TOKENIZATION</vt:lpstr>
      <vt:lpstr>STEMMING</vt:lpstr>
      <vt:lpstr>LEMMATIZATION</vt:lpstr>
      <vt:lpstr>TFIDF</vt:lpstr>
      <vt:lpstr>TFIDF</vt:lpstr>
      <vt:lpstr>TFIDF</vt:lpstr>
      <vt:lpstr>MODEL:MUTIMONOMIALNB</vt:lpstr>
      <vt:lpstr>CONFUSION MATRIX</vt:lpstr>
      <vt:lpstr>REFERENCE</vt:lpstr>
      <vt:lpstr>REFERENCE</vt:lpstr>
      <vt:lpstr>REFERENCE</vt:lpstr>
      <vt:lpstr>Web Scraping</vt:lpstr>
      <vt:lpstr>WEB SCRAPING</vt:lpstr>
      <vt:lpstr>WEB SCRAPING</vt:lpstr>
      <vt:lpstr>TOOL FOR HTML STRUCTURE</vt:lpstr>
      <vt:lpstr>BASIC HTML</vt:lpstr>
      <vt:lpstr>HTML ELEMENT SYNTAX</vt:lpstr>
      <vt:lpstr>HTML TAGS</vt:lpstr>
      <vt:lpstr>PYTHON LIBRARY FOR WEB SCRAPING </vt:lpstr>
      <vt:lpstr>REFERENCE</vt:lpstr>
      <vt:lpstr>Word2Vec</vt:lpstr>
      <vt:lpstr>WORD EMBEDDING</vt:lpstr>
      <vt:lpstr>Word Embedding</vt:lpstr>
      <vt:lpstr>CBOW (CONTINUOUS BAG OF WORDS)</vt:lpstr>
      <vt:lpstr>SKIP GRAM</vt:lpstr>
      <vt:lpstr>GENSIM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 Python</dc:title>
  <dc:creator>Aunchana Pimpisal</dc:creator>
  <cp:lastModifiedBy>Aunchana Pimpisal</cp:lastModifiedBy>
  <cp:revision>1</cp:revision>
  <dcterms:created xsi:type="dcterms:W3CDTF">2023-02-09T13:53:50Z</dcterms:created>
  <dcterms:modified xsi:type="dcterms:W3CDTF">2023-03-21T15:51:26Z</dcterms:modified>
</cp:coreProperties>
</file>