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71" r:id="rId7"/>
    <p:sldId id="272" r:id="rId8"/>
    <p:sldId id="273" r:id="rId9"/>
    <p:sldId id="275" r:id="rId10"/>
    <p:sldId id="274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bold r:id="rId18"/>
      <p:italic r:id="rId19"/>
      <p:boldItalic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EA5C9E-AE13-4B29-A37E-4302C8F227C9}">
  <a:tblStyle styleId="{5EEA5C9E-AE13-4B29-A37E-4302C8F227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83105f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83105f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5f903ee4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5f903ee4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8aa85205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8aa85205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8310600ed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b8310600ed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454391"/>
            <a:ext cx="6094200" cy="16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4891"/>
            <a:ext cx="6094200" cy="3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1575" y="1394025"/>
            <a:ext cx="6869400" cy="2347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7"/>
          <p:cNvPicPr preferRelativeResize="0"/>
          <p:nvPr/>
        </p:nvPicPr>
        <p:blipFill rotWithShape="1">
          <a:blip r:embed="rId2">
            <a:alphaModFix/>
          </a:blip>
          <a:srcRect l="1221" r="1065"/>
          <a:stretch/>
        </p:blipFill>
        <p:spPr>
          <a:xfrm flipH="1">
            <a:off x="2" y="-95250"/>
            <a:ext cx="9143998" cy="52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44275" y="383075"/>
            <a:ext cx="8055300" cy="4377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1860675" y="1345856"/>
            <a:ext cx="2117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860675" y="1688840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3977775" y="1345856"/>
            <a:ext cx="2117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3977775" y="1688915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/>
          </p:nvPr>
        </p:nvSpPr>
        <p:spPr>
          <a:xfrm>
            <a:off x="6094875" y="1345856"/>
            <a:ext cx="1895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6094875" y="1688902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/>
          </p:nvPr>
        </p:nvSpPr>
        <p:spPr>
          <a:xfrm>
            <a:off x="1860675" y="3065313"/>
            <a:ext cx="2117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1860675" y="3404329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3977775" y="3069173"/>
            <a:ext cx="2117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3977775" y="3404404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/>
          </p:nvPr>
        </p:nvSpPr>
        <p:spPr>
          <a:xfrm>
            <a:off x="6094875" y="3069173"/>
            <a:ext cx="1895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5"/>
          </p:nvPr>
        </p:nvSpPr>
        <p:spPr>
          <a:xfrm>
            <a:off x="6094875" y="3404392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6" hasCustomPrompt="1"/>
          </p:nvPr>
        </p:nvSpPr>
        <p:spPr>
          <a:xfrm>
            <a:off x="1860675" y="982723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977775" y="982723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8" hasCustomPrompt="1"/>
          </p:nvPr>
        </p:nvSpPr>
        <p:spPr>
          <a:xfrm>
            <a:off x="6094875" y="982723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9" hasCustomPrompt="1"/>
          </p:nvPr>
        </p:nvSpPr>
        <p:spPr>
          <a:xfrm>
            <a:off x="1860675" y="2710801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0" hasCustomPrompt="1"/>
          </p:nvPr>
        </p:nvSpPr>
        <p:spPr>
          <a:xfrm>
            <a:off x="3977775" y="2710801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1" hasCustomPrompt="1"/>
          </p:nvPr>
        </p:nvSpPr>
        <p:spPr>
          <a:xfrm>
            <a:off x="6094875" y="2710801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3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/>
          </p:nvPr>
        </p:nvSpPr>
        <p:spPr>
          <a:xfrm>
            <a:off x="1555875" y="1374538"/>
            <a:ext cx="2117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1666725" y="1688840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3"/>
          </p:nvPr>
        </p:nvSpPr>
        <p:spPr>
          <a:xfrm>
            <a:off x="3977775" y="1374538"/>
            <a:ext cx="2117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4088625" y="1688915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5"/>
          </p:nvPr>
        </p:nvSpPr>
        <p:spPr>
          <a:xfrm>
            <a:off x="1555875" y="3084363"/>
            <a:ext cx="2117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1666725" y="3404329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7"/>
          </p:nvPr>
        </p:nvSpPr>
        <p:spPr>
          <a:xfrm>
            <a:off x="3977775" y="3078698"/>
            <a:ext cx="2117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8"/>
          </p:nvPr>
        </p:nvSpPr>
        <p:spPr>
          <a:xfrm>
            <a:off x="4088625" y="3404404"/>
            <a:ext cx="1895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9" hasCustomPrompt="1"/>
          </p:nvPr>
        </p:nvSpPr>
        <p:spPr>
          <a:xfrm>
            <a:off x="2288325" y="1006624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13" hasCustomPrompt="1"/>
          </p:nvPr>
        </p:nvSpPr>
        <p:spPr>
          <a:xfrm>
            <a:off x="4710225" y="1006624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4" hasCustomPrompt="1"/>
          </p:nvPr>
        </p:nvSpPr>
        <p:spPr>
          <a:xfrm>
            <a:off x="2288325" y="2710801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15" hasCustomPrompt="1"/>
          </p:nvPr>
        </p:nvSpPr>
        <p:spPr>
          <a:xfrm>
            <a:off x="4710225" y="2710801"/>
            <a:ext cx="652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4953" y="0"/>
            <a:ext cx="35590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5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l="14937" t="4428" b="7705"/>
          <a:stretch/>
        </p:blipFill>
        <p:spPr>
          <a:xfrm flipH="1">
            <a:off x="7172525" y="0"/>
            <a:ext cx="19713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 l="14937" t="4428" b="7705"/>
          <a:stretch/>
        </p:blipFill>
        <p:spPr>
          <a:xfrm>
            <a:off x="100" y="0"/>
            <a:ext cx="19713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2549400" y="1622907"/>
            <a:ext cx="40452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3877750" y="-3877650"/>
            <a:ext cx="1392600" cy="9147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30">
    <p:bg>
      <p:bgPr>
        <a:solidFill>
          <a:schemeClr val="dk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48"/>
          <p:cNvSpPr txBox="1">
            <a:spLocks noGrp="1"/>
          </p:cNvSpPr>
          <p:nvPr>
            <p:ph type="title" idx="2"/>
          </p:nvPr>
        </p:nvSpPr>
        <p:spPr>
          <a:xfrm>
            <a:off x="640401" y="1591342"/>
            <a:ext cx="36060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subTitle" idx="1"/>
          </p:nvPr>
        </p:nvSpPr>
        <p:spPr>
          <a:xfrm>
            <a:off x="640350" y="1930950"/>
            <a:ext cx="3606000" cy="19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8"/>
          <p:cNvSpPr txBox="1">
            <a:spLocks noGrp="1"/>
          </p:cNvSpPr>
          <p:nvPr>
            <p:ph type="title" idx="3"/>
          </p:nvPr>
        </p:nvSpPr>
        <p:spPr>
          <a:xfrm>
            <a:off x="4897649" y="1591342"/>
            <a:ext cx="36060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48"/>
          <p:cNvSpPr txBox="1">
            <a:spLocks noGrp="1"/>
          </p:cNvSpPr>
          <p:nvPr>
            <p:ph type="subTitle" idx="4"/>
          </p:nvPr>
        </p:nvSpPr>
        <p:spPr>
          <a:xfrm>
            <a:off x="4897650" y="1939775"/>
            <a:ext cx="3606000" cy="19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8"/>
          <p:cNvSpPr/>
          <p:nvPr/>
        </p:nvSpPr>
        <p:spPr>
          <a:xfrm rot="5400000">
            <a:off x="3936375" y="-3935050"/>
            <a:ext cx="1269600" cy="9142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 rotWithShape="1">
          <a:blip r:embed="rId2">
            <a:alphaModFix/>
          </a:blip>
          <a:srcRect l="-1255" t="-3811" b="23740"/>
          <a:stretch/>
        </p:blipFill>
        <p:spPr>
          <a:xfrm>
            <a:off x="-114375" y="3541700"/>
            <a:ext cx="9258374" cy="1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94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s.slideshare.net/eduardoelange/4-listas-de-control-de-acceso-446998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ctrTitle"/>
          </p:nvPr>
        </p:nvSpPr>
        <p:spPr>
          <a:xfrm>
            <a:off x="713250" y="1454391"/>
            <a:ext cx="6094200" cy="1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Listas de control de acceso</a:t>
            </a:r>
            <a:br>
              <a:rPr lang="es-MX" dirty="0"/>
            </a:br>
            <a:endParaRPr dirty="0"/>
          </a:p>
        </p:txBody>
      </p:sp>
      <p:sp>
        <p:nvSpPr>
          <p:cNvPr id="374" name="Google Shape;374;p60"/>
          <p:cNvSpPr txBox="1">
            <a:spLocks noGrp="1"/>
          </p:cNvSpPr>
          <p:nvPr>
            <p:ph type="subTitle" idx="1"/>
          </p:nvPr>
        </p:nvSpPr>
        <p:spPr>
          <a:xfrm>
            <a:off x="713225" y="3144891"/>
            <a:ext cx="60942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</a:t>
            </a:r>
            <a:r>
              <a:rPr lang="en" dirty="0"/>
              <a:t>or: Gabriel Eduardo De Jeus Oriz		     2TIDSMG-4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E744C-53A2-426E-89BC-ACE837BFD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" y="1454391"/>
            <a:ext cx="6307578" cy="1653600"/>
          </a:xfrm>
        </p:spPr>
        <p:txBody>
          <a:bodyPr/>
          <a:lstStyle/>
          <a:p>
            <a:r>
              <a:rPr lang="es-MX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8890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son?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DBC8589-3DAF-440F-BA5A-23B1BFB84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Una lista de control de acceso (ACL) es una lista de entradas de control de acceso (ACE). Cada ACE de una ACL identifica a un usuario de confianza y especifica los derechos de acceso concedidos, denegados o auditados para dicho usuario. </a:t>
            </a:r>
          </a:p>
          <a:p>
            <a:pPr marL="139700" indent="0" algn="just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139700" indent="0" algn="just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13970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¿Qué es un ACE?</a:t>
            </a:r>
          </a:p>
          <a:p>
            <a:pPr marL="13970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La familia de productos Cisco ACE (</a:t>
            </a:r>
            <a:r>
              <a:rPr lang="es-MX" dirty="0" err="1">
                <a:solidFill>
                  <a:schemeClr val="bg1"/>
                </a:solidFill>
              </a:rPr>
              <a:t>Application</a:t>
            </a:r>
            <a:r>
              <a:rPr lang="es-MX" dirty="0">
                <a:solidFill>
                  <a:schemeClr val="bg1"/>
                </a:solidFill>
              </a:rPr>
              <a:t> Control </a:t>
            </a:r>
            <a:r>
              <a:rPr lang="es-MX" dirty="0" err="1">
                <a:solidFill>
                  <a:schemeClr val="bg1"/>
                </a:solidFill>
              </a:rPr>
              <a:t>Engine</a:t>
            </a:r>
            <a:r>
              <a:rPr lang="es-MX" dirty="0">
                <a:solidFill>
                  <a:schemeClr val="bg1"/>
                </a:solidFill>
              </a:rPr>
              <a:t>) permite realizar una inteligente (de nivel 4 y 7) de los servicios por múltiples dispositivos virtuales, con el objeto de aumentar el rendimiento y conseguir la máxima disponibilidad.</a:t>
            </a:r>
          </a:p>
          <a:p>
            <a:pPr marL="139700" indent="0" algn="just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13970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También incluye protección contra amenazas y ataques a través de funcionalidades como inspección de paquetes y seguridad a nivel de red y protocolo.</a:t>
            </a:r>
          </a:p>
          <a:p>
            <a:pPr marL="139700" indent="0" algn="just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139700" indent="0" algn="just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139700" indent="0" algn="just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A348608-4576-490C-A171-D074889B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05" y="3246550"/>
            <a:ext cx="3211771" cy="1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>
            <a:spLocks noGrp="1"/>
          </p:cNvSpPr>
          <p:nvPr>
            <p:ph type="title" idx="4294967295"/>
          </p:nvPr>
        </p:nvSpPr>
        <p:spPr>
          <a:xfrm>
            <a:off x="640350" y="571500"/>
            <a:ext cx="78633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bg1"/>
                </a:solidFill>
              </a:rPr>
              <a:t>Es importante la seguridad!!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7" name="Google Shape;437;p65"/>
          <p:cNvSpPr txBox="1">
            <a:spLocks noGrp="1"/>
          </p:cNvSpPr>
          <p:nvPr>
            <p:ph type="subTitle" idx="1"/>
          </p:nvPr>
        </p:nvSpPr>
        <p:spPr>
          <a:xfrm>
            <a:off x="1784950" y="1949772"/>
            <a:ext cx="5785288" cy="2121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 las empresas o generalmente en la red hay riesgos y amenazas que existen y también la creciente cantidad nueva de amenazas en el sistema, es por eso, que la seguridad es muy importante para mantener la seguridad, confiabilidad e integridad de una empresa.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 este caso no existen soluciones pero la lista de control de acceso nos ayudan a tener un control y a minimizar los riesgos y combatirlos  en los ataques a la red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3"/>
          <p:cNvSpPr/>
          <p:nvPr/>
        </p:nvSpPr>
        <p:spPr>
          <a:xfrm>
            <a:off x="-46550" y="-54300"/>
            <a:ext cx="1392600" cy="5284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63"/>
          <p:cNvSpPr txBox="1">
            <a:spLocks noGrp="1"/>
          </p:cNvSpPr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Según Cisco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30980FE-A476-4BFF-9516-FF05B377D6F5}"/>
              </a:ext>
            </a:extLst>
          </p:cNvPr>
          <p:cNvSpPr txBox="1"/>
          <p:nvPr/>
        </p:nvSpPr>
        <p:spPr>
          <a:xfrm>
            <a:off x="1843605" y="1062183"/>
            <a:ext cx="3728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Según Cisco CCNA, una ACL es una serie de comandos del IOS que controlan si un router reenvía o descarta paquetes según la información que se encuentra en el encabezado del paquete</a:t>
            </a:r>
          </a:p>
        </p:txBody>
      </p:sp>
      <p:pic>
        <p:nvPicPr>
          <p:cNvPr id="3074" name="Picture 2" descr="Lista de control de acceso - EcuRed">
            <a:extLst>
              <a:ext uri="{FF2B5EF4-FFF2-40B4-BE49-F238E27FC236}">
                <a16:creationId xmlns:a16="http://schemas.microsoft.com/office/drawing/2014/main" id="{E678FC31-04D8-4D43-9324-9871DCED8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92" y="2584000"/>
            <a:ext cx="28194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/>
          <p:nvPr/>
        </p:nvSpPr>
        <p:spPr>
          <a:xfrm>
            <a:off x="-46550" y="-54300"/>
            <a:ext cx="1392600" cy="5284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62"/>
          <p:cNvSpPr txBox="1">
            <a:spLocks noGrp="1"/>
          </p:cNvSpPr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Capa OSI-TCP/IP</a:t>
            </a:r>
            <a:endParaRPr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C4949F2-5979-4CC9-B713-C6639EBDCD65}"/>
              </a:ext>
            </a:extLst>
          </p:cNvPr>
          <p:cNvSpPr txBox="1"/>
          <p:nvPr/>
        </p:nvSpPr>
        <p:spPr>
          <a:xfrm>
            <a:off x="1938529" y="1556087"/>
            <a:ext cx="5803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Este se trabaja en la capa 3 y 4 de los modelos de capa  de red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Debido a esto se puede concluir que los paquetes PDU de la capa 3 estas utilizan direcciones de origen y destino, estos son encapsulados en la capa de transporte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Es por eso que funcionan en router ya que estos funcionan en la capa 3 los cuales ellos deciden para permitir o denegar el paso de un paquete hacia el origen o destino.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5"/>
          <p:cNvSpPr txBox="1">
            <a:spLocks noGrp="1"/>
          </p:cNvSpPr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Seguridad basica</a:t>
            </a:r>
            <a:endParaRPr dirty="0"/>
          </a:p>
        </p:txBody>
      </p:sp>
      <p:sp>
        <p:nvSpPr>
          <p:cNvPr id="551" name="Google Shape;551;p75"/>
          <p:cNvSpPr txBox="1">
            <a:spLocks noGrp="1"/>
          </p:cNvSpPr>
          <p:nvPr>
            <p:ph type="subTitle" idx="1"/>
          </p:nvPr>
        </p:nvSpPr>
        <p:spPr>
          <a:xfrm>
            <a:off x="740177" y="1939775"/>
            <a:ext cx="3831822" cy="2072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MX" dirty="0">
                <a:solidFill>
                  <a:schemeClr val="bg1"/>
                </a:solidFill>
              </a:rPr>
              <a:t>Seguridad básica: con una buena implementación de control de acceso se puede limitar el trafico de 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MX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MX" dirty="0">
                <a:solidFill>
                  <a:schemeClr val="bg1"/>
                </a:solidFill>
              </a:rPr>
              <a:t>Buen uso de recursos de red: una de las soluciones efectivas es la restricción de todo trafico de videos en la red.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2" name="Google Shape;552;p75"/>
          <p:cNvSpPr txBox="1">
            <a:spLocks noGrp="1"/>
          </p:cNvSpPr>
          <p:nvPr>
            <p:ph type="title" idx="3"/>
          </p:nvPr>
        </p:nvSpPr>
        <p:spPr>
          <a:xfrm>
            <a:off x="4897649" y="1591342"/>
            <a:ext cx="36060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553" name="Google Shape;553;p75"/>
          <p:cNvSpPr txBox="1">
            <a:spLocks noGrp="1"/>
          </p:cNvSpPr>
          <p:nvPr>
            <p:ph type="subTitle" idx="4"/>
          </p:nvPr>
        </p:nvSpPr>
        <p:spPr>
          <a:xfrm>
            <a:off x="4897650" y="1939775"/>
            <a:ext cx="3606000" cy="19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Filtrado de aplicaciones: en estos casos se pueden filtrar trafico por medio de las aplicaciones, se puede utilizar un filtrado.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Control de trafico: se tiene un control de red y de host lo que provoca que la red incremente su función.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4B9BE-A080-403E-A099-83F489AC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1F3F43E-C4B3-4718-B51C-47DC6EDE21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MX" dirty="0"/>
              <a:t>ACL de entrada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DD70183-3599-4D2A-B637-BA8EB98FF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401" y="2126022"/>
            <a:ext cx="3606000" cy="1909800"/>
          </a:xfrm>
        </p:spPr>
        <p:txBody>
          <a:bodyPr/>
          <a:lstStyle/>
          <a:p>
            <a:pPr marL="139700" indent="0"/>
            <a:r>
              <a:rPr lang="es-MX" dirty="0"/>
              <a:t>Cuando se aplica los paquetes se analizan para ser enrutados este ACL  permite el procesamiento del router y evitan la sobre carga del procesador al final de los paquetes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EA8DB51-93EC-4A4B-B57D-94C6677A9059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s-MX" dirty="0"/>
              <a:t>ACL de salida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66B6674-FB08-4C8B-A00E-79C541601A5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97599" y="2126022"/>
            <a:ext cx="3606000" cy="1909800"/>
          </a:xfrm>
        </p:spPr>
        <p:txBody>
          <a:bodyPr/>
          <a:lstStyle/>
          <a:p>
            <a:pPr marL="139700" indent="0"/>
            <a:r>
              <a:rPr lang="es-MX" dirty="0"/>
              <a:t>Primero se enrutan los paquetes hacia las interfaces y es donde se hace el filtrado de los paquetes</a:t>
            </a:r>
          </a:p>
        </p:txBody>
      </p:sp>
      <p:pic>
        <p:nvPicPr>
          <p:cNvPr id="7" name="Picture 2" descr="Listas de Control de Acceso | Innovando-me">
            <a:extLst>
              <a:ext uri="{FF2B5EF4-FFF2-40B4-BE49-F238E27FC236}">
                <a16:creationId xmlns:a16="http://schemas.microsoft.com/office/drawing/2014/main" id="{181222EB-3C09-4A66-BCC1-07ADCE41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86" y="3531801"/>
            <a:ext cx="3158218" cy="13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83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436E9-A0B1-461A-AF6F-DA863D4B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Las tres P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CB4BB269-18B1-4384-9134-77D7EA85AEF1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749825" y="1209856"/>
            <a:ext cx="2117100" cy="308700"/>
          </a:xfrm>
        </p:spPr>
        <p:txBody>
          <a:bodyPr/>
          <a:lstStyle/>
          <a:p>
            <a:r>
              <a:rPr lang="es-MX" dirty="0"/>
              <a:t>Por protocolo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45C77E89-9A40-41C5-93AD-DAE196922E13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612562" y="2229450"/>
            <a:ext cx="1895400" cy="1517242"/>
          </a:xfrm>
        </p:spPr>
        <p:txBody>
          <a:bodyPr/>
          <a:lstStyle/>
          <a:p>
            <a:pPr marL="139700" indent="0"/>
            <a:r>
              <a:rPr lang="es-MX" dirty="0"/>
              <a:t>Este controla el flujo de la interface aplicando una ACL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5F410E1-A797-4531-BDBB-5C6CC5CF6930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3756075" y="1231029"/>
            <a:ext cx="2117100" cy="308700"/>
          </a:xfrm>
        </p:spPr>
        <p:txBody>
          <a:bodyPr/>
          <a:lstStyle/>
          <a:p>
            <a:r>
              <a:rPr lang="es-MX" dirty="0"/>
              <a:t>Por sentido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46FC55BA-BE76-4B0F-BCC3-B1C4FAE3B78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24300" y="2229450"/>
            <a:ext cx="1895400" cy="684600"/>
          </a:xfrm>
        </p:spPr>
        <p:txBody>
          <a:bodyPr/>
          <a:lstStyle/>
          <a:p>
            <a:pPr marL="139700" indent="0"/>
            <a:r>
              <a:rPr lang="es-MX" dirty="0"/>
              <a:t>Se crea un ACL para sentidos de trafico, para trafico de salida y entrada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5956FC02-A9C1-4CE1-AD77-46BFAC4991C0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6094875" y="1231029"/>
            <a:ext cx="1895400" cy="308700"/>
          </a:xfrm>
        </p:spPr>
        <p:txBody>
          <a:bodyPr/>
          <a:lstStyle/>
          <a:p>
            <a:r>
              <a:rPr lang="es-MX" dirty="0"/>
              <a:t>Por interface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9886031D-99EA-4F95-82B7-3736C6ED6586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094875" y="2229450"/>
            <a:ext cx="1895400" cy="684600"/>
          </a:xfrm>
        </p:spPr>
        <p:txBody>
          <a:bodyPr/>
          <a:lstStyle/>
          <a:p>
            <a:pPr marL="139700" indent="0"/>
            <a:r>
              <a:rPr lang="es-MX" dirty="0"/>
              <a:t>Los ACL controlan el trafico de un interface especifica</a:t>
            </a:r>
          </a:p>
        </p:txBody>
      </p:sp>
    </p:spTree>
    <p:extLst>
      <p:ext uri="{BB962C8B-B14F-4D97-AF65-F5344CB8AC3E}">
        <p14:creationId xmlns:p14="http://schemas.microsoft.com/office/powerpoint/2010/main" val="401254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D541C-9CB1-4774-BBA5-56121CD0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bibliografias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7D8E9-7F3C-48FD-AA07-5B1131DA5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https://docs.citrix.com/es-es/citrix-adc/current-release/networking/access-control-lists-acls.html#:~:text=Las%20listas%20de%20control%20de,si%20se%20pe</a:t>
            </a:r>
          </a:p>
          <a:p>
            <a:r>
              <a:rPr lang="es-MX" dirty="0">
                <a:solidFill>
                  <a:schemeClr val="bg1"/>
                </a:solidFill>
              </a:rPr>
              <a:t>rmite%20el%20acceso.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  <a:hlinkClick r:id="rId2"/>
              </a:rPr>
              <a:t>https://es.slideshare.net/eduardoelange/4-listas-de-control-de-acceso-44699865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>
                <a:solidFill>
                  <a:schemeClr val="bg1"/>
                </a:solidFill>
              </a:rPr>
              <a:t>https://learn.microsoft.com/es-es/windows/win32/secauthz/access-control-lists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87091"/>
      </p:ext>
    </p:extLst>
  </p:cSld>
  <p:clrMapOvr>
    <a:masterClrMapping/>
  </p:clrMapOvr>
</p:sld>
</file>

<file path=ppt/theme/theme1.xml><?xml version="1.0" encoding="utf-8"?>
<a:theme xmlns:a="http://schemas.openxmlformats.org/drawingml/2006/main" name="Metamorphosis Business Plan XL by Slidesgo">
  <a:themeElements>
    <a:clrScheme name="Simple Light">
      <a:dk1>
        <a:srgbClr val="000000"/>
      </a:dk1>
      <a:lt1>
        <a:srgbClr val="FFFFFF"/>
      </a:lt1>
      <a:dk2>
        <a:srgbClr val="212121"/>
      </a:dk2>
      <a:lt2>
        <a:srgbClr val="FFFFFF"/>
      </a:lt2>
      <a:accent1>
        <a:srgbClr val="212121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611</Words>
  <Application>Microsoft Office PowerPoint</Application>
  <PresentationFormat>Presentación en pantalla (16:9)</PresentationFormat>
  <Paragraphs>51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Rubik</vt:lpstr>
      <vt:lpstr>Montserrat</vt:lpstr>
      <vt:lpstr>Montserrat Medium</vt:lpstr>
      <vt:lpstr>Arial</vt:lpstr>
      <vt:lpstr>Metamorphosis Business Plan XL by Slidesgo</vt:lpstr>
      <vt:lpstr>Listas de control de acceso </vt:lpstr>
      <vt:lpstr>¿Qué son?</vt:lpstr>
      <vt:lpstr>Es importante la seguridad!!</vt:lpstr>
      <vt:lpstr>Según Cisco </vt:lpstr>
      <vt:lpstr>Capa OSI-TCP/IP</vt:lpstr>
      <vt:lpstr>Seguridad basica</vt:lpstr>
      <vt:lpstr>funcionamiento</vt:lpstr>
      <vt:lpstr>Las tres P</vt:lpstr>
      <vt:lpstr>bibliografias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de control de acceso</dc:title>
  <dc:creator>gabo DL</dc:creator>
  <cp:lastModifiedBy>gabo DL</cp:lastModifiedBy>
  <cp:revision>13</cp:revision>
  <dcterms:modified xsi:type="dcterms:W3CDTF">2023-03-22T08:13:00Z</dcterms:modified>
</cp:coreProperties>
</file>