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6" r:id="rId4"/>
    <p:sldId id="277" r:id="rId5"/>
    <p:sldId id="259" r:id="rId6"/>
    <p:sldId id="260" r:id="rId7"/>
    <p:sldId id="261" r:id="rId8"/>
    <p:sldId id="264" r:id="rId9"/>
    <p:sldId id="262" r:id="rId10"/>
    <p:sldId id="265" r:id="rId11"/>
    <p:sldId id="263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8" r:id="rId23"/>
    <p:sldId id="279" r:id="rId24"/>
  </p:sldIdLst>
  <p:sldSz cx="12192000" cy="6858000"/>
  <p:notesSz cx="6858000" cy="9144000"/>
  <p:defaultTextStyle>
    <a:defPPr>
      <a:defRPr lang="en-MM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1"/>
    <p:restoredTop sz="94521"/>
  </p:normalViewPr>
  <p:slideViewPr>
    <p:cSldViewPr snapToGrid="0" snapToObjects="1">
      <p:cViewPr varScale="1">
        <p:scale>
          <a:sx n="107" d="100"/>
          <a:sy n="107" d="100"/>
        </p:scale>
        <p:origin x="10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85609-8331-EE49-9D03-FC98A9CCBE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MM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650189-48A9-B547-B0EC-9BB3D53AB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M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1A4D9-FCE2-EE4F-9F83-567492B65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2304-1305-CD4B-9F1B-0BE5EF8D40FE}" type="datetimeFigureOut">
              <a:rPr lang="en-MM" smtClean="0"/>
              <a:t>11/12/2020</a:t>
            </a:fld>
            <a:endParaRPr lang="en-M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D4664-5C70-B64B-9073-4ED67E7D6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0EF85-9837-FA40-9C6C-B2931814F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110E-F456-8E4B-BD73-BCB6B70A2CE9}" type="slidenum">
              <a:rPr lang="en-MM" smtClean="0"/>
              <a:t>‹#›</a:t>
            </a:fld>
            <a:endParaRPr lang="en-MM"/>
          </a:p>
        </p:txBody>
      </p:sp>
    </p:spTree>
    <p:extLst>
      <p:ext uri="{BB962C8B-B14F-4D97-AF65-F5344CB8AC3E}">
        <p14:creationId xmlns:p14="http://schemas.microsoft.com/office/powerpoint/2010/main" val="565248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66425-18C2-6D4B-BBF3-5FE2882AA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MM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FDB727-3650-A440-995C-8E9582F2C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085DE-F178-2041-90E4-6FB1615BC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2304-1305-CD4B-9F1B-0BE5EF8D40FE}" type="datetimeFigureOut">
              <a:rPr lang="en-MM" smtClean="0"/>
              <a:t>11/12/2020</a:t>
            </a:fld>
            <a:endParaRPr lang="en-M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04451-7D16-B34C-865D-98C309286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4079F-98C0-4E47-A5FC-E2681AE3F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110E-F456-8E4B-BD73-BCB6B70A2CE9}" type="slidenum">
              <a:rPr lang="en-MM" smtClean="0"/>
              <a:t>‹#›</a:t>
            </a:fld>
            <a:endParaRPr lang="en-MM"/>
          </a:p>
        </p:txBody>
      </p:sp>
    </p:spTree>
    <p:extLst>
      <p:ext uri="{BB962C8B-B14F-4D97-AF65-F5344CB8AC3E}">
        <p14:creationId xmlns:p14="http://schemas.microsoft.com/office/powerpoint/2010/main" val="4243627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27D16D-295B-BE47-AE64-F020F44289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MM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643614-AE02-164F-B123-888F600AE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04967-1F95-1B44-B05F-A96B9C356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2304-1305-CD4B-9F1B-0BE5EF8D40FE}" type="datetimeFigureOut">
              <a:rPr lang="en-MM" smtClean="0"/>
              <a:t>11/12/2020</a:t>
            </a:fld>
            <a:endParaRPr lang="en-M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4FF3E-74E1-5146-B099-58118AEE5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E8930-D716-8E4F-B334-AC871A0AD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110E-F456-8E4B-BD73-BCB6B70A2CE9}" type="slidenum">
              <a:rPr lang="en-MM" smtClean="0"/>
              <a:t>‹#›</a:t>
            </a:fld>
            <a:endParaRPr lang="en-MM"/>
          </a:p>
        </p:txBody>
      </p:sp>
    </p:spTree>
    <p:extLst>
      <p:ext uri="{BB962C8B-B14F-4D97-AF65-F5344CB8AC3E}">
        <p14:creationId xmlns:p14="http://schemas.microsoft.com/office/powerpoint/2010/main" val="578632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5E7DC-B7B2-5047-BB8C-B8C804935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M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C0E8A-CAE1-AE47-915F-E5AF373DB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40814-54B0-1B41-B6C1-F621D5365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2304-1305-CD4B-9F1B-0BE5EF8D40FE}" type="datetimeFigureOut">
              <a:rPr lang="en-MM" smtClean="0"/>
              <a:t>11/12/2020</a:t>
            </a:fld>
            <a:endParaRPr lang="en-M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8B5C5-E1DB-3D4E-88BD-A4B7F9032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11831-B62E-9144-A128-28D35C83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110E-F456-8E4B-BD73-BCB6B70A2CE9}" type="slidenum">
              <a:rPr lang="en-MM" smtClean="0"/>
              <a:t>‹#›</a:t>
            </a:fld>
            <a:endParaRPr lang="en-MM"/>
          </a:p>
        </p:txBody>
      </p:sp>
    </p:spTree>
    <p:extLst>
      <p:ext uri="{BB962C8B-B14F-4D97-AF65-F5344CB8AC3E}">
        <p14:creationId xmlns:p14="http://schemas.microsoft.com/office/powerpoint/2010/main" val="1421928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655E8-B44E-1C49-BCA9-D2F2C0D17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M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C8D7F-C966-6E44-8221-903BD75B4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9A18B-CEFB-694E-BFC4-2370B486F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2304-1305-CD4B-9F1B-0BE5EF8D40FE}" type="datetimeFigureOut">
              <a:rPr lang="en-MM" smtClean="0"/>
              <a:t>11/12/2020</a:t>
            </a:fld>
            <a:endParaRPr lang="en-M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21074-9A92-7747-9ECB-BB74DF96E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E77F3-7C18-6545-881C-BE3F4EACA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110E-F456-8E4B-BD73-BCB6B70A2CE9}" type="slidenum">
              <a:rPr lang="en-MM" smtClean="0"/>
              <a:t>‹#›</a:t>
            </a:fld>
            <a:endParaRPr lang="en-MM"/>
          </a:p>
        </p:txBody>
      </p:sp>
    </p:spTree>
    <p:extLst>
      <p:ext uri="{BB962C8B-B14F-4D97-AF65-F5344CB8AC3E}">
        <p14:creationId xmlns:p14="http://schemas.microsoft.com/office/powerpoint/2010/main" val="2685231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F0E98-B40A-ED47-8314-3B113E7C4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M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8E87-8413-E242-A19C-AC69CEF729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M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5EE608-33FA-A04D-8A89-531D29645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M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754C8-0AB9-6C4E-9FC7-482E12539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2304-1305-CD4B-9F1B-0BE5EF8D40FE}" type="datetimeFigureOut">
              <a:rPr lang="en-MM" smtClean="0"/>
              <a:t>11/12/2020</a:t>
            </a:fld>
            <a:endParaRPr lang="en-M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15B825-F430-4444-8403-050B5AC2E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39276-8E38-8745-A894-5DD24092A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110E-F456-8E4B-BD73-BCB6B70A2CE9}" type="slidenum">
              <a:rPr lang="en-MM" smtClean="0"/>
              <a:t>‹#›</a:t>
            </a:fld>
            <a:endParaRPr lang="en-MM"/>
          </a:p>
        </p:txBody>
      </p:sp>
    </p:spTree>
    <p:extLst>
      <p:ext uri="{BB962C8B-B14F-4D97-AF65-F5344CB8AC3E}">
        <p14:creationId xmlns:p14="http://schemas.microsoft.com/office/powerpoint/2010/main" val="220213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D94F2-AC13-1C4A-9E97-6A8ACAA26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M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94E7A-A966-2741-AC6B-13B97A7A0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DB7AFA-B83D-4742-9DA5-C08E3BC23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M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1E590F-18C0-FF46-9014-88F39C5443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A2CB4D-045A-7C48-A6EE-D99E76770B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M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3AFB15-8989-BF47-9422-DDF51BCFD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2304-1305-CD4B-9F1B-0BE5EF8D40FE}" type="datetimeFigureOut">
              <a:rPr lang="en-MM" smtClean="0"/>
              <a:t>11/12/2020</a:t>
            </a:fld>
            <a:endParaRPr lang="en-MM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DBBC8A-AFF1-A84A-BF95-005B87D93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M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A9622E-BF8E-5944-9376-C78671696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110E-F456-8E4B-BD73-BCB6B70A2CE9}" type="slidenum">
              <a:rPr lang="en-MM" smtClean="0"/>
              <a:t>‹#›</a:t>
            </a:fld>
            <a:endParaRPr lang="en-MM"/>
          </a:p>
        </p:txBody>
      </p:sp>
    </p:spTree>
    <p:extLst>
      <p:ext uri="{BB962C8B-B14F-4D97-AF65-F5344CB8AC3E}">
        <p14:creationId xmlns:p14="http://schemas.microsoft.com/office/powerpoint/2010/main" val="3366845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6FEC4-CF7A-2648-917B-CCF63D727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MM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F6D42E-0287-7946-8C30-EA578C925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2304-1305-CD4B-9F1B-0BE5EF8D40FE}" type="datetimeFigureOut">
              <a:rPr lang="en-MM" smtClean="0"/>
              <a:t>11/12/2020</a:t>
            </a:fld>
            <a:endParaRPr lang="en-MM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D599A2-B50C-2442-A13E-C7664CA6D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M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44461-39C7-DA49-9472-AD41B96B7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110E-F456-8E4B-BD73-BCB6B70A2CE9}" type="slidenum">
              <a:rPr lang="en-MM" smtClean="0"/>
              <a:t>‹#›</a:t>
            </a:fld>
            <a:endParaRPr lang="en-MM"/>
          </a:p>
        </p:txBody>
      </p:sp>
    </p:spTree>
    <p:extLst>
      <p:ext uri="{BB962C8B-B14F-4D97-AF65-F5344CB8AC3E}">
        <p14:creationId xmlns:p14="http://schemas.microsoft.com/office/powerpoint/2010/main" val="3469705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48A4B7-4A99-8142-BBF1-1C6F8F175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2304-1305-CD4B-9F1B-0BE5EF8D40FE}" type="datetimeFigureOut">
              <a:rPr lang="en-MM" smtClean="0"/>
              <a:t>11/12/2020</a:t>
            </a:fld>
            <a:endParaRPr lang="en-MM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8D5A76-8FF2-FE40-884E-E01DEC1BB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M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E4431-7220-C348-9F41-92CE2B27E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110E-F456-8E4B-BD73-BCB6B70A2CE9}" type="slidenum">
              <a:rPr lang="en-MM" smtClean="0"/>
              <a:t>‹#›</a:t>
            </a:fld>
            <a:endParaRPr lang="en-MM"/>
          </a:p>
        </p:txBody>
      </p:sp>
    </p:spTree>
    <p:extLst>
      <p:ext uri="{BB962C8B-B14F-4D97-AF65-F5344CB8AC3E}">
        <p14:creationId xmlns:p14="http://schemas.microsoft.com/office/powerpoint/2010/main" val="2165203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24AB0-1558-814D-B2C7-B516C11B9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M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DE582-E19A-474D-A758-EE5D2D633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M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E563E-22B8-2940-9C8B-BDA05242D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73722-76EF-AA40-9333-4FC1A8384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2304-1305-CD4B-9F1B-0BE5EF8D40FE}" type="datetimeFigureOut">
              <a:rPr lang="en-MM" smtClean="0"/>
              <a:t>11/12/2020</a:t>
            </a:fld>
            <a:endParaRPr lang="en-M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F8B51-3255-FC4D-A862-9C262D1BE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71CC0-9AE2-6F40-90B1-83FE07C82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110E-F456-8E4B-BD73-BCB6B70A2CE9}" type="slidenum">
              <a:rPr lang="en-MM" smtClean="0"/>
              <a:t>‹#›</a:t>
            </a:fld>
            <a:endParaRPr lang="en-MM"/>
          </a:p>
        </p:txBody>
      </p:sp>
    </p:spTree>
    <p:extLst>
      <p:ext uri="{BB962C8B-B14F-4D97-AF65-F5344CB8AC3E}">
        <p14:creationId xmlns:p14="http://schemas.microsoft.com/office/powerpoint/2010/main" val="1338531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5B94D-3E55-2041-BF73-E7CD6B34A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MM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86D11D-FD90-D746-AC90-632CB1259D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M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AAE85-E052-424B-9FDF-E90E4855C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819F3-FE27-D742-9F4B-502A3CE47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2304-1305-CD4B-9F1B-0BE5EF8D40FE}" type="datetimeFigureOut">
              <a:rPr lang="en-MM" smtClean="0"/>
              <a:t>11/12/2020</a:t>
            </a:fld>
            <a:endParaRPr lang="en-M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81D43A-B32A-AB4C-8707-320242A0B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2CE4A-5DC3-8A4D-BCC5-031F6A862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110E-F456-8E4B-BD73-BCB6B70A2CE9}" type="slidenum">
              <a:rPr lang="en-MM" smtClean="0"/>
              <a:t>‹#›</a:t>
            </a:fld>
            <a:endParaRPr lang="en-MM"/>
          </a:p>
        </p:txBody>
      </p:sp>
    </p:spTree>
    <p:extLst>
      <p:ext uri="{BB962C8B-B14F-4D97-AF65-F5344CB8AC3E}">
        <p14:creationId xmlns:p14="http://schemas.microsoft.com/office/powerpoint/2010/main" val="71854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7F78BF-E0BD-874C-9CBD-444C8033B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M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B0009-C13B-9849-A117-97203FBAC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61376-21B1-7C46-AD2D-B33DDE976E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D2304-1305-CD4B-9F1B-0BE5EF8D40FE}" type="datetimeFigureOut">
              <a:rPr lang="en-MM" smtClean="0"/>
              <a:t>11/12/2020</a:t>
            </a:fld>
            <a:endParaRPr lang="en-M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6EEC9-9E6A-2948-9F11-48BEA94BB8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72794-E0BF-4943-85DA-AD367232EF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110E-F456-8E4B-BD73-BCB6B70A2CE9}" type="slidenum">
              <a:rPr lang="en-MM" smtClean="0"/>
              <a:t>‹#›</a:t>
            </a:fld>
            <a:endParaRPr lang="en-MM"/>
          </a:p>
        </p:txBody>
      </p:sp>
    </p:spTree>
    <p:extLst>
      <p:ext uri="{BB962C8B-B14F-4D97-AF65-F5344CB8AC3E}">
        <p14:creationId xmlns:p14="http://schemas.microsoft.com/office/powerpoint/2010/main" val="2835348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M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TF-8" TargetMode="External"/><Relationship Id="rId2" Type="http://schemas.openxmlformats.org/officeDocument/2006/relationships/hyperlink" Target="https://en.wikipedia.org/wiki/UTF-8?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olang.org/dl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29BD0-AA52-FC49-A8BE-D7F021B11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6088"/>
            <a:ext cx="9144000" cy="2387600"/>
          </a:xfrm>
        </p:spPr>
        <p:txBody>
          <a:bodyPr/>
          <a:lstStyle/>
          <a:p>
            <a:r>
              <a:rPr lang="en-MM" dirty="0"/>
              <a:t>A Tour of Golang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C969ABB-C6F2-DF47-96CE-245A94611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729" y="3029320"/>
            <a:ext cx="6806541" cy="382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4457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D97B5-DAE9-A941-9ADD-AAFCAF16C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993"/>
            <a:ext cx="10515600" cy="1325563"/>
          </a:xfrm>
        </p:spPr>
        <p:txBody>
          <a:bodyPr/>
          <a:lstStyle/>
          <a:p>
            <a:r>
              <a:rPr lang="en-MM" dirty="0">
                <a:latin typeface="Arial" panose="020B0604020202020204" pitchFamily="34" charset="0"/>
                <a:cs typeface="Arial" panose="020B0604020202020204" pitchFamily="34" charset="0"/>
              </a:rPr>
              <a:t>Import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A2B21-E5D8-6C48-B90A-152E4B2C9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9348"/>
            <a:ext cx="10515600" cy="5477701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endParaRPr lang="en-MM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MM" sz="2400" dirty="0">
                <a:latin typeface="Arial" panose="020B0604020202020204" pitchFamily="34" charset="0"/>
                <a:cs typeface="Arial" panose="020B0604020202020204" pitchFamily="34" charset="0"/>
              </a:rPr>
              <a:t>Known as import path which is, to use the function that are included in the particular package by importing the package</a:t>
            </a:r>
          </a:p>
          <a:p>
            <a:pPr marL="0" indent="0">
              <a:lnSpc>
                <a:spcPct val="120000"/>
              </a:lnSpc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Multiple import statements	</a:t>
            </a:r>
          </a:p>
          <a:p>
            <a:pPr>
              <a:lnSpc>
                <a:spcPct val="120000"/>
              </a:lnSpc>
              <a:buFontTx/>
              <a:buChar char="-"/>
            </a:pP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MM" sz="2400" dirty="0">
                <a:latin typeface="Arial" panose="020B0604020202020204" pitchFamily="34" charset="0"/>
                <a:cs typeface="Arial" panose="020B0604020202020204" pitchFamily="34" charset="0"/>
              </a:rPr>
              <a:t>mport “fmt”</a:t>
            </a:r>
          </a:p>
          <a:p>
            <a:pPr>
              <a:lnSpc>
                <a:spcPct val="120000"/>
              </a:lnSpc>
              <a:buFontTx/>
              <a:buChar char="-"/>
            </a:pPr>
            <a:r>
              <a:rPr lang="en-MM" sz="24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github.com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/gorilla/mux”</a:t>
            </a:r>
          </a:p>
          <a:p>
            <a:pPr marL="0" indent="0">
              <a:lnSpc>
                <a:spcPct val="120000"/>
              </a:lnSpc>
              <a:buNone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factored import statement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import (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	“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fmt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	"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github.com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/gorilla/mux”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MM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BB3690-D268-4D4C-9751-A9962EAB2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1172" y="4310743"/>
            <a:ext cx="2550828" cy="255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675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5A1A2-E09D-C142-B56C-BB089247A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MM" sz="3600" b="1" dirty="0"/>
              <a:t>About variables, Data Types and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8E6D9-5B9B-4249-B0E9-67E8A5D08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0560"/>
            <a:ext cx="10515600" cy="1567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MM" dirty="0">
                <a:latin typeface="Arial" panose="020B0604020202020204" pitchFamily="34" charset="0"/>
                <a:cs typeface="Arial" panose="020B0604020202020204" pitchFamily="34" charset="0"/>
              </a:rPr>
              <a:t>Variable</a:t>
            </a:r>
          </a:p>
          <a:p>
            <a:pPr lvl="1">
              <a:lnSpc>
                <a:spcPct val="150000"/>
              </a:lnSpc>
            </a:pPr>
            <a:r>
              <a:rPr lang="en-MM" sz="2000" dirty="0">
                <a:latin typeface="Arial" panose="020B0604020202020204" pitchFamily="34" charset="0"/>
                <a:cs typeface="Arial" panose="020B0604020202020204" pitchFamily="34" charset="0"/>
              </a:rPr>
              <a:t>Hold and store numbers, data, value in the memory location during runtime.</a:t>
            </a:r>
          </a:p>
          <a:p>
            <a:pPr lvl="1">
              <a:lnSpc>
                <a:spcPct val="150000"/>
              </a:lnSpc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MM" sz="2000" dirty="0">
                <a:latin typeface="Arial" panose="020B0604020202020204" pitchFamily="34" charset="0"/>
                <a:cs typeface="Arial" panose="020B0604020202020204" pitchFamily="34" charset="0"/>
              </a:rPr>
              <a:t>an be reused in code by declaring variable and initializing value.</a:t>
            </a:r>
          </a:p>
          <a:p>
            <a:pPr lvl="1"/>
            <a:endParaRPr lang="en-MM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MM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87812F-22FC-BB4A-BC05-D4BCBAD66AB9}"/>
              </a:ext>
            </a:extLst>
          </p:cNvPr>
          <p:cNvSpPr txBox="1"/>
          <p:nvPr/>
        </p:nvSpPr>
        <p:spPr>
          <a:xfrm>
            <a:off x="826325" y="3051958"/>
            <a:ext cx="10360231" cy="395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M" sz="2800" dirty="0">
                <a:latin typeface="Arial" panose="020B0604020202020204" pitchFamily="34" charset="0"/>
                <a:cs typeface="Arial" panose="020B0604020202020204" pitchFamily="34" charset="0"/>
              </a:rPr>
              <a:t>Rules for Naming variable</a:t>
            </a:r>
          </a:p>
          <a:p>
            <a:endParaRPr lang="en-MM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Variable names must begin with a letter or an underscore(_). And the names may contain the letters ‘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a-z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’ or ’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A-Z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’ or digits 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0-9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 as well as the character ‘_’.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Variable name must not start with number, digit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Variable name are case sensitive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Variable cannot be named only with keywords</a:t>
            </a:r>
          </a:p>
          <a:p>
            <a:endParaRPr lang="en-MM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MM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MM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6F2587-20B1-1449-8191-162984606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0894" y="4490465"/>
            <a:ext cx="2371106" cy="237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88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D630194-4444-0141-98DF-A7DE905A5B16}"/>
              </a:ext>
            </a:extLst>
          </p:cNvPr>
          <p:cNvSpPr txBox="1"/>
          <p:nvPr/>
        </p:nvSpPr>
        <p:spPr>
          <a:xfrm>
            <a:off x="609600" y="104030"/>
            <a:ext cx="10972800" cy="6955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M" sz="2800" dirty="0">
                <a:latin typeface="Arial" panose="020B0604020202020204" pitchFamily="34" charset="0"/>
                <a:cs typeface="Arial" panose="020B0604020202020204" pitchFamily="34" charset="0"/>
              </a:rPr>
              <a:t>Example of declaring variable</a:t>
            </a:r>
          </a:p>
          <a:p>
            <a:endParaRPr lang="en-MM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//valid</a:t>
            </a:r>
            <a:b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var str = "keyword"</a:t>
            </a:r>
            <a:b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var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integar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= 12</a:t>
            </a:r>
            <a:b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var bool = true</a:t>
            </a:r>
            <a:b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fmt.Printf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("The value of string is : %s\n", str)</a:t>
            </a:r>
            <a:b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fmt.Printf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("The type of string is : %T\n", str)</a:t>
            </a:r>
            <a:b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fmt.Printf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("The value of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integar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is : %d\n",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integar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fmt.Printf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("The type of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integar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is : %T\n",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integar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fmt.Printf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("The value of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is : %t\n", bool)</a:t>
            </a:r>
            <a:b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fmt.Printf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("The type of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is : %T\n", bool)</a:t>
            </a:r>
            <a:b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//invalid</a:t>
            </a:r>
            <a:b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var 1nuerer = "invalid"</a:t>
            </a:r>
            <a:b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var hello! = "invalid"</a:t>
            </a:r>
            <a:b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var 121212 = 121212</a:t>
            </a:r>
            <a:b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//case sensitive</a:t>
            </a:r>
            <a:b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var number = 12</a:t>
            </a:r>
            <a:b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var Number = 13</a:t>
            </a:r>
            <a:b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fmt.Println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(number)</a:t>
            </a:r>
            <a:b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fmt.Println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(Number)</a:t>
            </a:r>
            <a:endParaRPr lang="en-MM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MM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E277B2-BB68-8E4A-AC78-E5ACE8A0A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1172" y="4310743"/>
            <a:ext cx="2550828" cy="2550828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E044B22A-44AB-B747-9380-E40D76011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785" y="816550"/>
            <a:ext cx="6487215" cy="2900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892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C6FF7-CE97-C847-9D2E-94B0AEE8F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M" dirty="0">
                <a:latin typeface="Arial" panose="020B0604020202020204" pitchFamily="34" charset="0"/>
                <a:cs typeface="Arial" panose="020B0604020202020204" pitchFamily="34" charset="0"/>
              </a:rPr>
              <a:t>Variable Declaration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54BB69-E03A-1847-8D6D-B96AAF7D9CE4}"/>
              </a:ext>
            </a:extLst>
          </p:cNvPr>
          <p:cNvSpPr txBox="1"/>
          <p:nvPr/>
        </p:nvSpPr>
        <p:spPr>
          <a:xfrm>
            <a:off x="926276" y="1520041"/>
            <a:ext cx="109965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M" dirty="0">
                <a:latin typeface="Arial" panose="020B0604020202020204" pitchFamily="34" charset="0"/>
                <a:cs typeface="Arial" panose="020B0604020202020204" pitchFamily="34" charset="0"/>
              </a:rPr>
              <a:t>Declartion in variable can be done with </a:t>
            </a:r>
            <a:r>
              <a:rPr lang="en-MM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MM" dirty="0">
                <a:latin typeface="Arial" panose="020B0604020202020204" pitchFamily="34" charset="0"/>
                <a:cs typeface="Arial" panose="020B0604020202020204" pitchFamily="34" charset="0"/>
              </a:rPr>
              <a:t> statement</a:t>
            </a:r>
          </a:p>
          <a:p>
            <a:pPr marL="285750" indent="-285750">
              <a:buFontTx/>
              <a:buChar char="-"/>
            </a:pPr>
            <a:r>
              <a:rPr lang="en-MM" dirty="0">
                <a:latin typeface="Arial" panose="020B0604020202020204" pitchFamily="34" charset="0"/>
                <a:cs typeface="Arial" panose="020B0604020202020204" pitchFamily="34" charset="0"/>
              </a:rPr>
              <a:t>Eg var something = 1</a:t>
            </a:r>
          </a:p>
          <a:p>
            <a:endParaRPr lang="en-MM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MM" dirty="0">
                <a:latin typeface="Arial" panose="020B0604020202020204" pitchFamily="34" charset="0"/>
                <a:cs typeface="Arial" panose="020B0604020202020204" pitchFamily="34" charset="0"/>
              </a:rPr>
              <a:t>Variable can be declared either function level or package level</a:t>
            </a:r>
          </a:p>
          <a:p>
            <a:r>
              <a:rPr lang="en-MM" dirty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  <a:p>
            <a:endParaRPr lang="en-MM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package main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import "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fmt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var c, python, java bool // declaring on package level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main() {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	var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int	// declaring on function level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fmt.Println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 c, python, java)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MM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688C5D-33B4-A943-B623-C7AFA9A7C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1172" y="4310743"/>
            <a:ext cx="2550828" cy="2550828"/>
          </a:xfrm>
          <a:prstGeom prst="rect">
            <a:avLst/>
          </a:prstGeom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24633C34-F0FB-E44D-9A58-F8E0747EC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590" y="855025"/>
            <a:ext cx="4305192" cy="2152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726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27A376-70CF-684F-ADFF-88D1CA555EE6}"/>
              </a:ext>
            </a:extLst>
          </p:cNvPr>
          <p:cNvSpPr txBox="1"/>
          <p:nvPr/>
        </p:nvSpPr>
        <p:spPr>
          <a:xfrm>
            <a:off x="950025" y="439387"/>
            <a:ext cx="10224656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Variables with initializers</a:t>
            </a:r>
          </a:p>
          <a:p>
            <a:endParaRPr lang="en-MM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 var declaration can include initializers, one per variable.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If an initializer is present, the type can be omitted; the variable will take the type of the initializer.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var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 j </a:t>
            </a:r>
            <a:r>
              <a:rPr lang="en-GB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= 1, 2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main() {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	var c, python, java = true, false, "no!"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fmt.Println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 j, c, python, java)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MM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E8B4B0-68EE-0C41-A974-91A456622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1172" y="4310743"/>
            <a:ext cx="2550828" cy="255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044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425E3B-7FCF-D940-8AA6-A737390FA8B1}"/>
              </a:ext>
            </a:extLst>
          </p:cNvPr>
          <p:cNvSpPr txBox="1"/>
          <p:nvPr/>
        </p:nvSpPr>
        <p:spPr>
          <a:xfrm>
            <a:off x="956285" y="427512"/>
            <a:ext cx="9366667" cy="4678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Short variable declarations</a:t>
            </a:r>
          </a:p>
          <a:p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Can be used only inside in the function, (:=construct is not available in outside function)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Can be used in place of a var declaration with implicit type</a:t>
            </a:r>
          </a:p>
          <a:p>
            <a:endParaRPr lang="en-MM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MM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MM" dirty="0">
                <a:latin typeface="Arial" panose="020B0604020202020204" pitchFamily="34" charset="0"/>
                <a:cs typeface="Arial" panose="020B0604020202020204" pitchFamily="34" charset="0"/>
              </a:rPr>
              <a:t>Example </a:t>
            </a:r>
          </a:p>
          <a:p>
            <a:endParaRPr lang="en-MM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var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 j int = 1, 2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k := 3 	// short assignment statement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c, python, java := true, false, "no!"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fmt.Println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 j, k, c, python, java)</a:t>
            </a:r>
            <a:endParaRPr lang="en-MM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99D338-955E-EB43-81B3-66E18D113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1172" y="4310743"/>
            <a:ext cx="2550828" cy="255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185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6420-B01C-BA4B-B31F-69C674C35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187" y="507216"/>
            <a:ext cx="10515600" cy="1325563"/>
          </a:xfrm>
        </p:spPr>
        <p:txBody>
          <a:bodyPr/>
          <a:lstStyle/>
          <a:p>
            <a:r>
              <a:rPr lang="en-MM" dirty="0">
                <a:latin typeface="Arial" panose="020B0604020202020204" pitchFamily="34" charset="0"/>
                <a:cs typeface="Arial" panose="020B0604020202020204" pitchFamily="34" charset="0"/>
              </a:rPr>
              <a:t>Data type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9121B42-6181-DE44-A155-9C883D88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2706" y="0"/>
            <a:ext cx="4639293" cy="278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19046-F957-314F-94DF-03DBB7902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187" y="2055813"/>
            <a:ext cx="10515600" cy="4351338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Specify the kinds of values that particular variables will store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Determines what operations can be performed on the data</a:t>
            </a:r>
          </a:p>
          <a:p>
            <a:pPr marL="0" indent="0">
              <a:buNone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Categories of data type</a:t>
            </a:r>
          </a:p>
          <a:p>
            <a:pPr marL="0" indent="0">
              <a:buNone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Basic type</a:t>
            </a:r>
          </a:p>
          <a:p>
            <a:pPr fontAlgn="base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Aggregate type (Derived types)</a:t>
            </a:r>
          </a:p>
          <a:p>
            <a:pPr fontAlgn="base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Reference type</a:t>
            </a:r>
          </a:p>
          <a:p>
            <a:pPr fontAlgn="base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Interface type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3B00E2-CF24-D94A-92F0-166E6E996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1172" y="4310743"/>
            <a:ext cx="2550828" cy="255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834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6420-B01C-BA4B-B31F-69C674C35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M" dirty="0">
                <a:latin typeface="Arial" panose="020B0604020202020204" pitchFamily="34" charset="0"/>
                <a:cs typeface="Arial" panose="020B0604020202020204" pitchFamily="34" charset="0"/>
              </a:rPr>
              <a:t>Basic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19046-F957-314F-94DF-03DBB7902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Tx/>
              <a:buChar char="-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Numbers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n-GB" sz="20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int8 int16 int32 int64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uint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uint8 uint16 uint32 uint64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uintptr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Byte (same as uint8), Rune (same as int32)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float32 float64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complex64 complex128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“some sample string”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True, false</a:t>
            </a:r>
          </a:p>
          <a:p>
            <a:pPr>
              <a:buFontTx/>
              <a:buChar char="-"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D75201-586E-AA4F-8DFD-46051D90F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1172" y="4310743"/>
            <a:ext cx="2550828" cy="255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374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6420-B01C-BA4B-B31F-69C674C35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MM" dirty="0">
                <a:latin typeface="Arial" panose="020B0604020202020204" pitchFamily="34" charset="0"/>
                <a:cs typeface="Arial" panose="020B0604020202020204" pitchFamily="34" charset="0"/>
              </a:rPr>
              <a:t>Integer</a:t>
            </a:r>
            <a:br>
              <a:rPr lang="en-MM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MM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737AB4B-4B2F-764A-8EA1-53DD8775F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5761940"/>
              </p:ext>
            </p:extLst>
          </p:nvPr>
        </p:nvGraphicFramePr>
        <p:xfrm>
          <a:off x="634187" y="819397"/>
          <a:ext cx="10923626" cy="6000598"/>
        </p:xfrm>
        <a:graphic>
          <a:graphicData uri="http://schemas.openxmlformats.org/drawingml/2006/table">
            <a:tbl>
              <a:tblPr/>
              <a:tblGrid>
                <a:gridCol w="4660206">
                  <a:extLst>
                    <a:ext uri="{9D8B030D-6E8A-4147-A177-3AD203B41FA5}">
                      <a16:colId xmlns:a16="http://schemas.microsoft.com/office/drawing/2014/main" val="1789753441"/>
                    </a:ext>
                  </a:extLst>
                </a:gridCol>
                <a:gridCol w="6263420">
                  <a:extLst>
                    <a:ext uri="{9D8B030D-6E8A-4147-A177-3AD203B41FA5}">
                      <a16:colId xmlns:a16="http://schemas.microsoft.com/office/drawing/2014/main" val="4175141009"/>
                    </a:ext>
                  </a:extLst>
                </a:gridCol>
              </a:tblGrid>
              <a:tr h="306902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800" b="1" cap="all">
                          <a:solidFill>
                            <a:srgbClr val="000000"/>
                          </a:solidFill>
                          <a:effectLst/>
                        </a:rPr>
                        <a:t>DATA TYPE</a:t>
                      </a:r>
                    </a:p>
                  </a:txBody>
                  <a:tcPr marL="42001" marR="42001" marT="42001" marB="42001" anchor="ctr">
                    <a:lnL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B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800" b="1" cap="all" dirty="0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42001" marR="42001" marT="42001" marB="42001" anchor="ctr">
                    <a:lnL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B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057045"/>
                  </a:ext>
                </a:extLst>
              </a:tr>
              <a:tr h="306902">
                <a:tc>
                  <a:txBody>
                    <a:bodyPr/>
                    <a:lstStyle/>
                    <a:p>
                      <a:pPr algn="l" fontAlgn="base"/>
                      <a:r>
                        <a:rPr lang="en-GB" sz="1800" b="1">
                          <a:effectLst/>
                        </a:rPr>
                        <a:t>int8</a:t>
                      </a:r>
                      <a:endParaRPr lang="en-GB" sz="1800" b="0">
                        <a:effectLst/>
                      </a:endParaRPr>
                    </a:p>
                  </a:txBody>
                  <a:tcPr marL="42001" marR="42001" marT="42001" marB="42001" anchor="ctr">
                    <a:lnL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800" b="0" dirty="0">
                          <a:effectLst/>
                        </a:rPr>
                        <a:t>8-bit signed integer </a:t>
                      </a:r>
                    </a:p>
                  </a:txBody>
                  <a:tcPr marL="42001" marR="42001" marT="42001" marB="42001" anchor="ctr">
                    <a:lnL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52103"/>
                  </a:ext>
                </a:extLst>
              </a:tr>
              <a:tr h="306902">
                <a:tc>
                  <a:txBody>
                    <a:bodyPr/>
                    <a:lstStyle/>
                    <a:p>
                      <a:pPr algn="l" fontAlgn="base"/>
                      <a:r>
                        <a:rPr lang="en-GB" sz="1800" b="1">
                          <a:effectLst/>
                        </a:rPr>
                        <a:t>int16</a:t>
                      </a:r>
                      <a:endParaRPr lang="en-GB" sz="1800" b="0">
                        <a:effectLst/>
                      </a:endParaRPr>
                    </a:p>
                  </a:txBody>
                  <a:tcPr marL="42001" marR="42001" marT="42001" marB="42001" anchor="ctr">
                    <a:lnL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800" b="0">
                          <a:effectLst/>
                        </a:rPr>
                        <a:t>16-bit signed integer</a:t>
                      </a:r>
                    </a:p>
                  </a:txBody>
                  <a:tcPr marL="42001" marR="42001" marT="42001" marB="42001" anchor="ctr">
                    <a:lnL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1970847"/>
                  </a:ext>
                </a:extLst>
              </a:tr>
              <a:tr h="306902">
                <a:tc>
                  <a:txBody>
                    <a:bodyPr/>
                    <a:lstStyle/>
                    <a:p>
                      <a:pPr algn="l" fontAlgn="base"/>
                      <a:r>
                        <a:rPr lang="en-GB" sz="1800" b="1">
                          <a:effectLst/>
                        </a:rPr>
                        <a:t>int32</a:t>
                      </a:r>
                      <a:endParaRPr lang="en-GB" sz="1800" b="0">
                        <a:effectLst/>
                      </a:endParaRPr>
                    </a:p>
                  </a:txBody>
                  <a:tcPr marL="42001" marR="42001" marT="42001" marB="42001" anchor="ctr">
                    <a:lnL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800" b="0">
                          <a:effectLst/>
                        </a:rPr>
                        <a:t>32-bit signed integer</a:t>
                      </a:r>
                    </a:p>
                  </a:txBody>
                  <a:tcPr marL="42001" marR="42001" marT="42001" marB="42001" anchor="ctr">
                    <a:lnL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966954"/>
                  </a:ext>
                </a:extLst>
              </a:tr>
              <a:tr h="306902">
                <a:tc>
                  <a:txBody>
                    <a:bodyPr/>
                    <a:lstStyle/>
                    <a:p>
                      <a:pPr algn="l" fontAlgn="base"/>
                      <a:r>
                        <a:rPr lang="en-GB" sz="1800" b="1">
                          <a:effectLst/>
                        </a:rPr>
                        <a:t>int64</a:t>
                      </a:r>
                      <a:endParaRPr lang="en-GB" sz="1800" b="0">
                        <a:effectLst/>
                      </a:endParaRPr>
                    </a:p>
                  </a:txBody>
                  <a:tcPr marL="42001" marR="42001" marT="42001" marB="42001" anchor="ctr">
                    <a:lnL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800" b="0" dirty="0">
                          <a:effectLst/>
                        </a:rPr>
                        <a:t>64-bit signed integer</a:t>
                      </a:r>
                    </a:p>
                  </a:txBody>
                  <a:tcPr marL="42001" marR="42001" marT="42001" marB="42001" anchor="ctr">
                    <a:lnL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6355557"/>
                  </a:ext>
                </a:extLst>
              </a:tr>
              <a:tr h="306902">
                <a:tc>
                  <a:txBody>
                    <a:bodyPr/>
                    <a:lstStyle/>
                    <a:p>
                      <a:pPr algn="l" fontAlgn="base"/>
                      <a:r>
                        <a:rPr lang="en-GB" sz="1800" b="1">
                          <a:effectLst/>
                        </a:rPr>
                        <a:t>uint8</a:t>
                      </a:r>
                      <a:endParaRPr lang="en-GB" sz="1800" b="0">
                        <a:effectLst/>
                      </a:endParaRPr>
                    </a:p>
                  </a:txBody>
                  <a:tcPr marL="42001" marR="42001" marT="42001" marB="42001" anchor="ctr">
                    <a:lnL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800" b="0">
                          <a:effectLst/>
                        </a:rPr>
                        <a:t>8-bit unsigned integer</a:t>
                      </a:r>
                    </a:p>
                  </a:txBody>
                  <a:tcPr marL="42001" marR="42001" marT="42001" marB="42001" anchor="ctr">
                    <a:lnL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442442"/>
                  </a:ext>
                </a:extLst>
              </a:tr>
              <a:tr h="306902">
                <a:tc>
                  <a:txBody>
                    <a:bodyPr/>
                    <a:lstStyle/>
                    <a:p>
                      <a:pPr algn="l" fontAlgn="base"/>
                      <a:r>
                        <a:rPr lang="en-GB" sz="1800" b="1">
                          <a:effectLst/>
                        </a:rPr>
                        <a:t>uint16</a:t>
                      </a:r>
                      <a:endParaRPr lang="en-GB" sz="1800" b="0">
                        <a:effectLst/>
                      </a:endParaRPr>
                    </a:p>
                  </a:txBody>
                  <a:tcPr marL="42001" marR="42001" marT="42001" marB="42001" anchor="ctr">
                    <a:lnL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800" b="0">
                          <a:effectLst/>
                        </a:rPr>
                        <a:t>16-bit unsigned integer</a:t>
                      </a:r>
                    </a:p>
                  </a:txBody>
                  <a:tcPr marL="42001" marR="42001" marT="42001" marB="42001" anchor="ctr">
                    <a:lnL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9514797"/>
                  </a:ext>
                </a:extLst>
              </a:tr>
              <a:tr h="306902">
                <a:tc>
                  <a:txBody>
                    <a:bodyPr/>
                    <a:lstStyle/>
                    <a:p>
                      <a:pPr algn="l" fontAlgn="base"/>
                      <a:r>
                        <a:rPr lang="en-GB" sz="1800" b="1">
                          <a:effectLst/>
                        </a:rPr>
                        <a:t>uint32</a:t>
                      </a:r>
                      <a:endParaRPr lang="en-GB" sz="1800" b="0">
                        <a:effectLst/>
                      </a:endParaRPr>
                    </a:p>
                  </a:txBody>
                  <a:tcPr marL="42001" marR="42001" marT="42001" marB="42001" anchor="ctr">
                    <a:lnL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800" b="0">
                          <a:effectLst/>
                        </a:rPr>
                        <a:t>32-bit unsigned integer</a:t>
                      </a:r>
                    </a:p>
                  </a:txBody>
                  <a:tcPr marL="42001" marR="42001" marT="42001" marB="42001" anchor="ctr">
                    <a:lnL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246240"/>
                  </a:ext>
                </a:extLst>
              </a:tr>
              <a:tr h="306902">
                <a:tc>
                  <a:txBody>
                    <a:bodyPr/>
                    <a:lstStyle/>
                    <a:p>
                      <a:pPr algn="l" fontAlgn="base"/>
                      <a:r>
                        <a:rPr lang="en-GB" sz="1800" b="1">
                          <a:effectLst/>
                        </a:rPr>
                        <a:t>uint64</a:t>
                      </a:r>
                      <a:endParaRPr lang="en-GB" sz="1800" b="0">
                        <a:effectLst/>
                      </a:endParaRPr>
                    </a:p>
                  </a:txBody>
                  <a:tcPr marL="42001" marR="42001" marT="42001" marB="42001" anchor="ctr">
                    <a:lnL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800" b="0">
                          <a:effectLst/>
                        </a:rPr>
                        <a:t>64-bit unsigned integer</a:t>
                      </a:r>
                    </a:p>
                  </a:txBody>
                  <a:tcPr marL="42001" marR="42001" marT="42001" marB="42001" anchor="ctr">
                    <a:lnL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8204180"/>
                  </a:ext>
                </a:extLst>
              </a:tr>
              <a:tr h="467043">
                <a:tc>
                  <a:txBody>
                    <a:bodyPr/>
                    <a:lstStyle/>
                    <a:p>
                      <a:pPr algn="l" fontAlgn="base"/>
                      <a:r>
                        <a:rPr lang="en-GB" sz="1800" b="1">
                          <a:effectLst/>
                        </a:rPr>
                        <a:t>int</a:t>
                      </a:r>
                      <a:endParaRPr lang="en-GB" sz="1800" b="0">
                        <a:effectLst/>
                      </a:endParaRPr>
                    </a:p>
                  </a:txBody>
                  <a:tcPr marL="42001" marR="42001" marT="42001" marB="42001" anchor="ctr">
                    <a:lnL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800" b="0">
                          <a:effectLst/>
                        </a:rPr>
                        <a:t>Both in and uint contain same size, either 32 or 64 bit.</a:t>
                      </a:r>
                    </a:p>
                  </a:txBody>
                  <a:tcPr marL="42001" marR="42001" marT="42001" marB="42001" anchor="ctr">
                    <a:lnL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558196"/>
                  </a:ext>
                </a:extLst>
              </a:tr>
              <a:tr h="467043">
                <a:tc>
                  <a:txBody>
                    <a:bodyPr/>
                    <a:lstStyle/>
                    <a:p>
                      <a:pPr algn="l" fontAlgn="base"/>
                      <a:r>
                        <a:rPr lang="en-GB" sz="1800" b="1">
                          <a:effectLst/>
                        </a:rPr>
                        <a:t>uint</a:t>
                      </a:r>
                      <a:endParaRPr lang="en-GB" sz="1800" b="0">
                        <a:effectLst/>
                      </a:endParaRPr>
                    </a:p>
                  </a:txBody>
                  <a:tcPr marL="42001" marR="42001" marT="42001" marB="42001" anchor="ctr">
                    <a:lnL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800" b="0">
                          <a:effectLst/>
                        </a:rPr>
                        <a:t>Both in and uint contain same size, either 32 or 64 bit.</a:t>
                      </a:r>
                    </a:p>
                  </a:txBody>
                  <a:tcPr marL="42001" marR="42001" marT="42001" marB="42001" anchor="ctr">
                    <a:lnL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3639500"/>
                  </a:ext>
                </a:extLst>
              </a:tr>
              <a:tr h="650112">
                <a:tc>
                  <a:txBody>
                    <a:bodyPr/>
                    <a:lstStyle/>
                    <a:p>
                      <a:pPr algn="l" fontAlgn="base"/>
                      <a:r>
                        <a:rPr lang="en-GB" sz="1800" b="1">
                          <a:effectLst/>
                        </a:rPr>
                        <a:t>rune</a:t>
                      </a:r>
                      <a:endParaRPr lang="en-GB" sz="1800" b="0">
                        <a:effectLst/>
                      </a:endParaRPr>
                    </a:p>
                  </a:txBody>
                  <a:tcPr marL="42001" marR="42001" marT="42001" marB="42001" anchor="ctr">
                    <a:lnL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800" b="0">
                          <a:effectLst/>
                        </a:rPr>
                        <a:t>It is a synonym of int32 and also represent Unicode code points. </a:t>
                      </a:r>
                    </a:p>
                  </a:txBody>
                  <a:tcPr marL="42001" marR="42001" marT="42001" marB="42001" anchor="ctr">
                    <a:lnL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837149"/>
                  </a:ext>
                </a:extLst>
              </a:tr>
              <a:tr h="306902">
                <a:tc>
                  <a:txBody>
                    <a:bodyPr/>
                    <a:lstStyle/>
                    <a:p>
                      <a:pPr algn="l" fontAlgn="base"/>
                      <a:r>
                        <a:rPr lang="en-GB" sz="1800" b="1" dirty="0">
                          <a:effectLst/>
                        </a:rPr>
                        <a:t>byte</a:t>
                      </a:r>
                      <a:endParaRPr lang="en-GB" sz="1800" b="0" dirty="0">
                        <a:effectLst/>
                      </a:endParaRPr>
                    </a:p>
                  </a:txBody>
                  <a:tcPr marL="42001" marR="42001" marT="42001" marB="42001" anchor="ctr">
                    <a:lnL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800" b="0">
                          <a:effectLst/>
                        </a:rPr>
                        <a:t>It is a synonym of int8 .</a:t>
                      </a:r>
                    </a:p>
                  </a:txBody>
                  <a:tcPr marL="42001" marR="42001" marT="42001" marB="42001" anchor="ctr">
                    <a:lnL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902502"/>
                  </a:ext>
                </a:extLst>
              </a:tr>
              <a:tr h="833180">
                <a:tc>
                  <a:txBody>
                    <a:bodyPr/>
                    <a:lstStyle/>
                    <a:p>
                      <a:pPr algn="l" fontAlgn="base"/>
                      <a:r>
                        <a:rPr lang="en-GB" sz="1800" b="1">
                          <a:effectLst/>
                        </a:rPr>
                        <a:t>uintptr</a:t>
                      </a:r>
                      <a:endParaRPr lang="en-GB" sz="1800" b="0">
                        <a:effectLst/>
                      </a:endParaRPr>
                    </a:p>
                  </a:txBody>
                  <a:tcPr marL="42001" marR="42001" marT="42001" marB="42001" anchor="ctr">
                    <a:lnL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800" b="0" dirty="0">
                          <a:effectLst/>
                        </a:rPr>
                        <a:t>It is an unsigned integer type. Its width is not defined, but its can hold all the bits of a pointer value.</a:t>
                      </a:r>
                    </a:p>
                  </a:txBody>
                  <a:tcPr marL="42001" marR="42001" marT="42001" marB="42001" anchor="ctr">
                    <a:lnL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10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9912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86663-CF69-4F46-9186-ABEAA1286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MM" sz="3600" dirty="0">
                <a:latin typeface="Arial" panose="020B0604020202020204" pitchFamily="34" charset="0"/>
                <a:cs typeface="Arial" panose="020B0604020202020204" pitchFamily="34" charset="0"/>
              </a:rPr>
              <a:t>Signed integer and Unsigned integer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AEDE7F-15B2-D146-8A6C-6A4C7178EDCF}"/>
              </a:ext>
            </a:extLst>
          </p:cNvPr>
          <p:cNvSpPr txBox="1"/>
          <p:nvPr/>
        </p:nvSpPr>
        <p:spPr>
          <a:xfrm>
            <a:off x="838200" y="1325563"/>
            <a:ext cx="10174580" cy="66889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Signed integers in Go</a:t>
            </a:r>
          </a:p>
          <a:p>
            <a:pPr fontAlgn="base">
              <a:lnSpc>
                <a:spcPct val="150000"/>
              </a:lnSpc>
            </a:pP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Signed integer types supported by Go is shown below.</a:t>
            </a:r>
          </a:p>
          <a:p>
            <a:pPr fontAlgn="base">
              <a:lnSpc>
                <a:spcPct val="150000"/>
              </a:lnSpc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int8 (8-bit signed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 integer whose range is 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-128 to 127)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int16 (16-bit signed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 integer whose range is 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-32768 to 32767)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int32 (32-bit signed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 integer whose range is  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-2147483648 to 2147483647)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int64 (64-bit signed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 integer whose range is  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-9223372036854775808 to 9223372036854775807)</a:t>
            </a:r>
          </a:p>
          <a:p>
            <a:pPr fontAlgn="base">
              <a:lnSpc>
                <a:spcPct val="150000"/>
              </a:lnSpc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Unsigned integers in Go</a:t>
            </a:r>
          </a:p>
          <a:p>
            <a:pPr fontAlgn="base">
              <a:lnSpc>
                <a:spcPct val="150000"/>
              </a:lnSpc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uint8 (8-bit unsigned 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integer whose range is 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0 to 255 )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uint16 (16-bit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unsigned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 integer whose range is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 0 to 65535 ) 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uint32 (32-bit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unsigned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 integer whose range is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 0 to 4294967295 ) 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uint64 (64-bit unsigned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 integer whose range is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 0 to 18446744073709551615 ) 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50000"/>
              </a:lnSpc>
            </a:pPr>
            <a:b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MM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99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DC4F5-42C1-394D-9F76-F8A24FEBD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M" dirty="0"/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90EA7-9042-9A47-BD18-237D3D430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MM" dirty="0"/>
              <a:t>About Golang</a:t>
            </a:r>
          </a:p>
          <a:p>
            <a:r>
              <a:rPr lang="en-MM" dirty="0"/>
              <a:t>Installation and setup</a:t>
            </a:r>
          </a:p>
          <a:p>
            <a:r>
              <a:rPr lang="en-MM" dirty="0"/>
              <a:t>About Packages, Import statement</a:t>
            </a:r>
          </a:p>
          <a:p>
            <a:r>
              <a:rPr lang="en-MM" dirty="0"/>
              <a:t>About variables, Data Types and function</a:t>
            </a:r>
          </a:p>
          <a:p>
            <a:r>
              <a:rPr lang="en-MM" dirty="0"/>
              <a:t>About flow control statement, if-else, switch and defer</a:t>
            </a:r>
          </a:p>
          <a:p>
            <a:r>
              <a:rPr lang="en-MM" dirty="0"/>
              <a:t>Conditions and Boolean Expression, Chained conditionals</a:t>
            </a:r>
          </a:p>
          <a:p>
            <a:r>
              <a:rPr lang="en-MM" dirty="0"/>
              <a:t>Explanation for the types, structs, enum, and maps</a:t>
            </a:r>
          </a:p>
          <a:p>
            <a:r>
              <a:rPr lang="en-MM" dirty="0"/>
              <a:t>Explanation Range, Slices/Array</a:t>
            </a:r>
          </a:p>
          <a:p>
            <a:r>
              <a:rPr lang="en-MM" dirty="0"/>
              <a:t>Methods and Interfaces</a:t>
            </a:r>
          </a:p>
          <a:p>
            <a:r>
              <a:rPr lang="en-MM" dirty="0"/>
              <a:t>Concurrency</a:t>
            </a:r>
          </a:p>
          <a:p>
            <a:r>
              <a:rPr lang="en-MM" dirty="0"/>
              <a:t>Pointers and Derefrences</a:t>
            </a:r>
          </a:p>
          <a:p>
            <a:r>
              <a:rPr lang="en-GB" dirty="0"/>
              <a:t>object-oriented design in Go (encapsulation, inheritance, and polymorphism)</a:t>
            </a:r>
            <a:endParaRPr lang="en-MM" dirty="0"/>
          </a:p>
          <a:p>
            <a:endParaRPr lang="en-MM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F57628F-1E97-4548-9F79-3712B5DEF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974" y="0"/>
            <a:ext cx="3998026" cy="224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6474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49726-7F54-6B45-89D2-1D96B9BCB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M" dirty="0"/>
              <a:t>Floating-type value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3BB999-4F88-A44A-A88A-1B0FA85158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156302"/>
              </p:ext>
            </p:extLst>
          </p:nvPr>
        </p:nvGraphicFramePr>
        <p:xfrm>
          <a:off x="838200" y="1531227"/>
          <a:ext cx="8270174" cy="1811120"/>
        </p:xfrm>
        <a:graphic>
          <a:graphicData uri="http://schemas.openxmlformats.org/drawingml/2006/table">
            <a:tbl>
              <a:tblPr/>
              <a:tblGrid>
                <a:gridCol w="4135087">
                  <a:extLst>
                    <a:ext uri="{9D8B030D-6E8A-4147-A177-3AD203B41FA5}">
                      <a16:colId xmlns:a16="http://schemas.microsoft.com/office/drawing/2014/main" val="3337342831"/>
                    </a:ext>
                  </a:extLst>
                </a:gridCol>
                <a:gridCol w="4135087">
                  <a:extLst>
                    <a:ext uri="{9D8B030D-6E8A-4147-A177-3AD203B41FA5}">
                      <a16:colId xmlns:a16="http://schemas.microsoft.com/office/drawing/2014/main" val="64628367"/>
                    </a:ext>
                  </a:extLst>
                </a:gridCol>
              </a:tblGrid>
              <a:tr h="421339">
                <a:tc>
                  <a:txBody>
                    <a:bodyPr/>
                    <a:lstStyle/>
                    <a:p>
                      <a:pPr algn="ctr" fontAlgn="base"/>
                      <a:r>
                        <a:rPr lang="en-GB" b="1" cap="all">
                          <a:solidFill>
                            <a:srgbClr val="000000"/>
                          </a:solidFill>
                          <a:effectLst/>
                        </a:rPr>
                        <a:t>DATA TYPE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B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b="1" cap="all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B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799552"/>
                  </a:ext>
                </a:extLst>
              </a:tr>
              <a:tr h="692200">
                <a:tc>
                  <a:txBody>
                    <a:bodyPr/>
                    <a:lstStyle/>
                    <a:p>
                      <a:pPr algn="l" fontAlgn="base"/>
                      <a:r>
                        <a:rPr lang="en-GB" b="1" dirty="0">
                          <a:effectLst/>
                        </a:rPr>
                        <a:t>float32</a:t>
                      </a:r>
                      <a:endParaRPr lang="en-GB" b="0" dirty="0">
                        <a:effectLst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b="0">
                          <a:effectLst/>
                        </a:rPr>
                        <a:t>32-bit IEEE 754 floating-point number 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384337"/>
                  </a:ext>
                </a:extLst>
              </a:tr>
              <a:tr h="692200">
                <a:tc>
                  <a:txBody>
                    <a:bodyPr/>
                    <a:lstStyle/>
                    <a:p>
                      <a:pPr algn="l" fontAlgn="base"/>
                      <a:r>
                        <a:rPr lang="en-GB" b="1">
                          <a:effectLst/>
                        </a:rPr>
                        <a:t>float64</a:t>
                      </a:r>
                      <a:endParaRPr lang="en-GB" b="0">
                        <a:effectLst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b="0" dirty="0">
                          <a:effectLst/>
                        </a:rPr>
                        <a:t>64-bit IEEE 754 floating-point number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971211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E0D1879-AF9A-034D-A380-CB0CE08517D1}"/>
              </a:ext>
            </a:extLst>
          </p:cNvPr>
          <p:cNvSpPr txBox="1"/>
          <p:nvPr/>
        </p:nvSpPr>
        <p:spPr>
          <a:xfrm>
            <a:off x="838200" y="3515654"/>
            <a:ext cx="23325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M" dirty="0"/>
              <a:t>Example </a:t>
            </a:r>
          </a:p>
          <a:p>
            <a:endParaRPr lang="en-MM" dirty="0"/>
          </a:p>
          <a:p>
            <a:pPr fontAlgn="base"/>
            <a:r>
              <a:rPr lang="en-GB" dirty="0"/>
              <a:t>a := 20.45 </a:t>
            </a:r>
          </a:p>
          <a:p>
            <a:pPr fontAlgn="base"/>
            <a:r>
              <a:rPr lang="en-GB" dirty="0"/>
              <a:t>b := 34.89 </a:t>
            </a:r>
          </a:p>
          <a:p>
            <a:endParaRPr lang="en-MM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56E607-0804-9A43-8BA7-F81894728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1172" y="4310743"/>
            <a:ext cx="2550828" cy="255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267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D014F-2A17-2A42-96BE-D1EC69979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6832"/>
            <a:ext cx="10515600" cy="1325563"/>
          </a:xfrm>
        </p:spPr>
        <p:txBody>
          <a:bodyPr>
            <a:normAutofit/>
          </a:bodyPr>
          <a:lstStyle/>
          <a:p>
            <a:r>
              <a:rPr lang="en-MM" sz="3200" dirty="0">
                <a:latin typeface="Arial" panose="020B0604020202020204" pitchFamily="34" charset="0"/>
                <a:cs typeface="Arial" panose="020B0604020202020204" pitchFamily="34" charset="0"/>
              </a:rPr>
              <a:t>Complex Type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BFC52-3307-E74D-8DF5-B28859F9E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0676"/>
            <a:ext cx="10515600" cy="4351338"/>
          </a:xfrm>
        </p:spPr>
        <p:txBody>
          <a:bodyPr/>
          <a:lstStyle/>
          <a:p>
            <a:r>
              <a:rPr lang="en-MM" sz="1800" dirty="0">
                <a:latin typeface="Arial" panose="020B0604020202020204" pitchFamily="34" charset="0"/>
                <a:cs typeface="Arial" panose="020B0604020202020204" pitchFamily="34" charset="0"/>
              </a:rPr>
              <a:t>Type of number</a:t>
            </a:r>
          </a:p>
          <a:p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contains two parts - real numbers and imaginary numbers</a:t>
            </a:r>
          </a:p>
          <a:p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Represent two type - </a:t>
            </a:r>
            <a:r>
              <a:rPr lang="en-GB" sz="1800" b="1" i="1" dirty="0">
                <a:latin typeface="Arial" panose="020B0604020202020204" pitchFamily="34" charset="0"/>
                <a:cs typeface="Arial" panose="020B0604020202020204" pitchFamily="34" charset="0"/>
              </a:rPr>
              <a:t>complex64, </a:t>
            </a: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complex128</a:t>
            </a:r>
          </a:p>
          <a:p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Complex64 : Complex numbers with float32 real and imaginary parts</a:t>
            </a:r>
          </a:p>
          <a:p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Complex128: Complex numbers with float64 real and imaginary parts</a:t>
            </a:r>
          </a:p>
          <a:p>
            <a:endParaRPr lang="en-GB" b="1" dirty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6DEF8F-59F2-FC45-92B4-9E97E3F81D3C}"/>
              </a:ext>
            </a:extLst>
          </p:cNvPr>
          <p:cNvSpPr txBox="1"/>
          <p:nvPr/>
        </p:nvSpPr>
        <p:spPr>
          <a:xfrm>
            <a:off x="838200" y="2737262"/>
            <a:ext cx="74389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M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MM" dirty="0">
                <a:latin typeface="Arial" panose="020B0604020202020204" pitchFamily="34" charset="0"/>
                <a:cs typeface="Arial" panose="020B0604020202020204" pitchFamily="34" charset="0"/>
              </a:rPr>
              <a:t>Example of complex type number</a:t>
            </a:r>
          </a:p>
          <a:p>
            <a:endParaRPr lang="en-MM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MM" dirty="0">
                <a:latin typeface="Arial" panose="020B0604020202020204" pitchFamily="34" charset="0"/>
                <a:cs typeface="Arial" panose="020B0604020202020204" pitchFamily="34" charset="0"/>
              </a:rPr>
              <a:t>Complex type number can be created by using build-in function</a:t>
            </a:r>
          </a:p>
          <a:p>
            <a:endParaRPr lang="en-MM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GB" i="1" dirty="0" err="1"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complex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(real, imaginary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FloatType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ComplexType</a:t>
            </a:r>
            <a:endParaRPr lang="en-MM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FABD51-C473-9140-ACDE-554E5C7E4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371" y="4515996"/>
            <a:ext cx="6985173" cy="20824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F493F0-1A95-1F40-8AE6-071C056CA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7715" y="5061758"/>
            <a:ext cx="39624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359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86663-CF69-4F46-9186-ABEAA1286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MM" sz="4000" dirty="0"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AEDE7F-15B2-D146-8A6C-6A4C7178EDCF}"/>
              </a:ext>
            </a:extLst>
          </p:cNvPr>
          <p:cNvSpPr txBox="1"/>
          <p:nvPr/>
        </p:nvSpPr>
        <p:spPr>
          <a:xfrm>
            <a:off x="410689" y="1285464"/>
            <a:ext cx="11494557" cy="4288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 sequence of variable-width characters 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 immutable and behave like read-only byte slices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Representation with one or more bytes using 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UTF-8 Encoding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https://en.wikipedia.org/wiki/UTF-8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(UTF stands for Unicode Transformation Format. The '8' means it uses 8-bit blocks to represent a character)</a:t>
            </a:r>
          </a:p>
          <a:p>
            <a:pPr>
              <a:lnSpc>
                <a:spcPct val="150000"/>
              </a:lnSpc>
            </a:pPr>
            <a:endParaRPr lang="en-MM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MM" dirty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sample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:=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a£c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” //4 bytes.</a:t>
            </a:r>
          </a:p>
          <a:p>
            <a:pPr>
              <a:lnSpc>
                <a:spcPct val="150000"/>
              </a:lnSpc>
            </a:pP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fmt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.Printf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("Length is %d\n",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pPr>
              <a:lnSpc>
                <a:spcPct val="150000"/>
              </a:lnSpc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E601F7-4EFC-5B42-BA64-5EE57C45EB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1172" y="4310743"/>
            <a:ext cx="2550828" cy="255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410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CA1BA-A381-0243-BB46-F03F36F29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M" sz="4000" dirty="0">
                <a:latin typeface="Arial" panose="020B0604020202020204" pitchFamily="34" charset="0"/>
                <a:cs typeface="Arial" panose="020B0604020202020204" pitchFamily="34" charset="0"/>
              </a:rPr>
              <a:t>Zero value (initial value)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6E5D0-D0DE-B94E-B127-D2CDF518F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Variables declared without an explicit initial value are given their 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zero value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The zero value is: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0 for numeric types,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false for the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type, and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"" (the empty string) for strings.</a:t>
            </a:r>
          </a:p>
          <a:p>
            <a:endParaRPr lang="en-MM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D681F3-5E6F-4342-A495-EEF186A0D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953124"/>
            <a:ext cx="5444528" cy="26970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E6B3CA-1D9D-7B49-BD69-2BE87D24C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1172" y="4310743"/>
            <a:ext cx="2550828" cy="255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04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DC4F5-42C1-394D-9F76-F8A24FEBD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M" dirty="0"/>
              <a:t>Practical lessons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90EA7-9042-9A47-BD18-237D3D430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M" dirty="0"/>
              <a:t>Weekly Q&amp;A and practice code snippets</a:t>
            </a:r>
          </a:p>
          <a:p>
            <a:r>
              <a:rPr lang="en-MM" dirty="0"/>
              <a:t>Usage of framework (eg, gin)</a:t>
            </a:r>
          </a:p>
          <a:p>
            <a:r>
              <a:rPr lang="en-MM" dirty="0"/>
              <a:t>Building Simple CRUD with Go</a:t>
            </a:r>
          </a:p>
          <a:p>
            <a:r>
              <a:rPr lang="en-MM" dirty="0"/>
              <a:t>Building microservice with Go (Lambda function)</a:t>
            </a:r>
          </a:p>
          <a:p>
            <a:r>
              <a:rPr lang="en-MM" dirty="0"/>
              <a:t>Simple cron job service</a:t>
            </a:r>
          </a:p>
          <a:p>
            <a:r>
              <a:rPr lang="en-MM" dirty="0"/>
              <a:t>Simple service integration </a:t>
            </a:r>
          </a:p>
          <a:p>
            <a:r>
              <a:rPr lang="en-MM" dirty="0"/>
              <a:t>Building rpc service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72EB21-2670-9047-B96F-8770C1007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356" y="424503"/>
            <a:ext cx="1147350" cy="1147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7490F3-DC08-E244-97F4-24DF4FE32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368" y="4655126"/>
            <a:ext cx="5162631" cy="220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624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3EF665-460E-F847-88FF-6DCB9FD8D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572" y="1436914"/>
            <a:ext cx="8906496" cy="445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164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940D9-907F-DD49-8C22-4F8AB248B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M" dirty="0"/>
              <a:t>About Golang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557AD-5AAE-EF4E-8401-1045B21BA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open source programming language developed by Google</a:t>
            </a:r>
          </a:p>
          <a:p>
            <a:pPr>
              <a:lnSpc>
                <a:spcPct val="150000"/>
              </a:lnSpc>
            </a:pPr>
            <a:r>
              <a:rPr lang="en-GB" dirty="0"/>
              <a:t>Statically typed, compiled language</a:t>
            </a:r>
          </a:p>
          <a:p>
            <a:pPr>
              <a:lnSpc>
                <a:spcPct val="150000"/>
              </a:lnSpc>
            </a:pPr>
            <a:r>
              <a:rPr lang="en-GB" dirty="0"/>
              <a:t>Support concurrent programming</a:t>
            </a:r>
          </a:p>
          <a:p>
            <a:pPr>
              <a:lnSpc>
                <a:spcPct val="150000"/>
              </a:lnSpc>
            </a:pPr>
            <a:r>
              <a:rPr lang="en-GB" dirty="0"/>
              <a:t>lightweight, scalable, and quick in responding to its users</a:t>
            </a:r>
          </a:p>
          <a:p>
            <a:pPr>
              <a:lnSpc>
                <a:spcPct val="150000"/>
              </a:lnSpc>
            </a:pPr>
            <a:endParaRPr lang="en-GB" dirty="0"/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49617A-EC65-9B48-8A48-DE38F745E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2238" y="4275116"/>
            <a:ext cx="2582883" cy="258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442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C6C41-DB41-0E41-B4F5-C3D25DC85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MM" dirty="0"/>
              <a:t>Installation and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E07C1-61EA-5647-B080-7259D9FBE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8056"/>
            <a:ext cx="10515600" cy="5585875"/>
          </a:xfrm>
        </p:spPr>
        <p:txBody>
          <a:bodyPr/>
          <a:lstStyle/>
          <a:p>
            <a:pPr marL="0" indent="0">
              <a:buNone/>
            </a:pPr>
            <a:r>
              <a:rPr lang="en-MM" dirty="0"/>
              <a:t>Installation</a:t>
            </a:r>
          </a:p>
          <a:p>
            <a:pPr>
              <a:buFontTx/>
              <a:buChar char="-"/>
            </a:pPr>
            <a:r>
              <a:rPr lang="en-MM" dirty="0"/>
              <a:t>Download Golang - </a:t>
            </a:r>
            <a:r>
              <a:rPr lang="en-GB" dirty="0">
                <a:hlinkClick r:id="rId2"/>
              </a:rPr>
              <a:t>https://golang.org/dl/</a:t>
            </a:r>
            <a:endParaRPr lang="en-MM" dirty="0"/>
          </a:p>
          <a:p>
            <a:pPr marL="0" indent="0">
              <a:buNone/>
            </a:pPr>
            <a:endParaRPr lang="en-MM" dirty="0"/>
          </a:p>
          <a:p>
            <a:pPr marL="0" indent="0">
              <a:buNone/>
            </a:pPr>
            <a:r>
              <a:rPr lang="en-MM" dirty="0"/>
              <a:t>Setup</a:t>
            </a:r>
          </a:p>
          <a:p>
            <a:pPr>
              <a:buFontTx/>
              <a:buChar char="-"/>
            </a:pPr>
            <a:r>
              <a:rPr lang="en-MM" dirty="0"/>
              <a:t>$GOPATH</a:t>
            </a:r>
          </a:p>
          <a:p>
            <a:pPr lvl="1"/>
            <a:r>
              <a:rPr lang="en-GB" i="1" dirty="0"/>
              <a:t>workspace directory</a:t>
            </a:r>
          </a:p>
          <a:p>
            <a:pPr lvl="1"/>
            <a:r>
              <a:rPr lang="en-GB" dirty="0"/>
              <a:t>is used to resolve imports, as well as to install packages outside the go tree.</a:t>
            </a:r>
            <a:endParaRPr lang="en-MM" dirty="0"/>
          </a:p>
          <a:p>
            <a:pPr lvl="1">
              <a:buFontTx/>
              <a:buChar char="-"/>
            </a:pPr>
            <a:r>
              <a:rPr lang="en-MM" dirty="0"/>
              <a:t>Window - </a:t>
            </a:r>
            <a:r>
              <a:rPr lang="en-GB" dirty="0"/>
              <a:t>%USERPROFILE%\go, Unix - $HOME/go</a:t>
            </a:r>
            <a:endParaRPr lang="en-MM" dirty="0"/>
          </a:p>
          <a:p>
            <a:pPr>
              <a:buFontTx/>
              <a:buChar char="-"/>
            </a:pPr>
            <a:r>
              <a:rPr lang="en-MM" dirty="0"/>
              <a:t>$GOROOT</a:t>
            </a:r>
          </a:p>
          <a:p>
            <a:pPr lvl="1">
              <a:buFontTx/>
              <a:buChar char="-"/>
            </a:pPr>
            <a:r>
              <a:rPr lang="en-GB" dirty="0"/>
              <a:t>Location where Go’s code, compiler, and tooling exists.</a:t>
            </a:r>
          </a:p>
          <a:p>
            <a:pPr lvl="1">
              <a:buFontTx/>
              <a:buChar char="-"/>
            </a:pPr>
            <a:r>
              <a:rPr lang="en-GB" dirty="0"/>
              <a:t> (</a:t>
            </a:r>
            <a:r>
              <a:rPr lang="en-GB" dirty="0" err="1"/>
              <a:t>Eg.</a:t>
            </a:r>
            <a:r>
              <a:rPr lang="en-GB" dirty="0"/>
              <a:t> /</a:t>
            </a:r>
            <a:r>
              <a:rPr lang="en-GB" dirty="0" err="1"/>
              <a:t>usr</a:t>
            </a:r>
            <a:r>
              <a:rPr lang="en-GB" dirty="0"/>
              <a:t>/local/go)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lvl="1">
              <a:buFontTx/>
              <a:buChar char="-"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E005A9-C9A4-494C-B59E-E8FF25B8E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2194" y="4718194"/>
            <a:ext cx="2139806" cy="213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572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69E9E-071B-DD4F-B531-05DD96E2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M" dirty="0"/>
              <a:t>Golang Project Directory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8804EC9-A2F6-564E-99D4-1ACA905AC9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104640"/>
            <a:ext cx="7391400" cy="1524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3B6390-24C7-BA4D-A527-E629E161E050}"/>
              </a:ext>
            </a:extLst>
          </p:cNvPr>
          <p:cNvSpPr txBox="1"/>
          <p:nvPr/>
        </p:nvSpPr>
        <p:spPr>
          <a:xfrm>
            <a:off x="838200" y="1493281"/>
            <a:ext cx="10308976" cy="3373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MM" dirty="0"/>
              <a:t>GOPATH contains 3 directories, </a:t>
            </a:r>
          </a:p>
          <a:p>
            <a:pPr>
              <a:lnSpc>
                <a:spcPct val="150000"/>
              </a:lnSpc>
            </a:pPr>
            <a:endParaRPr lang="en-MM" dirty="0"/>
          </a:p>
          <a:p>
            <a:pPr>
              <a:lnSpc>
                <a:spcPct val="150000"/>
              </a:lnSpc>
            </a:pPr>
            <a:r>
              <a:rPr lang="en-GB" b="1" dirty="0"/>
              <a:t>bin:</a:t>
            </a:r>
            <a:r>
              <a:rPr lang="en-GB" dirty="0"/>
              <a:t> It holds compiled commands. Every command is named for its source directory.</a:t>
            </a:r>
          </a:p>
          <a:p>
            <a:pPr>
              <a:lnSpc>
                <a:spcPct val="150000"/>
              </a:lnSpc>
            </a:pPr>
            <a:r>
              <a:rPr lang="en-GB" b="1" dirty="0" err="1"/>
              <a:t>pkg</a:t>
            </a:r>
            <a:r>
              <a:rPr lang="en-GB" b="1" dirty="0"/>
              <a:t>:</a:t>
            </a:r>
            <a:r>
              <a:rPr lang="en-GB" dirty="0"/>
              <a:t> It holds installed package objects. </a:t>
            </a:r>
            <a:endParaRPr lang="en-MM" dirty="0"/>
          </a:p>
          <a:p>
            <a:pPr fontAlgn="base">
              <a:lnSpc>
                <a:spcPct val="150000"/>
              </a:lnSpc>
            </a:pPr>
            <a:r>
              <a:rPr lang="en-GB" b="1" dirty="0" err="1"/>
              <a:t>src</a:t>
            </a:r>
            <a:r>
              <a:rPr lang="en-GB" b="1" dirty="0"/>
              <a:t>:</a:t>
            </a:r>
            <a:r>
              <a:rPr lang="en-GB" dirty="0"/>
              <a:t> It holds source code. The path below this directory determines the import path or the executable name.</a:t>
            </a:r>
          </a:p>
          <a:p>
            <a:pPr>
              <a:lnSpc>
                <a:spcPct val="150000"/>
              </a:lnSpc>
            </a:pPr>
            <a:br>
              <a:rPr lang="en-GB" dirty="0"/>
            </a:br>
            <a:endParaRPr lang="en-MM" dirty="0"/>
          </a:p>
          <a:p>
            <a:pPr>
              <a:lnSpc>
                <a:spcPct val="150000"/>
              </a:lnSpc>
            </a:pPr>
            <a:endParaRPr lang="en-MM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D84550-8D7F-124B-8864-EA9C9876C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1172" y="4310743"/>
            <a:ext cx="2550828" cy="255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765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2FEF1-0256-3349-9CDA-F5C4CBCAF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M" dirty="0"/>
              <a:t>Sample Golang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4AAB0-79BD-2D46-9AFA-0CEADB7B4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package main</a:t>
            </a:r>
          </a:p>
          <a:p>
            <a:pPr marL="0" indent="0">
              <a:buNone/>
            </a:pPr>
            <a:r>
              <a:rPr lang="en-GB" dirty="0"/>
              <a:t>import "</a:t>
            </a:r>
            <a:r>
              <a:rPr lang="en-GB" dirty="0" err="1"/>
              <a:t>fmt</a:t>
            </a:r>
            <a:r>
              <a:rPr lang="en-GB" dirty="0"/>
              <a:t>"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err="1"/>
              <a:t>func</a:t>
            </a:r>
            <a:r>
              <a:rPr lang="en-GB" dirty="0"/>
              <a:t> main() {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fmt.Println</a:t>
            </a:r>
            <a:r>
              <a:rPr lang="en-GB" dirty="0"/>
              <a:t>("Hello, </a:t>
            </a:r>
            <a:r>
              <a:rPr lang="en-US" altLang="ja-JP" dirty="0"/>
              <a:t>world")</a:t>
            </a:r>
          </a:p>
          <a:p>
            <a:pPr marL="0" indent="0">
              <a:buNone/>
            </a:pPr>
            <a:r>
              <a:rPr lang="en-US" altLang="ja-JP" dirty="0"/>
              <a:t>}</a:t>
            </a:r>
            <a:endParaRPr lang="en-MM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F91E22-AE15-134D-8D8E-72CA9276D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1172" y="4310743"/>
            <a:ext cx="2550828" cy="255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074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DCF71-EF89-424A-974F-2729503D7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3448"/>
            <a:ext cx="10515600" cy="1585357"/>
          </a:xfrm>
        </p:spPr>
        <p:txBody>
          <a:bodyPr>
            <a:normAutofit fontScale="90000"/>
          </a:bodyPr>
          <a:lstStyle/>
          <a:p>
            <a:r>
              <a:rPr lang="en-MM" dirty="0"/>
              <a:t>About Packages, Import statement</a:t>
            </a:r>
            <a:br>
              <a:rPr lang="en-MM" dirty="0"/>
            </a:br>
            <a:br>
              <a:rPr lang="en-MM" dirty="0"/>
            </a:br>
            <a:endParaRPr lang="en-MM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C9C02-2D3E-074E-87C4-803427650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512"/>
            <a:ext cx="10515600" cy="5260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MM" sz="3200" dirty="0"/>
              <a:t>Package statement</a:t>
            </a:r>
          </a:p>
          <a:p>
            <a:pPr marL="0" indent="0">
              <a:buNone/>
            </a:pPr>
            <a:endParaRPr lang="en-MM" sz="3200" dirty="0"/>
          </a:p>
          <a:p>
            <a:r>
              <a:rPr lang="en-MM" sz="2000" dirty="0"/>
              <a:t>Designed to maintain the large codebase by grouping them into </a:t>
            </a:r>
            <a:r>
              <a:rPr lang="en-GB" sz="2000" dirty="0"/>
              <a:t>related features together into single units</a:t>
            </a:r>
            <a:r>
              <a:rPr lang="en-MM" sz="2000" dirty="0"/>
              <a:t>. </a:t>
            </a:r>
          </a:p>
          <a:p>
            <a:r>
              <a:rPr lang="en-GB" sz="2000" dirty="0"/>
              <a:t>T</a:t>
            </a:r>
            <a:r>
              <a:rPr lang="en-MM" sz="2000" dirty="0"/>
              <a:t>o be able to share and reusable </a:t>
            </a:r>
          </a:p>
          <a:p>
            <a:r>
              <a:rPr lang="en-MM" sz="2000" dirty="0"/>
              <a:t>Each package contains methods and functions</a:t>
            </a:r>
          </a:p>
          <a:p>
            <a:r>
              <a:rPr lang="en-MM" sz="2000" dirty="0"/>
              <a:t>Package are declared in the top of the go file </a:t>
            </a:r>
          </a:p>
          <a:p>
            <a:pPr marL="0" indent="0">
              <a:buNone/>
            </a:pPr>
            <a:endParaRPr lang="en-MM" sz="2000" dirty="0"/>
          </a:p>
          <a:p>
            <a:pPr marL="0" indent="0">
              <a:buNone/>
            </a:pPr>
            <a:r>
              <a:rPr lang="en-GB" sz="2000" dirty="0" err="1"/>
              <a:t>Eg</a:t>
            </a:r>
            <a:r>
              <a:rPr lang="en-GB" sz="2000" dirty="0"/>
              <a:t> package controller, package test, etc</a:t>
            </a:r>
            <a:endParaRPr lang="en-MM" sz="2000" dirty="0"/>
          </a:p>
          <a:p>
            <a:pPr marL="0" indent="0">
              <a:buNone/>
            </a:pPr>
            <a:endParaRPr lang="en-MM" sz="3200" dirty="0"/>
          </a:p>
          <a:p>
            <a:pPr marL="0" indent="0">
              <a:buNone/>
            </a:pPr>
            <a:endParaRPr lang="en-MM" sz="3200" dirty="0"/>
          </a:p>
          <a:p>
            <a:pPr marL="0" indent="0">
              <a:buNone/>
            </a:pPr>
            <a:endParaRPr lang="en-MM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9A003A-E043-A143-ADB2-1CA137F99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1172" y="4310743"/>
            <a:ext cx="2550828" cy="255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843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</TotalTime>
  <Words>1469</Words>
  <Application>Microsoft Macintosh PowerPoint</Application>
  <PresentationFormat>Widescreen</PresentationFormat>
  <Paragraphs>240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A Tour of Golang</vt:lpstr>
      <vt:lpstr>Table of content</vt:lpstr>
      <vt:lpstr>Practical lessons</vt:lpstr>
      <vt:lpstr>PowerPoint Presentation</vt:lpstr>
      <vt:lpstr>About Golang</vt:lpstr>
      <vt:lpstr>Installation and setup</vt:lpstr>
      <vt:lpstr>Golang Project Directory</vt:lpstr>
      <vt:lpstr>Sample Golang program</vt:lpstr>
      <vt:lpstr>About Packages, Import statement  </vt:lpstr>
      <vt:lpstr>Import statement</vt:lpstr>
      <vt:lpstr>About variables, Data Types and function</vt:lpstr>
      <vt:lpstr>PowerPoint Presentation</vt:lpstr>
      <vt:lpstr>Variable Declaration </vt:lpstr>
      <vt:lpstr>PowerPoint Presentation</vt:lpstr>
      <vt:lpstr>PowerPoint Presentation</vt:lpstr>
      <vt:lpstr>Data type</vt:lpstr>
      <vt:lpstr>Basic type</vt:lpstr>
      <vt:lpstr>Integer </vt:lpstr>
      <vt:lpstr>Signed integer and Unsigned integer</vt:lpstr>
      <vt:lpstr>Floating-type value</vt:lpstr>
      <vt:lpstr>Complex Type number</vt:lpstr>
      <vt:lpstr>Strings</vt:lpstr>
      <vt:lpstr>Zero value (initial value)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Tour of Golang</dc:title>
  <dc:creator>Aung Aye Than</dc:creator>
  <cp:lastModifiedBy>Aung Aye Than</cp:lastModifiedBy>
  <cp:revision>39</cp:revision>
  <dcterms:created xsi:type="dcterms:W3CDTF">2020-12-09T06:38:33Z</dcterms:created>
  <dcterms:modified xsi:type="dcterms:W3CDTF">2020-12-12T07:26:51Z</dcterms:modified>
</cp:coreProperties>
</file>