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0B4C-4C0F-A8DC-B3F1-EEAC76670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86C8E0-64B1-C10C-0D82-59C9EDBB2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4819C-9007-5582-6E6A-8B7DDAA225D0}"/>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5" name="Footer Placeholder 4">
            <a:extLst>
              <a:ext uri="{FF2B5EF4-FFF2-40B4-BE49-F238E27FC236}">
                <a16:creationId xmlns:a16="http://schemas.microsoft.com/office/drawing/2014/main" id="{4EE9A91F-264D-9232-B937-53B9597C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56441-A9A3-9B3C-8F60-F04A6146711A}"/>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309024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4054-5BC3-6BFC-5D4F-3ADF59D50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FE8239-0F81-F9C2-0870-CD5F8741D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E3BD4-8A64-A804-7773-4ABDEAB181B1}"/>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5" name="Footer Placeholder 4">
            <a:extLst>
              <a:ext uri="{FF2B5EF4-FFF2-40B4-BE49-F238E27FC236}">
                <a16:creationId xmlns:a16="http://schemas.microsoft.com/office/drawing/2014/main" id="{E3D17B7E-9A39-17E2-7B2C-9ED6F15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193FA-77E4-F306-7071-A13A9D4E1B70}"/>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355988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108AF-90C2-4338-6560-E023E57D87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8E1A7-5759-52B3-02D5-DC29D4C12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498C4-85D8-C981-87BA-61041ED632FD}"/>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5" name="Footer Placeholder 4">
            <a:extLst>
              <a:ext uri="{FF2B5EF4-FFF2-40B4-BE49-F238E27FC236}">
                <a16:creationId xmlns:a16="http://schemas.microsoft.com/office/drawing/2014/main" id="{1A2AB58D-6440-39C0-F138-5C2EB617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77F3C-ED60-5370-B1BB-652FA201F823}"/>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391056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D984-9B9C-612E-A9C4-88C7A74A1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E5C1D2-F2BC-E8F5-AC0E-24C92D16C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2F7F1-C587-C500-F4E2-4C05B244CB9D}"/>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5" name="Footer Placeholder 4">
            <a:extLst>
              <a:ext uri="{FF2B5EF4-FFF2-40B4-BE49-F238E27FC236}">
                <a16:creationId xmlns:a16="http://schemas.microsoft.com/office/drawing/2014/main" id="{CF2D38FD-67F8-9038-0F11-EA2CF3B30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396C7-F193-1D41-7335-A922C21DF360}"/>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64090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19C3-F8FD-B233-CFA1-EED0DCBF9C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A2D92-DF85-FB8C-E500-6FE5F8E22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8BC15-3F5D-5875-B902-0F26092C2E4E}"/>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5" name="Footer Placeholder 4">
            <a:extLst>
              <a:ext uri="{FF2B5EF4-FFF2-40B4-BE49-F238E27FC236}">
                <a16:creationId xmlns:a16="http://schemas.microsoft.com/office/drawing/2014/main" id="{9FBB7B0C-7E16-7C98-61BB-BFA6D5B53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4F970-EDC1-AF66-2E23-E4B0A77BD31A}"/>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283329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C9DE-B7EF-1F1D-172D-A91015E26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B9D60-0B4C-D5FC-3AC4-C4ADD2DD5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B2AC28-83D6-606D-A5D2-B6671293B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CC1B70-0852-BA8A-32EB-7C0F52A819FC}"/>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6" name="Footer Placeholder 5">
            <a:extLst>
              <a:ext uri="{FF2B5EF4-FFF2-40B4-BE49-F238E27FC236}">
                <a16:creationId xmlns:a16="http://schemas.microsoft.com/office/drawing/2014/main" id="{03B4A5BB-DAA8-051B-1D4A-7CBBF7DB9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2553-ADAD-74D6-C16C-9CD869DD84DB}"/>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421020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2C86-27AF-3A9A-9792-A9F056650E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73D7C0-2283-2C18-CC19-3DBD49289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2A8EA-E237-C08C-6D17-CD635E6C2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FCD39E-C489-3D78-8FE3-5587E68EB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8C6EF-42CA-C702-907F-C4E147DBB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4427F0-C812-B465-CE68-316DF9CBB906}"/>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8" name="Footer Placeholder 7">
            <a:extLst>
              <a:ext uri="{FF2B5EF4-FFF2-40B4-BE49-F238E27FC236}">
                <a16:creationId xmlns:a16="http://schemas.microsoft.com/office/drawing/2014/main" id="{FBAF31F7-A03A-7C52-1D7C-E1C0A72BE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91C581-AC9B-9685-BE90-E499BA3044D7}"/>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38823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D4A0-5249-9E56-97C9-7E4A8B87F1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36973-CD1C-2C7F-8E6D-5E79729F5CF3}"/>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4" name="Footer Placeholder 3">
            <a:extLst>
              <a:ext uri="{FF2B5EF4-FFF2-40B4-BE49-F238E27FC236}">
                <a16:creationId xmlns:a16="http://schemas.microsoft.com/office/drawing/2014/main" id="{E6F4ED8D-4FC8-D966-71D6-FC91FB67E2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DEBE5-FDD4-7CDF-D80B-54EBE3C74FEF}"/>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342501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F4458-DDBB-667B-0D82-D33C35F1105F}"/>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3" name="Footer Placeholder 2">
            <a:extLst>
              <a:ext uri="{FF2B5EF4-FFF2-40B4-BE49-F238E27FC236}">
                <a16:creationId xmlns:a16="http://schemas.microsoft.com/office/drawing/2014/main" id="{E9A6B84C-D91D-1919-8490-E391547AE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B5290-D082-01FB-331D-36441984E6F0}"/>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270123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1803-3532-C988-0F4D-E9FAAC07C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23BE0-1401-BFA9-CBF4-2F773D4B3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FD7C3-1E01-3496-E07A-687B815A7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20934-2CED-26AB-AD34-283C86A0FA23}"/>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6" name="Footer Placeholder 5">
            <a:extLst>
              <a:ext uri="{FF2B5EF4-FFF2-40B4-BE49-F238E27FC236}">
                <a16:creationId xmlns:a16="http://schemas.microsoft.com/office/drawing/2014/main" id="{C27F0D9E-D996-DF3F-6970-0933FEB16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8DE95-0269-1052-64D7-A26BB532B0F1}"/>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313798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B298-5648-D712-5339-EC955E222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7297D2-C3B0-FE6A-BADA-AA5192D4C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36784-955F-F401-E2D9-65194DA98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9A531-78EC-055A-BC86-930A434E3D02}"/>
              </a:ext>
            </a:extLst>
          </p:cNvPr>
          <p:cNvSpPr>
            <a:spLocks noGrp="1"/>
          </p:cNvSpPr>
          <p:nvPr>
            <p:ph type="dt" sz="half" idx="10"/>
          </p:nvPr>
        </p:nvSpPr>
        <p:spPr/>
        <p:txBody>
          <a:bodyPr/>
          <a:lstStyle/>
          <a:p>
            <a:fld id="{086EDB1E-CD44-4FB3-B86C-42076042ABC1}" type="datetimeFigureOut">
              <a:rPr lang="en-US" smtClean="0"/>
              <a:t>2/6/2023</a:t>
            </a:fld>
            <a:endParaRPr lang="en-US"/>
          </a:p>
        </p:txBody>
      </p:sp>
      <p:sp>
        <p:nvSpPr>
          <p:cNvPr id="6" name="Footer Placeholder 5">
            <a:extLst>
              <a:ext uri="{FF2B5EF4-FFF2-40B4-BE49-F238E27FC236}">
                <a16:creationId xmlns:a16="http://schemas.microsoft.com/office/drawing/2014/main" id="{E8FDA907-EAB7-8496-8AD3-D2E32F08A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79021-1FDE-396F-91D8-EFE8F0D170A9}"/>
              </a:ext>
            </a:extLst>
          </p:cNvPr>
          <p:cNvSpPr>
            <a:spLocks noGrp="1"/>
          </p:cNvSpPr>
          <p:nvPr>
            <p:ph type="sldNum" sz="quarter" idx="12"/>
          </p:nvPr>
        </p:nvSpPr>
        <p:spPr/>
        <p:txBody>
          <a:bodyPr/>
          <a:lstStyle/>
          <a:p>
            <a:fld id="{6CF2146C-916A-4590-8436-A4397E0C866A}" type="slidenum">
              <a:rPr lang="en-US" smtClean="0"/>
              <a:t>‹#›</a:t>
            </a:fld>
            <a:endParaRPr lang="en-US"/>
          </a:p>
        </p:txBody>
      </p:sp>
    </p:spTree>
    <p:extLst>
      <p:ext uri="{BB962C8B-B14F-4D97-AF65-F5344CB8AC3E}">
        <p14:creationId xmlns:p14="http://schemas.microsoft.com/office/powerpoint/2010/main" val="121873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EA2AA-848F-D751-F537-C88E8EFEF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0C6AB1-1A9E-1325-098E-27EACA2EC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56086-5159-AE2F-F708-8F5F236E6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EDB1E-CD44-4FB3-B86C-42076042ABC1}" type="datetimeFigureOut">
              <a:rPr lang="en-US" smtClean="0"/>
              <a:t>2/6/2023</a:t>
            </a:fld>
            <a:endParaRPr lang="en-US"/>
          </a:p>
        </p:txBody>
      </p:sp>
      <p:sp>
        <p:nvSpPr>
          <p:cNvPr id="5" name="Footer Placeholder 4">
            <a:extLst>
              <a:ext uri="{FF2B5EF4-FFF2-40B4-BE49-F238E27FC236}">
                <a16:creationId xmlns:a16="http://schemas.microsoft.com/office/drawing/2014/main" id="{0A0CB4F3-2C84-E23D-CC32-38F65D1C2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3AD5F6-C2FF-A017-32B7-5385989D0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2146C-916A-4590-8436-A4397E0C866A}" type="slidenum">
              <a:rPr lang="en-US" smtClean="0"/>
              <a:t>‹#›</a:t>
            </a:fld>
            <a:endParaRPr lang="en-US"/>
          </a:p>
        </p:txBody>
      </p:sp>
    </p:spTree>
    <p:extLst>
      <p:ext uri="{BB962C8B-B14F-4D97-AF65-F5344CB8AC3E}">
        <p14:creationId xmlns:p14="http://schemas.microsoft.com/office/powerpoint/2010/main" val="389371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AFBFF3-7A40-40F5-AFDE-3B25E8112678}"/>
              </a:ext>
            </a:extLst>
          </p:cNvPr>
          <p:cNvSpPr txBox="1"/>
          <p:nvPr/>
        </p:nvSpPr>
        <p:spPr>
          <a:xfrm>
            <a:off x="4049927" y="129309"/>
            <a:ext cx="4092146" cy="523220"/>
          </a:xfrm>
          <a:prstGeom prst="rect">
            <a:avLst/>
          </a:prstGeom>
          <a:noFill/>
        </p:spPr>
        <p:txBody>
          <a:bodyPr wrap="none" rtlCol="0">
            <a:spAutoFit/>
          </a:bodyPr>
          <a:lstStyle/>
          <a:p>
            <a:pPr algn="ctr"/>
            <a:r>
              <a:rPr lang="en-US" sz="2800" b="1" u="sng" dirty="0">
                <a:latin typeface="+mj-lt"/>
              </a:rPr>
              <a:t>Bank Project Management  </a:t>
            </a:r>
          </a:p>
        </p:txBody>
      </p:sp>
      <p:sp>
        <p:nvSpPr>
          <p:cNvPr id="7" name="TextBox 6">
            <a:extLst>
              <a:ext uri="{FF2B5EF4-FFF2-40B4-BE49-F238E27FC236}">
                <a16:creationId xmlns:a16="http://schemas.microsoft.com/office/drawing/2014/main" id="{3953CC0F-5179-569F-FEDA-EF9383FC2D9D}"/>
              </a:ext>
            </a:extLst>
          </p:cNvPr>
          <p:cNvSpPr txBox="1"/>
          <p:nvPr/>
        </p:nvSpPr>
        <p:spPr>
          <a:xfrm>
            <a:off x="704022" y="944866"/>
            <a:ext cx="9491870" cy="769441"/>
          </a:xfrm>
          <a:prstGeom prst="rect">
            <a:avLst/>
          </a:prstGeom>
          <a:noFill/>
        </p:spPr>
        <p:txBody>
          <a:bodyPr wrap="square" rtlCol="0">
            <a:spAutoFit/>
          </a:bodyPr>
          <a:lstStyle/>
          <a:p>
            <a:r>
              <a:rPr lang="en-US" sz="2200" dirty="0">
                <a:latin typeface="Avenir Next LT Pro" panose="020B0504020202020204" pitchFamily="34" charset="0"/>
              </a:rPr>
              <a:t>Here are the steps and processes that are taken place when a payment or transaction is proceeded from a bank to another bank.</a:t>
            </a:r>
          </a:p>
        </p:txBody>
      </p:sp>
      <p:sp>
        <p:nvSpPr>
          <p:cNvPr id="8" name="TextBox 7">
            <a:extLst>
              <a:ext uri="{FF2B5EF4-FFF2-40B4-BE49-F238E27FC236}">
                <a16:creationId xmlns:a16="http://schemas.microsoft.com/office/drawing/2014/main" id="{8A78CE48-8B2B-75F6-45AC-12963E5C7FB4}"/>
              </a:ext>
            </a:extLst>
          </p:cNvPr>
          <p:cNvSpPr txBox="1"/>
          <p:nvPr/>
        </p:nvSpPr>
        <p:spPr>
          <a:xfrm>
            <a:off x="704022" y="2006644"/>
            <a:ext cx="10783956" cy="4199611"/>
          </a:xfrm>
          <a:prstGeom prst="rect">
            <a:avLst/>
          </a:prstGeom>
          <a:noFill/>
        </p:spPr>
        <p:txBody>
          <a:bodyPr wrap="square" rtlCol="0">
            <a:spAutoFit/>
          </a:bodyPr>
          <a:lstStyle/>
          <a:p>
            <a:pPr marL="342900" indent="-342900">
              <a:lnSpc>
                <a:spcPct val="150000"/>
              </a:lnSpc>
              <a:buFont typeface="+mj-lt"/>
              <a:buAutoNum type="arabicPeriod"/>
            </a:pPr>
            <a:r>
              <a:rPr lang="en-US" sz="2000" i="1" dirty="0"/>
              <a:t>A customer instructs his or her bank(the sending bank) to make a payment.</a:t>
            </a:r>
          </a:p>
          <a:p>
            <a:pPr marL="342900" indent="-342900">
              <a:lnSpc>
                <a:spcPct val="150000"/>
              </a:lnSpc>
              <a:buFont typeface="+mj-lt"/>
              <a:buAutoNum type="arabicPeriod"/>
            </a:pPr>
            <a:r>
              <a:rPr lang="en-US" sz="2000" i="1" dirty="0"/>
              <a:t>The sending bank checks the customer has enough money in the account for the payment.</a:t>
            </a:r>
          </a:p>
          <a:p>
            <a:pPr marL="342900" indent="-342900">
              <a:lnSpc>
                <a:spcPct val="150000"/>
              </a:lnSpc>
              <a:buFont typeface="+mj-lt"/>
              <a:buAutoNum type="arabicPeriod"/>
            </a:pPr>
            <a:r>
              <a:rPr lang="en-US" sz="2000" i="1" dirty="0"/>
              <a:t>The sending bank prepares an electronic file, along with other transactions, for the bank whose customer is receiving the payment . This collection of individual transactions is called a “batch”.</a:t>
            </a:r>
          </a:p>
          <a:p>
            <a:pPr marL="342900" indent="-342900">
              <a:lnSpc>
                <a:spcPct val="150000"/>
              </a:lnSpc>
              <a:buFont typeface="+mj-lt"/>
              <a:buAutoNum type="arabicPeriod"/>
            </a:pPr>
            <a:r>
              <a:rPr lang="en-US" sz="2000" i="1" dirty="0"/>
              <a:t>The sending bank forwards the batch to the Reserve Bank, which transfers the value of the batch between the sending and receiving banks’ accounts at the Reverse Bank. This is called “settlement”.</a:t>
            </a:r>
          </a:p>
          <a:p>
            <a:pPr marL="342900" indent="-342900">
              <a:lnSpc>
                <a:spcPct val="150000"/>
              </a:lnSpc>
              <a:buFont typeface="+mj-lt"/>
              <a:buAutoNum type="arabicPeriod"/>
            </a:pPr>
            <a:r>
              <a:rPr lang="en-US" sz="2000" i="1" dirty="0"/>
              <a:t>Once settlement is complete, the Reserve Bank forwards the batch to the receiving bank. This is called “interchange”.</a:t>
            </a:r>
          </a:p>
          <a:p>
            <a:pPr marL="342900" indent="-342900">
              <a:lnSpc>
                <a:spcPct val="150000"/>
              </a:lnSpc>
              <a:buFont typeface="+mj-lt"/>
              <a:buAutoNum type="arabicPeriod"/>
            </a:pPr>
            <a:r>
              <a:rPr lang="en-US" sz="2000" i="1" dirty="0"/>
              <a:t>The receiving bank credits the payment to its customer’s account.</a:t>
            </a:r>
          </a:p>
        </p:txBody>
      </p:sp>
    </p:spTree>
    <p:extLst>
      <p:ext uri="{BB962C8B-B14F-4D97-AF65-F5344CB8AC3E}">
        <p14:creationId xmlns:p14="http://schemas.microsoft.com/office/powerpoint/2010/main" val="381844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09F71-44C5-26A8-5A43-41A6D7D14A81}"/>
              </a:ext>
            </a:extLst>
          </p:cNvPr>
          <p:cNvSpPr txBox="1"/>
          <p:nvPr/>
        </p:nvSpPr>
        <p:spPr>
          <a:xfrm>
            <a:off x="756882" y="536713"/>
            <a:ext cx="5343001" cy="492443"/>
          </a:xfrm>
          <a:prstGeom prst="rect">
            <a:avLst/>
          </a:prstGeom>
          <a:noFill/>
        </p:spPr>
        <p:txBody>
          <a:bodyPr wrap="none" rtlCol="0">
            <a:spAutoFit/>
          </a:bodyPr>
          <a:lstStyle/>
          <a:p>
            <a:r>
              <a:rPr lang="en-US" sz="2600" b="1" u="sng" dirty="0">
                <a:latin typeface="+mj-lt"/>
              </a:rPr>
              <a:t>Importance factors to take into account</a:t>
            </a:r>
          </a:p>
        </p:txBody>
      </p:sp>
      <p:sp>
        <p:nvSpPr>
          <p:cNvPr id="3" name="TextBox 2">
            <a:extLst>
              <a:ext uri="{FF2B5EF4-FFF2-40B4-BE49-F238E27FC236}">
                <a16:creationId xmlns:a16="http://schemas.microsoft.com/office/drawing/2014/main" id="{5DD957C7-BE9B-EA76-1A5F-98265BD78D85}"/>
              </a:ext>
            </a:extLst>
          </p:cNvPr>
          <p:cNvSpPr txBox="1"/>
          <p:nvPr/>
        </p:nvSpPr>
        <p:spPr>
          <a:xfrm>
            <a:off x="756882" y="1367135"/>
            <a:ext cx="9770166" cy="5170646"/>
          </a:xfrm>
          <a:prstGeom prst="rect">
            <a:avLst/>
          </a:prstGeom>
          <a:noFill/>
        </p:spPr>
        <p:txBody>
          <a:bodyPr wrap="square" rtlCol="0">
            <a:spAutoFit/>
          </a:bodyPr>
          <a:lstStyle/>
          <a:p>
            <a:pPr marL="342900" indent="-342900">
              <a:buFont typeface="Arial" panose="020B0604020202020204" pitchFamily="34" charset="0"/>
              <a:buChar char="•"/>
            </a:pPr>
            <a:r>
              <a:rPr lang="en-US" sz="2200" dirty="0"/>
              <a:t>If the payments aren’t successful the first time because there isn’t enough money in an account, a bank may try again later in the day. This could incur a fee. Some banks do and some don’t. Be sure to check.</a:t>
            </a:r>
          </a:p>
          <a:p>
            <a:pPr marL="342900" indent="-342900">
              <a:buFont typeface="Arial" panose="020B0604020202020204" pitchFamily="34" charset="0"/>
              <a:buChar char="•"/>
            </a:pPr>
            <a:r>
              <a:rPr lang="en-US" sz="2200" dirty="0"/>
              <a:t>Banks won’t process payments over weekends or on public holidays.</a:t>
            </a:r>
          </a:p>
          <a:p>
            <a:pPr marL="342900" indent="-342900">
              <a:buFont typeface="Arial" panose="020B0604020202020204" pitchFamily="34" charset="0"/>
              <a:buChar char="•"/>
            </a:pPr>
            <a:r>
              <a:rPr lang="en-US" sz="2200" dirty="0"/>
              <a:t>Payments made on a non-business day will be processed the next business day.</a:t>
            </a:r>
          </a:p>
          <a:p>
            <a:pPr marL="342900" indent="-342900">
              <a:buFont typeface="Arial" panose="020B0604020202020204" pitchFamily="34" charset="0"/>
              <a:buChar char="•"/>
            </a:pPr>
            <a:r>
              <a:rPr lang="en-US" sz="2200" dirty="0"/>
              <a:t>If a customer set up a payment late in the day, the bank will send that payment the next business day.</a:t>
            </a:r>
          </a:p>
          <a:p>
            <a:pPr marL="342900" indent="-342900">
              <a:buFont typeface="Arial" panose="020B0604020202020204" pitchFamily="34" charset="0"/>
              <a:buChar char="•"/>
            </a:pPr>
            <a:r>
              <a:rPr lang="en-US" sz="2200" dirty="0"/>
              <a:t>Banks stop sending payments at a certain time each night to update the accounts and transaction information. </a:t>
            </a:r>
          </a:p>
          <a:p>
            <a:pPr marL="342900" indent="-342900">
              <a:buFont typeface="Arial" panose="020B0604020202020204" pitchFamily="34" charset="0"/>
              <a:buChar char="•"/>
            </a:pPr>
            <a:r>
              <a:rPr lang="en-US" sz="2200" dirty="0"/>
              <a:t>Once a customer confirm a payment, bank will take the money from account and put it into a batch to await processing. This immediately reduces the available balance in the account. If the account pays interest, the customer will usually continues to earn interest until the batch is sent to receiving bank for processing to the recipient’s account. The amount of interest may depend on the timing of processing.</a:t>
            </a:r>
          </a:p>
        </p:txBody>
      </p:sp>
    </p:spTree>
    <p:extLst>
      <p:ext uri="{BB962C8B-B14F-4D97-AF65-F5344CB8AC3E}">
        <p14:creationId xmlns:p14="http://schemas.microsoft.com/office/powerpoint/2010/main" val="981462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Avenir Next LT Pro</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cp:revision>
  <dcterms:created xsi:type="dcterms:W3CDTF">2023-02-06T12:07:57Z</dcterms:created>
  <dcterms:modified xsi:type="dcterms:W3CDTF">2023-02-06T12:08:15Z</dcterms:modified>
</cp:coreProperties>
</file>