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97" r:id="rId2"/>
    <p:sldId id="298" r:id="rId3"/>
    <p:sldId id="311" r:id="rId4"/>
    <p:sldId id="299" r:id="rId5"/>
    <p:sldId id="324" r:id="rId6"/>
    <p:sldId id="318" r:id="rId7"/>
    <p:sldId id="319" r:id="rId8"/>
    <p:sldId id="320" r:id="rId9"/>
    <p:sldId id="312" r:id="rId10"/>
    <p:sldId id="317" r:id="rId11"/>
    <p:sldId id="315" r:id="rId12"/>
    <p:sldId id="259" r:id="rId13"/>
    <p:sldId id="256" r:id="rId14"/>
    <p:sldId id="257" r:id="rId15"/>
    <p:sldId id="260" r:id="rId16"/>
    <p:sldId id="262" r:id="rId17"/>
    <p:sldId id="261" r:id="rId18"/>
    <p:sldId id="313" r:id="rId19"/>
    <p:sldId id="321" r:id="rId20"/>
    <p:sldId id="323" r:id="rId21"/>
    <p:sldId id="264" r:id="rId22"/>
    <p:sldId id="266" r:id="rId23"/>
    <p:sldId id="267" r:id="rId24"/>
    <p:sldId id="268" r:id="rId25"/>
    <p:sldId id="269" r:id="rId26"/>
    <p:sldId id="270" r:id="rId27"/>
    <p:sldId id="271" r:id="rId28"/>
    <p:sldId id="273" r:id="rId29"/>
    <p:sldId id="272" r:id="rId30"/>
    <p:sldId id="274" r:id="rId31"/>
    <p:sldId id="276" r:id="rId32"/>
    <p:sldId id="288" r:id="rId33"/>
    <p:sldId id="289" r:id="rId34"/>
    <p:sldId id="291" r:id="rId35"/>
    <p:sldId id="293" r:id="rId36"/>
    <p:sldId id="307" r:id="rId37"/>
    <p:sldId id="308" r:id="rId38"/>
    <p:sldId id="325" r:id="rId39"/>
    <p:sldId id="310" r:id="rId40"/>
    <p:sldId id="314" r:id="rId41"/>
    <p:sldId id="328" r:id="rId42"/>
    <p:sldId id="303" r:id="rId43"/>
    <p:sldId id="304" r:id="rId44"/>
    <p:sldId id="305" r:id="rId45"/>
    <p:sldId id="306" r:id="rId46"/>
    <p:sldId id="316" r:id="rId47"/>
  </p:sldIdLst>
  <p:sldSz cx="9144000" cy="6858000" type="screen4x3"/>
  <p:notesSz cx="10234613" cy="70993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r" defTabSz="914400" rtl="1" eaLnBrk="1" latinLnBrk="0" hangingPunct="1">
      <a:defRPr sz="2400" kern="1200">
        <a:solidFill>
          <a:schemeClr val="tx1"/>
        </a:solidFill>
        <a:latin typeface="Times New Roman" pitchFamily="18" charset="0"/>
        <a:ea typeface="+mn-ea"/>
        <a:cs typeface="Times New Roman" pitchFamily="18" charset="0"/>
      </a:defRPr>
    </a:lvl6pPr>
    <a:lvl7pPr marL="2743200" algn="r" defTabSz="914400" rtl="1" eaLnBrk="1" latinLnBrk="0" hangingPunct="1">
      <a:defRPr sz="2400" kern="1200">
        <a:solidFill>
          <a:schemeClr val="tx1"/>
        </a:solidFill>
        <a:latin typeface="Times New Roman" pitchFamily="18" charset="0"/>
        <a:ea typeface="+mn-ea"/>
        <a:cs typeface="Times New Roman" pitchFamily="18" charset="0"/>
      </a:defRPr>
    </a:lvl7pPr>
    <a:lvl8pPr marL="3200400" algn="r" defTabSz="914400" rtl="1" eaLnBrk="1" latinLnBrk="0" hangingPunct="1">
      <a:defRPr sz="2400" kern="1200">
        <a:solidFill>
          <a:schemeClr val="tx1"/>
        </a:solidFill>
        <a:latin typeface="Times New Roman" pitchFamily="18" charset="0"/>
        <a:ea typeface="+mn-ea"/>
        <a:cs typeface="Times New Roman" pitchFamily="18" charset="0"/>
      </a:defRPr>
    </a:lvl8pPr>
    <a:lvl9pPr marL="3657600" algn="r" defTabSz="914400" rtl="1" eaLnBrk="1" latinLnBrk="0" hangingPunct="1">
      <a:defRPr sz="24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DDDDDD"/>
    <a:srgbClr val="993366"/>
    <a:srgbClr val="C0C0C0"/>
    <a:srgbClr val="008000"/>
    <a:srgbClr val="990099"/>
    <a:srgbClr val="FF66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690" y="-24"/>
      </p:cViewPr>
      <p:guideLst>
        <p:guide orient="horz" pos="2160"/>
        <p:guide orient="horz" pos="244"/>
        <p:guide orient="horz" pos="4092"/>
        <p:guide pos="2880"/>
        <p:guide pos="249"/>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defTabSz="954088">
              <a:defRPr sz="1300"/>
            </a:lvl1pPr>
          </a:lstStyle>
          <a:p>
            <a:endParaRPr lang="en-US"/>
          </a:p>
        </p:txBody>
      </p:sp>
      <p:sp>
        <p:nvSpPr>
          <p:cNvPr id="12291" name="Rectangle 3"/>
          <p:cNvSpPr>
            <a:spLocks noGrp="1" noChangeArrowheads="1"/>
          </p:cNvSpPr>
          <p:nvPr>
            <p:ph type="dt" sz="quarter" idx="1"/>
          </p:nvPr>
        </p:nvSpPr>
        <p:spPr bwMode="auto">
          <a:xfrm>
            <a:off x="5799138" y="0"/>
            <a:ext cx="4435475" cy="355600"/>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r" defTabSz="954088">
              <a:defRPr sz="1300"/>
            </a:lvl1pPr>
          </a:lstStyle>
          <a:p>
            <a:endParaRPr lang="en-US"/>
          </a:p>
        </p:txBody>
      </p:sp>
      <p:sp>
        <p:nvSpPr>
          <p:cNvPr id="12292" name="Rectangle 4"/>
          <p:cNvSpPr>
            <a:spLocks noGrp="1" noChangeArrowheads="1"/>
          </p:cNvSpPr>
          <p:nvPr>
            <p:ph type="ftr" sz="quarter" idx="2"/>
          </p:nvPr>
        </p:nvSpPr>
        <p:spPr bwMode="auto">
          <a:xfrm>
            <a:off x="0" y="6743700"/>
            <a:ext cx="4435475" cy="355600"/>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defTabSz="954088">
              <a:defRPr sz="1300"/>
            </a:lvl1pPr>
          </a:lstStyle>
          <a:p>
            <a:endParaRPr lang="en-US"/>
          </a:p>
        </p:txBody>
      </p:sp>
      <p:sp>
        <p:nvSpPr>
          <p:cNvPr id="12293" name="Rectangle 5"/>
          <p:cNvSpPr>
            <a:spLocks noGrp="1" noChangeArrowheads="1"/>
          </p:cNvSpPr>
          <p:nvPr>
            <p:ph type="sldNum" sz="quarter" idx="3"/>
          </p:nvPr>
        </p:nvSpPr>
        <p:spPr bwMode="auto">
          <a:xfrm>
            <a:off x="5799138" y="6743700"/>
            <a:ext cx="4435475" cy="355600"/>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algn="r" defTabSz="954088">
              <a:defRPr sz="1300"/>
            </a:lvl1pPr>
          </a:lstStyle>
          <a:p>
            <a:fld id="{C4014E76-99F9-4443-8647-BF059F4182D3}" type="slidenum">
              <a:rPr lang="en-US"/>
              <a:pPr/>
              <a:t>‹#›</a:t>
            </a:fld>
            <a:endParaRPr lang="en-US"/>
          </a:p>
        </p:txBody>
      </p:sp>
    </p:spTree>
    <p:extLst>
      <p:ext uri="{BB962C8B-B14F-4D97-AF65-F5344CB8AC3E}">
        <p14:creationId xmlns:p14="http://schemas.microsoft.com/office/powerpoint/2010/main" val="1345376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defTabSz="954088">
              <a:defRPr sz="1300"/>
            </a:lvl1pPr>
          </a:lstStyle>
          <a:p>
            <a:endParaRPr lang="en-US"/>
          </a:p>
        </p:txBody>
      </p:sp>
      <p:sp>
        <p:nvSpPr>
          <p:cNvPr id="6147" name="Rectangle 3"/>
          <p:cNvSpPr>
            <a:spLocks noGrp="1" noChangeArrowheads="1"/>
          </p:cNvSpPr>
          <p:nvPr>
            <p:ph type="dt" idx="1"/>
          </p:nvPr>
        </p:nvSpPr>
        <p:spPr bwMode="auto">
          <a:xfrm>
            <a:off x="5799138" y="0"/>
            <a:ext cx="4435475" cy="355600"/>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r" defTabSz="954088">
              <a:defRPr sz="1300"/>
            </a:lvl1pPr>
          </a:lstStyle>
          <a:p>
            <a:endParaRPr lang="en-US"/>
          </a:p>
        </p:txBody>
      </p:sp>
      <p:sp>
        <p:nvSpPr>
          <p:cNvPr id="6148" name="Rectangle 4"/>
          <p:cNvSpPr>
            <a:spLocks noGrp="1" noRot="1" noChangeAspect="1" noChangeArrowheads="1" noTextEdit="1"/>
          </p:cNvSpPr>
          <p:nvPr>
            <p:ph type="sldImg" idx="2"/>
          </p:nvPr>
        </p:nvSpPr>
        <p:spPr bwMode="auto">
          <a:xfrm>
            <a:off x="3344863" y="533400"/>
            <a:ext cx="3548062" cy="26606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1365250" y="3371850"/>
            <a:ext cx="7504113" cy="3194050"/>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6743700"/>
            <a:ext cx="4435475" cy="355600"/>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defTabSz="954088">
              <a:defRPr sz="1300"/>
            </a:lvl1pPr>
          </a:lstStyle>
          <a:p>
            <a:endParaRPr lang="en-US"/>
          </a:p>
        </p:txBody>
      </p:sp>
      <p:sp>
        <p:nvSpPr>
          <p:cNvPr id="6151" name="Rectangle 7"/>
          <p:cNvSpPr>
            <a:spLocks noGrp="1" noChangeArrowheads="1"/>
          </p:cNvSpPr>
          <p:nvPr>
            <p:ph type="sldNum" sz="quarter" idx="5"/>
          </p:nvPr>
        </p:nvSpPr>
        <p:spPr bwMode="auto">
          <a:xfrm>
            <a:off x="5799138" y="6743700"/>
            <a:ext cx="4435475" cy="355600"/>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algn="r" defTabSz="954088">
              <a:defRPr sz="1300"/>
            </a:lvl1pPr>
          </a:lstStyle>
          <a:p>
            <a:fld id="{D1881DF6-428A-4EB5-8C1F-ADC40F4CC1F6}" type="slidenum">
              <a:rPr lang="en-US"/>
              <a:pPr/>
              <a:t>‹#›</a:t>
            </a:fld>
            <a:endParaRPr lang="en-US"/>
          </a:p>
        </p:txBody>
      </p:sp>
    </p:spTree>
    <p:extLst>
      <p:ext uri="{BB962C8B-B14F-4D97-AF65-F5344CB8AC3E}">
        <p14:creationId xmlns:p14="http://schemas.microsoft.com/office/powerpoint/2010/main" val="5434839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S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ar-SA"/>
          </a:p>
        </p:txBody>
      </p:sp>
      <p:sp>
        <p:nvSpPr>
          <p:cNvPr id="3" name="Table Placeholder 2"/>
          <p:cNvSpPr>
            <a:spLocks noGrp="1"/>
          </p:cNvSpPr>
          <p:nvPr>
            <p:ph type="tbl" idx="1"/>
          </p:nvPr>
        </p:nvSpPr>
        <p:spPr>
          <a:xfrm>
            <a:off x="685800" y="1981200"/>
            <a:ext cx="7772400" cy="4114800"/>
          </a:xfrm>
        </p:spPr>
        <p:txBody>
          <a:bodyPr/>
          <a:lstStyle/>
          <a:p>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Text Box 8"/>
          <p:cNvSpPr txBox="1">
            <a:spLocks noChangeArrowheads="1"/>
          </p:cNvSpPr>
          <p:nvPr userDrawn="1"/>
        </p:nvSpPr>
        <p:spPr bwMode="auto">
          <a:xfrm>
            <a:off x="381000" y="381000"/>
            <a:ext cx="1295400" cy="360363"/>
          </a:xfrm>
          <a:prstGeom prst="rect">
            <a:avLst/>
          </a:prstGeom>
          <a:noFill/>
          <a:ln w="9525">
            <a:solidFill>
              <a:schemeClr val="tx1"/>
            </a:solidFill>
            <a:miter lim="800000"/>
            <a:headEnd/>
            <a:tailEnd/>
          </a:ln>
          <a:effectLst/>
        </p:spPr>
        <p:txBody>
          <a:bodyPr wrap="none"/>
          <a:lstStyle/>
          <a:p>
            <a:pPr algn="ctr"/>
            <a:r>
              <a:rPr lang="en-GB" sz="1800" b="1">
                <a:solidFill>
                  <a:srgbClr val="0000FF"/>
                </a:solidFill>
                <a:latin typeface="Arial" pitchFamily="34" charset="0"/>
              </a:rPr>
              <a:t>OHT 21.</a:t>
            </a:r>
            <a:fld id="{9416DF88-DFF5-4240-8E47-180DA1816B82}" type="slidenum">
              <a:rPr lang="en-GB" sz="1800" b="1">
                <a:solidFill>
                  <a:srgbClr val="0000FF"/>
                </a:solidFill>
                <a:latin typeface="Arial" pitchFamily="34" charset="0"/>
              </a:rPr>
              <a:pPr algn="ctr"/>
              <a:t>‹#›</a:t>
            </a:fld>
            <a:endParaRPr lang="en-GB" b="1"/>
          </a:p>
        </p:txBody>
      </p:sp>
      <p:sp>
        <p:nvSpPr>
          <p:cNvPr id="1033" name="Text Box 9"/>
          <p:cNvSpPr txBox="1">
            <a:spLocks noChangeArrowheads="1"/>
          </p:cNvSpPr>
          <p:nvPr userDrawn="1"/>
        </p:nvSpPr>
        <p:spPr bwMode="auto">
          <a:xfrm>
            <a:off x="265113" y="6292850"/>
            <a:ext cx="3000375" cy="274638"/>
          </a:xfrm>
          <a:prstGeom prst="rect">
            <a:avLst/>
          </a:prstGeom>
          <a:noFill/>
          <a:ln w="9525">
            <a:noFill/>
            <a:miter lim="800000"/>
            <a:headEnd/>
            <a:tailEnd/>
          </a:ln>
          <a:effectLst/>
        </p:spPr>
        <p:txBody>
          <a:bodyPr wrap="none">
            <a:spAutoFit/>
          </a:bodyPr>
          <a:lstStyle/>
          <a:p>
            <a:r>
              <a:rPr lang="en-US" sz="1200">
                <a:latin typeface="Arial" pitchFamily="34" charset="0"/>
              </a:rPr>
              <a:t>Galin, </a:t>
            </a:r>
            <a:r>
              <a:rPr lang="en-US" sz="1200" i="1">
                <a:latin typeface="Arial" pitchFamily="34" charset="0"/>
              </a:rPr>
              <a:t>SQA from theory to implementation</a:t>
            </a:r>
            <a:endParaRPr lang="en-GB" b="1"/>
          </a:p>
        </p:txBody>
      </p:sp>
      <p:sp>
        <p:nvSpPr>
          <p:cNvPr id="1034" name="Text Box 10"/>
          <p:cNvSpPr txBox="1">
            <a:spLocks noChangeArrowheads="1"/>
          </p:cNvSpPr>
          <p:nvPr userDrawn="1"/>
        </p:nvSpPr>
        <p:spPr bwMode="auto">
          <a:xfrm>
            <a:off x="6069013" y="6311900"/>
            <a:ext cx="2830512" cy="360363"/>
          </a:xfrm>
          <a:prstGeom prst="rect">
            <a:avLst/>
          </a:prstGeom>
          <a:noFill/>
          <a:ln w="9525">
            <a:noFill/>
            <a:miter lim="800000"/>
            <a:headEnd/>
            <a:tailEnd/>
          </a:ln>
          <a:effectLst/>
        </p:spPr>
        <p:txBody>
          <a:bodyPr/>
          <a:lstStyle/>
          <a:p>
            <a:pPr algn="r"/>
            <a:r>
              <a:rPr lang="en-GB" sz="1200">
                <a:latin typeface="Arial" pitchFamily="34" charset="0"/>
              </a:rPr>
              <a:t>© Pearson Education Limited 2004</a:t>
            </a:r>
            <a:endParaRPr lang="en-GB" b="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Times New Roman" pitchFamily="18" charset="0"/>
        </a:defRPr>
      </a:lvl2pPr>
      <a:lvl3pPr algn="ctr" rtl="0" fontAlgn="base">
        <a:spcBef>
          <a:spcPct val="0"/>
        </a:spcBef>
        <a:spcAft>
          <a:spcPct val="0"/>
        </a:spcAft>
        <a:defRPr sz="4400">
          <a:solidFill>
            <a:schemeClr val="tx2"/>
          </a:solidFill>
          <a:latin typeface="Times New Roman" pitchFamily="18" charset="0"/>
          <a:cs typeface="Times New Roman" pitchFamily="18" charset="0"/>
        </a:defRPr>
      </a:lvl3pPr>
      <a:lvl4pPr algn="ctr" rtl="0" fontAlgn="base">
        <a:spcBef>
          <a:spcPct val="0"/>
        </a:spcBef>
        <a:spcAft>
          <a:spcPct val="0"/>
        </a:spcAft>
        <a:defRPr sz="4400">
          <a:solidFill>
            <a:schemeClr val="tx2"/>
          </a:solidFill>
          <a:latin typeface="Times New Roman" pitchFamily="18" charset="0"/>
          <a:cs typeface="Times New Roman" pitchFamily="18" charset="0"/>
        </a:defRPr>
      </a:lvl4pPr>
      <a:lvl5pPr algn="ctr" rtl="0" fontAlgn="base">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143000"/>
            <a:ext cx="7772400" cy="1470025"/>
          </a:xfrm>
        </p:spPr>
        <p:txBody>
          <a:bodyPr>
            <a:normAutofit/>
          </a:bodyPr>
          <a:lstStyle/>
          <a:p>
            <a:pPr eaLnBrk="1" fontAlgn="auto" hangingPunct="1">
              <a:spcAft>
                <a:spcPts val="0"/>
              </a:spcAft>
              <a:defRPr/>
            </a:pPr>
            <a:r>
              <a:rPr lang="en-US" altLang="zh-CN" dirty="0" smtClean="0">
                <a:ea typeface="宋体" pitchFamily="2" charset="-122"/>
              </a:rPr>
              <a:t>Software Quality assurance (SQA) </a:t>
            </a:r>
            <a:br>
              <a:rPr lang="en-US" altLang="zh-CN" dirty="0" smtClean="0">
                <a:ea typeface="宋体" pitchFamily="2" charset="-122"/>
              </a:rPr>
            </a:br>
            <a:r>
              <a:rPr lang="en-US" altLang="zh-CN" dirty="0" smtClean="0">
                <a:ea typeface="宋体" pitchFamily="2" charset="-122"/>
              </a:rPr>
              <a:t> </a:t>
            </a:r>
            <a:r>
              <a:rPr lang="en-US" dirty="0" smtClean="0"/>
              <a:t>SWE 333</a:t>
            </a:r>
          </a:p>
        </p:txBody>
      </p:sp>
      <p:sp>
        <p:nvSpPr>
          <p:cNvPr id="8195" name="Rectangle 3"/>
          <p:cNvSpPr>
            <a:spLocks noGrp="1" noChangeArrowheads="1"/>
          </p:cNvSpPr>
          <p:nvPr>
            <p:ph type="subTitle" idx="1"/>
          </p:nvPr>
        </p:nvSpPr>
        <p:spPr>
          <a:xfrm>
            <a:off x="1371600" y="3962400"/>
            <a:ext cx="6629400" cy="2438400"/>
          </a:xfrm>
        </p:spPr>
        <p:txBody>
          <a:bodyPr/>
          <a:lstStyle/>
          <a:p>
            <a:pPr marR="0" eaLnBrk="1" hangingPunct="1"/>
            <a:r>
              <a:rPr lang="en-US" altLang="zh-CN" dirty="0" smtClean="0"/>
              <a:t>  </a:t>
            </a:r>
            <a:endParaRPr lang="en-US" dirty="0" smtClean="0"/>
          </a:p>
          <a:p>
            <a:pPr marR="0" eaLnBrk="1" hangingPunct="1"/>
            <a:endParaRPr lang="en-US" altLang="zh-CN" dirty="0" smtClean="0"/>
          </a:p>
          <a:p>
            <a:pPr marR="0" eaLnBrk="1" hangingPunct="1"/>
            <a:r>
              <a:rPr lang="en-US" altLang="zh-CN" dirty="0" smtClean="0"/>
              <a:t>Dr Khalid </a:t>
            </a:r>
            <a:r>
              <a:rPr lang="en-US" altLang="zh-CN" dirty="0" err="1" smtClean="0"/>
              <a:t>Alnafjan</a:t>
            </a:r>
            <a:endParaRPr lang="en-US" altLang="zh-CN" dirty="0" smtClean="0"/>
          </a:p>
          <a:p>
            <a:pPr marR="0" eaLnBrk="1" hangingPunct="1"/>
            <a:r>
              <a:rPr lang="en-US" altLang="zh-CN" dirty="0" smtClean="0"/>
              <a:t>kalnafjan@ksu.edu.sa</a:t>
            </a:r>
            <a:endParaRPr lang="en-US" dirty="0" smtClean="0"/>
          </a:p>
        </p:txBody>
      </p:sp>
      <p:sp>
        <p:nvSpPr>
          <p:cNvPr id="6" name="Rectangle 5"/>
          <p:cNvSpPr/>
          <p:nvPr/>
        </p:nvSpPr>
        <p:spPr>
          <a:xfrm>
            <a:off x="323529" y="3048000"/>
            <a:ext cx="8352928" cy="769441"/>
          </a:xfrm>
          <a:prstGeom prst="rect">
            <a:avLst/>
          </a:prstGeom>
          <a:noFill/>
        </p:spPr>
        <p:txBody>
          <a:bodyPr wrap="square">
            <a:spAutoFit/>
          </a:bodyPr>
          <a:lstStyle/>
          <a:p>
            <a:pPr algn="ctr">
              <a:defRPr/>
            </a:pPr>
            <a:r>
              <a:rPr lang="en-US" sz="4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mn-cs"/>
              </a:rPr>
              <a:t>Software Quality Metrics</a:t>
            </a:r>
            <a:endParaRPr lang="en-US" sz="4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defRPr/>
            </a:pPr>
            <a:r>
              <a:rPr lang="en-US" dirty="0" smtClean="0"/>
              <a:t>Why Do We Measure?</a:t>
            </a:r>
            <a:endParaRPr lang="en-US" dirty="0"/>
          </a:p>
        </p:txBody>
      </p:sp>
      <p:sp>
        <p:nvSpPr>
          <p:cNvPr id="15363" name="Content Placeholder 18"/>
          <p:cNvSpPr>
            <a:spLocks noGrp="1"/>
          </p:cNvSpPr>
          <p:nvPr>
            <p:ph idx="1"/>
          </p:nvPr>
        </p:nvSpPr>
        <p:spPr/>
        <p:txBody>
          <a:bodyPr/>
          <a:lstStyle/>
          <a:p>
            <a:pPr algn="just"/>
            <a:r>
              <a:rPr lang="en-US" altLang="en-US" dirty="0" smtClean="0"/>
              <a:t>To assess the benefits derived from new software engineering methods and tools</a:t>
            </a:r>
          </a:p>
          <a:p>
            <a:pPr algn="just"/>
            <a:r>
              <a:rPr lang="en-US" altLang="en-US" dirty="0" smtClean="0"/>
              <a:t>To close the gap of any problems (</a:t>
            </a:r>
            <a:r>
              <a:rPr lang="en-US" altLang="en-US" dirty="0" err="1" smtClean="0"/>
              <a:t>E.g</a:t>
            </a:r>
            <a:r>
              <a:rPr lang="en-US" altLang="en-US" dirty="0" smtClean="0"/>
              <a:t> training)</a:t>
            </a:r>
          </a:p>
          <a:p>
            <a:pPr algn="just"/>
            <a:r>
              <a:rPr lang="en-US" altLang="en-US" dirty="0" smtClean="0"/>
              <a:t>To help justify requests for new tools or additional training</a:t>
            </a:r>
          </a:p>
          <a:p>
            <a:endParaRPr lang="en-US" altLang="en-US" dirty="0" smtClean="0"/>
          </a:p>
        </p:txBody>
      </p:sp>
    </p:spTree>
    <p:extLst>
      <p:ext uri="{BB962C8B-B14F-4D97-AF65-F5344CB8AC3E}">
        <p14:creationId xmlns:p14="http://schemas.microsoft.com/office/powerpoint/2010/main" val="3803308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Examples of  Metrics Usage</a:t>
            </a:r>
            <a:endParaRPr lang="en-US" dirty="0"/>
          </a:p>
        </p:txBody>
      </p:sp>
      <p:sp>
        <p:nvSpPr>
          <p:cNvPr id="10243" name="Rectangle 3"/>
          <p:cNvSpPr>
            <a:spLocks noGrp="1" noChangeArrowheads="1"/>
          </p:cNvSpPr>
          <p:nvPr>
            <p:ph type="body" idx="1"/>
          </p:nvPr>
        </p:nvSpPr>
        <p:spPr/>
        <p:txBody>
          <a:bodyPr/>
          <a:lstStyle/>
          <a:p>
            <a:r>
              <a:rPr lang="en-US" sz="3100" dirty="0" smtClean="0"/>
              <a:t>Measure estimation skills of project managers (Schedule/ Budget)</a:t>
            </a:r>
            <a:endParaRPr lang="en-US" sz="3100" dirty="0"/>
          </a:p>
          <a:p>
            <a:r>
              <a:rPr lang="en-US" sz="3100" dirty="0" smtClean="0"/>
              <a:t>Measure software engineers requirements/analysis/design skills</a:t>
            </a:r>
          </a:p>
          <a:p>
            <a:r>
              <a:rPr lang="en-US" sz="3100" dirty="0" smtClean="0"/>
              <a:t>Measure Programmers work quality</a:t>
            </a:r>
          </a:p>
          <a:p>
            <a:r>
              <a:rPr lang="en-US" sz="3100" dirty="0" smtClean="0"/>
              <a:t>Measure testing quality</a:t>
            </a:r>
          </a:p>
          <a:p>
            <a:pPr>
              <a:buNone/>
            </a:pPr>
            <a:r>
              <a:rPr lang="en-US" sz="3100" dirty="0" smtClean="0"/>
              <a:t>  And much more …</a:t>
            </a:r>
            <a:endParaRPr lang="en-US" sz="3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685800" y="2051050"/>
            <a:ext cx="7772400" cy="3898900"/>
          </a:xfrm>
          <a:solidFill>
            <a:srgbClr val="FFFFCC"/>
          </a:solidFill>
          <a:ln w="28575">
            <a:solidFill>
              <a:srgbClr val="CC3399"/>
            </a:solidFill>
          </a:ln>
        </p:spPr>
        <p:txBody>
          <a:bodyPr/>
          <a:lstStyle/>
          <a:p>
            <a:pPr>
              <a:lnSpc>
                <a:spcPct val="90000"/>
              </a:lnSpc>
              <a:buFontTx/>
              <a:buNone/>
            </a:pPr>
            <a:r>
              <a:rPr lang="en-US"/>
              <a:t>(1) </a:t>
            </a:r>
            <a:r>
              <a:rPr lang="en-US" b="1">
                <a:solidFill>
                  <a:srgbClr val="CC3399"/>
                </a:solidFill>
              </a:rPr>
              <a:t>A quantitative measure</a:t>
            </a:r>
            <a:r>
              <a:rPr lang="en-US"/>
              <a:t> of the degree to which an item possesses a given quality attribute.</a:t>
            </a:r>
          </a:p>
          <a:p>
            <a:pPr>
              <a:lnSpc>
                <a:spcPct val="90000"/>
              </a:lnSpc>
              <a:buFontTx/>
              <a:buNone/>
            </a:pPr>
            <a:r>
              <a:rPr lang="en-US"/>
              <a:t>(2) </a:t>
            </a:r>
            <a:r>
              <a:rPr lang="en-US" b="1">
                <a:solidFill>
                  <a:srgbClr val="CC3399"/>
                </a:solidFill>
              </a:rPr>
              <a:t>A function</a:t>
            </a:r>
            <a:r>
              <a:rPr lang="en-US"/>
              <a:t> whose inputs are software data and whose output is a single numerical value that can be interpreted as the degree to which the software possesses a given quality attribute. </a:t>
            </a:r>
          </a:p>
        </p:txBody>
      </p:sp>
      <p:sp>
        <p:nvSpPr>
          <p:cNvPr id="8198" name="WordArt 6"/>
          <p:cNvSpPr>
            <a:spLocks noChangeArrowheads="1" noChangeShapeType="1" noTextEdit="1"/>
          </p:cNvSpPr>
          <p:nvPr/>
        </p:nvSpPr>
        <p:spPr bwMode="auto">
          <a:xfrm>
            <a:off x="1514475" y="390525"/>
            <a:ext cx="60960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IEEE definitions of</a:t>
            </a:r>
          </a:p>
          <a:p>
            <a:pPr algn="ctr"/>
            <a:r>
              <a:rPr lang="en-US" sz="3600" kern="10">
                <a:ln w="12700">
                  <a:solidFill>
                    <a:srgbClr val="000000"/>
                  </a:solidFill>
                  <a:round/>
                  <a:headEnd/>
                  <a:tailEnd/>
                </a:ln>
                <a:solidFill>
                  <a:srgbClr val="33CC33"/>
                </a:solidFill>
                <a:latin typeface="Arial Black"/>
              </a:rPr>
              <a:t>software quality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body" idx="1"/>
          </p:nvPr>
        </p:nvSpPr>
        <p:spPr>
          <a:xfrm>
            <a:off x="533400" y="1774825"/>
            <a:ext cx="8077200" cy="4419600"/>
          </a:xfrm>
          <a:ln w="28575">
            <a:solidFill>
              <a:srgbClr val="CC3399"/>
            </a:solidFill>
          </a:ln>
        </p:spPr>
        <p:txBody>
          <a:bodyPr/>
          <a:lstStyle/>
          <a:p>
            <a:pPr>
              <a:lnSpc>
                <a:spcPct val="90000"/>
              </a:lnSpc>
              <a:buFontTx/>
              <a:buNone/>
            </a:pPr>
            <a:r>
              <a:rPr lang="en-US" sz="2600" b="1"/>
              <a:t>1. </a:t>
            </a:r>
            <a:r>
              <a:rPr lang="en-US" sz="2600" b="1">
                <a:solidFill>
                  <a:srgbClr val="D60093"/>
                </a:solidFill>
              </a:rPr>
              <a:t>Facilitate</a:t>
            </a:r>
            <a:r>
              <a:rPr lang="en-US" sz="2600" b="1"/>
              <a:t> management control, planning and managerial intervention</a:t>
            </a:r>
            <a:r>
              <a:rPr lang="en-US" sz="2600"/>
              <a:t>.</a:t>
            </a:r>
            <a:br>
              <a:rPr lang="en-US" sz="2600"/>
            </a:br>
            <a:r>
              <a:rPr lang="en-US" sz="2600"/>
              <a:t>Based on: </a:t>
            </a:r>
          </a:p>
          <a:p>
            <a:pPr>
              <a:lnSpc>
                <a:spcPct val="90000"/>
              </a:lnSpc>
              <a:buFontTx/>
              <a:buNone/>
            </a:pPr>
            <a:r>
              <a:rPr lang="en-US" sz="2600"/>
              <a:t>        </a:t>
            </a:r>
            <a:r>
              <a:rPr lang="en-US" sz="2600">
                <a:latin typeface="Times New Roman"/>
              </a:rPr>
              <a:t>·</a:t>
            </a:r>
            <a:r>
              <a:rPr lang="en-US" sz="2600"/>
              <a:t>   Deviations of actual from planned performance.</a:t>
            </a:r>
          </a:p>
          <a:p>
            <a:pPr>
              <a:lnSpc>
                <a:spcPct val="90000"/>
              </a:lnSpc>
              <a:buFontTx/>
              <a:buNone/>
            </a:pPr>
            <a:r>
              <a:rPr lang="en-US" sz="2600"/>
              <a:t>        </a:t>
            </a:r>
            <a:r>
              <a:rPr lang="en-US" sz="2600">
                <a:latin typeface="Times New Roman"/>
              </a:rPr>
              <a:t>·</a:t>
            </a:r>
            <a:r>
              <a:rPr lang="en-US" sz="2600"/>
              <a:t>   Deviations of actual timetable and budget  </a:t>
            </a:r>
            <a:br>
              <a:rPr lang="en-US" sz="2600"/>
            </a:br>
            <a:r>
              <a:rPr lang="en-US" sz="2600"/>
              <a:t>        performance from planned.</a:t>
            </a:r>
          </a:p>
          <a:p>
            <a:pPr>
              <a:lnSpc>
                <a:spcPct val="90000"/>
              </a:lnSpc>
              <a:buFontTx/>
              <a:buNone/>
            </a:pPr>
            <a:r>
              <a:rPr lang="en-US" sz="2600" b="1"/>
              <a:t> 2.  </a:t>
            </a:r>
            <a:r>
              <a:rPr lang="en-US" sz="2600" b="1">
                <a:solidFill>
                  <a:srgbClr val="D60093"/>
                </a:solidFill>
              </a:rPr>
              <a:t>Identify</a:t>
            </a:r>
            <a:r>
              <a:rPr lang="en-US" sz="2600" b="1"/>
              <a:t> situations for development or maintenance process improvement (preventive or corrective actions).</a:t>
            </a:r>
            <a:r>
              <a:rPr lang="en-US" sz="2600"/>
              <a:t> Based on:</a:t>
            </a:r>
          </a:p>
          <a:p>
            <a:pPr>
              <a:lnSpc>
                <a:spcPct val="90000"/>
              </a:lnSpc>
              <a:buFontTx/>
              <a:buNone/>
            </a:pPr>
            <a:r>
              <a:rPr lang="en-US" sz="2600"/>
              <a:t>        </a:t>
            </a:r>
            <a:r>
              <a:rPr lang="en-US" sz="2600">
                <a:latin typeface="Times New Roman"/>
              </a:rPr>
              <a:t>·</a:t>
            </a:r>
            <a:r>
              <a:rPr lang="en-US" sz="2600"/>
              <a:t>  Accumulation of metrics information regarding the </a:t>
            </a:r>
            <a:br>
              <a:rPr lang="en-US" sz="2600"/>
            </a:br>
            <a:r>
              <a:rPr lang="en-US" sz="2600"/>
              <a:t>       performance of teams, units, etc.</a:t>
            </a:r>
          </a:p>
        </p:txBody>
      </p:sp>
      <p:sp>
        <p:nvSpPr>
          <p:cNvPr id="2057" name="WordArt 9"/>
          <p:cNvSpPr>
            <a:spLocks noChangeArrowheads="1" noChangeShapeType="1" noTextEdit="1"/>
          </p:cNvSpPr>
          <p:nvPr/>
        </p:nvSpPr>
        <p:spPr bwMode="auto">
          <a:xfrm>
            <a:off x="1433513" y="361950"/>
            <a:ext cx="62484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Main objectives of</a:t>
            </a:r>
          </a:p>
          <a:p>
            <a:pPr algn="ctr"/>
            <a:r>
              <a:rPr lang="en-US" sz="3600" kern="10">
                <a:ln w="12700">
                  <a:solidFill>
                    <a:srgbClr val="000000"/>
                  </a:solidFill>
                  <a:round/>
                  <a:headEnd/>
                  <a:tailEnd/>
                </a:ln>
                <a:solidFill>
                  <a:srgbClr val="33CC33"/>
                </a:solidFill>
                <a:latin typeface="Arial Black"/>
              </a:rPr>
              <a:t>software quality metrics </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9"/>
          <p:cNvSpPr>
            <a:spLocks noGrp="1" noChangeArrowheads="1"/>
          </p:cNvSpPr>
          <p:nvPr>
            <p:ph type="body" idx="1"/>
          </p:nvPr>
        </p:nvSpPr>
        <p:spPr>
          <a:xfrm>
            <a:off x="609600" y="1773238"/>
            <a:ext cx="8077200" cy="4419600"/>
          </a:xfrm>
          <a:solidFill>
            <a:srgbClr val="FFFFCC"/>
          </a:solidFill>
          <a:ln w="28575">
            <a:solidFill>
              <a:srgbClr val="CC3399"/>
            </a:solidFill>
          </a:ln>
        </p:spPr>
        <p:txBody>
          <a:bodyPr/>
          <a:lstStyle/>
          <a:p>
            <a:pPr>
              <a:lnSpc>
                <a:spcPct val="90000"/>
              </a:lnSpc>
              <a:buFontTx/>
              <a:buNone/>
            </a:pPr>
            <a:r>
              <a:rPr lang="en-US" b="1">
                <a:solidFill>
                  <a:srgbClr val="D60093"/>
                </a:solidFill>
              </a:rPr>
              <a:t>General requirements</a:t>
            </a:r>
          </a:p>
          <a:p>
            <a:pPr lvl="1">
              <a:lnSpc>
                <a:spcPct val="90000"/>
              </a:lnSpc>
            </a:pPr>
            <a:r>
              <a:rPr lang="en-US" sz="2400" b="1"/>
              <a:t>Relevant</a:t>
            </a:r>
          </a:p>
          <a:p>
            <a:pPr lvl="1">
              <a:lnSpc>
                <a:spcPct val="90000"/>
              </a:lnSpc>
            </a:pPr>
            <a:r>
              <a:rPr lang="en-US" sz="2400" b="1"/>
              <a:t>Valid</a:t>
            </a:r>
          </a:p>
          <a:p>
            <a:pPr lvl="1">
              <a:lnSpc>
                <a:spcPct val="90000"/>
              </a:lnSpc>
            </a:pPr>
            <a:r>
              <a:rPr lang="en-US" sz="2400" b="1"/>
              <a:t>Reliable</a:t>
            </a:r>
          </a:p>
          <a:p>
            <a:pPr lvl="1">
              <a:lnSpc>
                <a:spcPct val="90000"/>
              </a:lnSpc>
            </a:pPr>
            <a:r>
              <a:rPr lang="en-US" sz="2400" b="1"/>
              <a:t>Comprehensive</a:t>
            </a:r>
          </a:p>
          <a:p>
            <a:pPr lvl="1">
              <a:lnSpc>
                <a:spcPct val="90000"/>
              </a:lnSpc>
            </a:pPr>
            <a:r>
              <a:rPr lang="en-US" sz="2400" b="1"/>
              <a:t>Mutually exclusive</a:t>
            </a:r>
          </a:p>
          <a:p>
            <a:pPr>
              <a:lnSpc>
                <a:spcPct val="90000"/>
              </a:lnSpc>
              <a:buFontTx/>
              <a:buNone/>
            </a:pPr>
            <a:r>
              <a:rPr lang="en-US" b="1">
                <a:solidFill>
                  <a:schemeClr val="accent2"/>
                </a:solidFill>
              </a:rPr>
              <a:t>Operative requirements</a:t>
            </a:r>
          </a:p>
          <a:p>
            <a:pPr lvl="1">
              <a:lnSpc>
                <a:spcPct val="90000"/>
              </a:lnSpc>
            </a:pPr>
            <a:r>
              <a:rPr lang="en-US" sz="2400" b="1"/>
              <a:t>Easy and simple</a:t>
            </a:r>
          </a:p>
          <a:p>
            <a:pPr lvl="1">
              <a:lnSpc>
                <a:spcPct val="90000"/>
              </a:lnSpc>
            </a:pPr>
            <a:r>
              <a:rPr lang="en-US" sz="2400" b="1"/>
              <a:t>Does not require independent data collection</a:t>
            </a:r>
          </a:p>
          <a:p>
            <a:pPr lvl="1">
              <a:lnSpc>
                <a:spcPct val="90000"/>
              </a:lnSpc>
            </a:pPr>
            <a:r>
              <a:rPr lang="en-US" sz="2400" b="1"/>
              <a:t>Immune to biased interventions by interested parties</a:t>
            </a:r>
            <a:endParaRPr lang="en-US" sz="2400"/>
          </a:p>
        </p:txBody>
      </p:sp>
      <p:sp>
        <p:nvSpPr>
          <p:cNvPr id="4109" name="WordArt 13"/>
          <p:cNvSpPr>
            <a:spLocks noChangeArrowheads="1" noChangeShapeType="1" noTextEdit="1"/>
          </p:cNvSpPr>
          <p:nvPr/>
        </p:nvSpPr>
        <p:spPr bwMode="auto">
          <a:xfrm>
            <a:off x="1500188" y="361950"/>
            <a:ext cx="6124575"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Software quality</a:t>
            </a:r>
          </a:p>
          <a:p>
            <a:pPr algn="ctr"/>
            <a:r>
              <a:rPr lang="en-US" sz="3600" kern="10">
                <a:ln w="12700">
                  <a:solidFill>
                    <a:srgbClr val="000000"/>
                  </a:solidFill>
                  <a:round/>
                  <a:headEnd/>
                  <a:tailEnd/>
                </a:ln>
                <a:solidFill>
                  <a:srgbClr val="33CC33"/>
                </a:solidFill>
                <a:latin typeface="Arial Black"/>
              </a:rPr>
              <a:t>metrics — Requirements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body" idx="1"/>
          </p:nvPr>
        </p:nvSpPr>
        <p:spPr>
          <a:xfrm>
            <a:off x="366713" y="2232025"/>
            <a:ext cx="8426450" cy="3644900"/>
          </a:xfrm>
          <a:solidFill>
            <a:srgbClr val="FFFFCC"/>
          </a:solidFill>
          <a:ln>
            <a:solidFill>
              <a:schemeClr val="tx2"/>
            </a:solidFill>
          </a:ln>
        </p:spPr>
        <p:txBody>
          <a:bodyPr/>
          <a:lstStyle/>
          <a:p>
            <a:pPr rtl="1">
              <a:lnSpc>
                <a:spcPct val="80000"/>
              </a:lnSpc>
              <a:buFontTx/>
              <a:buNone/>
            </a:pPr>
            <a:r>
              <a:rPr lang="en-US" sz="2800" b="1">
                <a:solidFill>
                  <a:srgbClr val="CC3399"/>
                </a:solidFill>
              </a:rPr>
              <a:t>Classification by phases of software system </a:t>
            </a:r>
            <a:r>
              <a:rPr lang="en-US" sz="2800"/>
              <a:t>   </a:t>
            </a:r>
          </a:p>
          <a:p>
            <a:pPr>
              <a:lnSpc>
                <a:spcPct val="80000"/>
              </a:lnSpc>
            </a:pPr>
            <a:r>
              <a:rPr lang="en-US" sz="2600"/>
              <a:t>Process metrics – metrics related to the software development process</a:t>
            </a:r>
          </a:p>
          <a:p>
            <a:pPr>
              <a:lnSpc>
                <a:spcPct val="80000"/>
              </a:lnSpc>
            </a:pPr>
            <a:r>
              <a:rPr lang="en-US" sz="2600"/>
              <a:t>Product metrics – metrics related to software maintenance</a:t>
            </a:r>
          </a:p>
          <a:p>
            <a:pPr>
              <a:lnSpc>
                <a:spcPct val="80000"/>
              </a:lnSpc>
              <a:buFontTx/>
              <a:buNone/>
            </a:pPr>
            <a:r>
              <a:rPr lang="en-US" sz="2800" b="1">
                <a:solidFill>
                  <a:schemeClr val="accent2"/>
                </a:solidFill>
              </a:rPr>
              <a:t> Classification by subjects of measuements</a:t>
            </a:r>
          </a:p>
          <a:p>
            <a:pPr>
              <a:lnSpc>
                <a:spcPct val="80000"/>
              </a:lnSpc>
            </a:pPr>
            <a:r>
              <a:rPr lang="en-US" sz="2600"/>
              <a:t>Quality</a:t>
            </a:r>
          </a:p>
          <a:p>
            <a:pPr>
              <a:lnSpc>
                <a:spcPct val="80000"/>
              </a:lnSpc>
            </a:pPr>
            <a:r>
              <a:rPr lang="en-US" sz="2600"/>
              <a:t>Timetable</a:t>
            </a:r>
          </a:p>
          <a:p>
            <a:pPr>
              <a:lnSpc>
                <a:spcPct val="80000"/>
              </a:lnSpc>
            </a:pPr>
            <a:r>
              <a:rPr lang="en-US" sz="2600"/>
              <a:t>Effectiveness  (of error removal and maintenance services)</a:t>
            </a:r>
          </a:p>
          <a:p>
            <a:pPr>
              <a:lnSpc>
                <a:spcPct val="80000"/>
              </a:lnSpc>
            </a:pPr>
            <a:r>
              <a:rPr lang="en-US" sz="2600"/>
              <a:t>Productivity</a:t>
            </a:r>
          </a:p>
        </p:txBody>
      </p:sp>
      <p:sp>
        <p:nvSpPr>
          <p:cNvPr id="9226" name="WordArt 10"/>
          <p:cNvSpPr>
            <a:spLocks noChangeArrowheads="1" noChangeShapeType="1" noTextEdit="1"/>
          </p:cNvSpPr>
          <p:nvPr/>
        </p:nvSpPr>
        <p:spPr bwMode="auto">
          <a:xfrm>
            <a:off x="1509713" y="620713"/>
            <a:ext cx="60960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Classifications of</a:t>
            </a:r>
          </a:p>
          <a:p>
            <a:pPr algn="ctr"/>
            <a:r>
              <a:rPr lang="en-US" sz="3600" kern="10">
                <a:ln w="12700">
                  <a:solidFill>
                    <a:srgbClr val="000000"/>
                  </a:solidFill>
                  <a:round/>
                  <a:headEnd/>
                  <a:tailEnd/>
                </a:ln>
                <a:solidFill>
                  <a:srgbClr val="33CC33"/>
                </a:solidFill>
                <a:latin typeface="Arial Black"/>
              </a:rPr>
              <a:t>software quality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85800" y="1981200"/>
            <a:ext cx="7772400" cy="3810000"/>
          </a:xfrm>
          <a:solidFill>
            <a:srgbClr val="CCFFCC"/>
          </a:solidFill>
          <a:ln w="28575">
            <a:solidFill>
              <a:srgbClr val="CC3399"/>
            </a:solidFill>
          </a:ln>
        </p:spPr>
        <p:txBody>
          <a:bodyPr/>
          <a:lstStyle/>
          <a:p>
            <a:r>
              <a:rPr lang="en-US" b="1">
                <a:solidFill>
                  <a:schemeClr val="accent2"/>
                </a:solidFill>
              </a:rPr>
              <a:t>KLOC</a:t>
            </a:r>
            <a:r>
              <a:rPr lang="en-US" b="1"/>
              <a:t> — </a:t>
            </a:r>
            <a:r>
              <a:rPr lang="en-US"/>
              <a:t>classic metric that measures the size of software by thousands of code lines. </a:t>
            </a:r>
          </a:p>
          <a:p>
            <a:r>
              <a:rPr lang="en-US" b="1">
                <a:solidFill>
                  <a:srgbClr val="CC3399"/>
                </a:solidFill>
              </a:rPr>
              <a:t>Number of function points</a:t>
            </a:r>
            <a:r>
              <a:rPr lang="en-US" b="1"/>
              <a:t> </a:t>
            </a:r>
            <a:r>
              <a:rPr lang="en-US" b="1">
                <a:solidFill>
                  <a:srgbClr val="CC3399"/>
                </a:solidFill>
              </a:rPr>
              <a:t>(NFP)</a:t>
            </a:r>
            <a:r>
              <a:rPr lang="en-US" b="1"/>
              <a:t> —</a:t>
            </a:r>
            <a:r>
              <a:rPr lang="en-US"/>
              <a:t> a measure of the development resources (human resources) required to develop a program, based on the functionality specified for the software system.</a:t>
            </a:r>
          </a:p>
        </p:txBody>
      </p:sp>
      <p:sp>
        <p:nvSpPr>
          <p:cNvPr id="13318" name="WordArt 6"/>
          <p:cNvSpPr>
            <a:spLocks noChangeArrowheads="1" noChangeShapeType="1" noTextEdit="1"/>
          </p:cNvSpPr>
          <p:nvPr/>
        </p:nvSpPr>
        <p:spPr bwMode="auto">
          <a:xfrm>
            <a:off x="414338" y="981075"/>
            <a:ext cx="8296275" cy="48101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Software size (volume) measures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p:txBody>
          <a:bodyPr/>
          <a:lstStyle/>
          <a:p>
            <a:r>
              <a:rPr lang="en-US">
                <a:solidFill>
                  <a:schemeClr val="bg1"/>
                </a:solidFill>
              </a:rPr>
              <a:t>Process metrics categories</a:t>
            </a:r>
          </a:p>
        </p:txBody>
      </p:sp>
      <p:sp>
        <p:nvSpPr>
          <p:cNvPr id="10248" name="Rectangle 8"/>
          <p:cNvSpPr>
            <a:spLocks noGrp="1" noChangeArrowheads="1"/>
          </p:cNvSpPr>
          <p:nvPr>
            <p:ph type="body" idx="1"/>
          </p:nvPr>
        </p:nvSpPr>
        <p:spPr>
          <a:xfrm>
            <a:off x="900113" y="2228850"/>
            <a:ext cx="7315200" cy="3505200"/>
          </a:xfrm>
          <a:solidFill>
            <a:srgbClr val="FFFFCC"/>
          </a:solidFill>
          <a:ln w="28575">
            <a:solidFill>
              <a:srgbClr val="CC3399"/>
            </a:solidFill>
          </a:ln>
        </p:spPr>
        <p:txBody>
          <a:bodyPr/>
          <a:lstStyle/>
          <a:p>
            <a:r>
              <a:rPr lang="en-US" sz="2800" b="1">
                <a:solidFill>
                  <a:srgbClr val="CC3399"/>
                </a:solidFill>
              </a:rPr>
              <a:t>Software process quality metrics</a:t>
            </a:r>
          </a:p>
          <a:p>
            <a:pPr lvl="1"/>
            <a:r>
              <a:rPr lang="en-US" sz="2400"/>
              <a:t> </a:t>
            </a:r>
            <a:r>
              <a:rPr lang="en-US" sz="2400">
                <a:solidFill>
                  <a:srgbClr val="CC3399"/>
                </a:solidFill>
              </a:rPr>
              <a:t>Error density metrics</a:t>
            </a:r>
          </a:p>
          <a:p>
            <a:pPr lvl="1"/>
            <a:r>
              <a:rPr lang="en-US" sz="2400">
                <a:solidFill>
                  <a:srgbClr val="CC3399"/>
                </a:solidFill>
              </a:rPr>
              <a:t> Error severity metrics </a:t>
            </a:r>
          </a:p>
          <a:p>
            <a:r>
              <a:rPr lang="en-US" sz="2800" b="1">
                <a:solidFill>
                  <a:schemeClr val="accent2"/>
                </a:solidFill>
              </a:rPr>
              <a:t>Software process timetable metrics</a:t>
            </a:r>
          </a:p>
          <a:p>
            <a:r>
              <a:rPr lang="en-US" sz="2800" b="1">
                <a:solidFill>
                  <a:srgbClr val="996600"/>
                </a:solidFill>
              </a:rPr>
              <a:t>Software process error removal effectiveness metrics</a:t>
            </a:r>
            <a:r>
              <a:rPr lang="en-US" sz="2800"/>
              <a:t> </a:t>
            </a:r>
          </a:p>
          <a:p>
            <a:r>
              <a:rPr lang="en-US" sz="2800" b="1">
                <a:solidFill>
                  <a:srgbClr val="339966"/>
                </a:solidFill>
              </a:rPr>
              <a:t>Software process productivity metrics</a:t>
            </a:r>
            <a:endParaRPr lang="en-US" sz="2800"/>
          </a:p>
        </p:txBody>
      </p:sp>
      <p:sp>
        <p:nvSpPr>
          <p:cNvPr id="10250" name="WordArt 10"/>
          <p:cNvSpPr>
            <a:spLocks noChangeArrowheads="1" noChangeShapeType="1" noTextEdit="1"/>
          </p:cNvSpPr>
          <p:nvPr/>
        </p:nvSpPr>
        <p:spPr bwMode="auto">
          <a:xfrm>
            <a:off x="1128713" y="1147763"/>
            <a:ext cx="6858000" cy="481012"/>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Process metrics categories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Is KLOC enough ?</a:t>
            </a:r>
            <a:endParaRPr lang="en-US" dirty="0"/>
          </a:p>
        </p:txBody>
      </p:sp>
      <p:sp>
        <p:nvSpPr>
          <p:cNvPr id="10243" name="Rectangle 3"/>
          <p:cNvSpPr>
            <a:spLocks noGrp="1" noChangeArrowheads="1"/>
          </p:cNvSpPr>
          <p:nvPr>
            <p:ph type="body" idx="1"/>
          </p:nvPr>
        </p:nvSpPr>
        <p:spPr/>
        <p:txBody>
          <a:bodyPr/>
          <a:lstStyle/>
          <a:p>
            <a:r>
              <a:rPr lang="en-US" sz="3100" dirty="0" smtClean="0"/>
              <a:t>What about number of errors (error density)?</a:t>
            </a:r>
            <a:endParaRPr lang="en-US" sz="3100" dirty="0"/>
          </a:p>
          <a:p>
            <a:endParaRPr lang="en-US" sz="3100" dirty="0"/>
          </a:p>
          <a:p>
            <a:r>
              <a:rPr lang="en-US" sz="3100" dirty="0" smtClean="0"/>
              <a:t>What about types of errors (error severity) ?</a:t>
            </a:r>
            <a:endParaRPr lang="en-US" sz="3100" dirty="0"/>
          </a:p>
          <a:p>
            <a:endParaRPr lang="en-US" sz="3100" dirty="0"/>
          </a:p>
          <a:p>
            <a:r>
              <a:rPr lang="en-US" sz="3100" dirty="0" smtClean="0"/>
              <a:t>A mixture of  KLOC, density, and severity is an ideal quality metric to programmers quality of work and performance </a:t>
            </a:r>
            <a:endParaRPr lang="en-US" sz="3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An example</a:t>
            </a:r>
            <a:endParaRPr lang="en-US" dirty="0"/>
          </a:p>
        </p:txBody>
      </p:sp>
      <p:sp>
        <p:nvSpPr>
          <p:cNvPr id="25603" name="Content Placeholder 4"/>
          <p:cNvSpPr>
            <a:spLocks noGrp="1"/>
          </p:cNvSpPr>
          <p:nvPr>
            <p:ph sz="half" idx="1"/>
          </p:nvPr>
        </p:nvSpPr>
        <p:spPr/>
        <p:txBody>
          <a:bodyPr/>
          <a:lstStyle/>
          <a:p>
            <a:r>
              <a:rPr lang="en-US" altLang="en-US" smtClean="0"/>
              <a:t>2 different project teams are working to record errors in a software process</a:t>
            </a:r>
          </a:p>
          <a:p>
            <a:r>
              <a:rPr lang="en-US" altLang="en-US" smtClean="0"/>
              <a:t>Team A – Finds 342 errors during software process before release</a:t>
            </a:r>
          </a:p>
          <a:p>
            <a:r>
              <a:rPr lang="en-US" altLang="en-US" smtClean="0"/>
              <a:t>Team B- Finds 184 errors</a:t>
            </a:r>
          </a:p>
        </p:txBody>
      </p:sp>
      <p:sp>
        <p:nvSpPr>
          <p:cNvPr id="25604" name="Content Placeholder 5"/>
          <p:cNvSpPr>
            <a:spLocks noGrp="1"/>
          </p:cNvSpPr>
          <p:nvPr>
            <p:ph sz="half" idx="2"/>
          </p:nvPr>
        </p:nvSpPr>
        <p:spPr/>
        <p:txBody>
          <a:bodyPr/>
          <a:lstStyle/>
          <a:p>
            <a:r>
              <a:rPr lang="en-US" altLang="en-US" sz="4000" smtClean="0"/>
              <a:t>Which team do you think is more effective in finding errors?</a:t>
            </a:r>
          </a:p>
        </p:txBody>
      </p:sp>
    </p:spTree>
    <p:extLst>
      <p:ext uri="{BB962C8B-B14F-4D97-AF65-F5344CB8AC3E}">
        <p14:creationId xmlns:p14="http://schemas.microsoft.com/office/powerpoint/2010/main" val="2750152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628800"/>
            <a:ext cx="7772400" cy="3672408"/>
          </a:xfrm>
        </p:spPr>
        <p:txBody>
          <a:bodyPr>
            <a:normAutofit/>
          </a:bodyPr>
          <a:lstStyle/>
          <a:p>
            <a:pPr fontAlgn="auto">
              <a:spcAft>
                <a:spcPts val="0"/>
              </a:spcAft>
              <a:defRPr/>
            </a:pPr>
            <a:r>
              <a:rPr lang="en-US" altLang="zh-CN" sz="6000" dirty="0" smtClean="0">
                <a:ea typeface="宋体" pitchFamily="2" charset="-122"/>
              </a:rPr>
              <a:t>If you can’t measure it, you can’t manage it</a:t>
            </a:r>
            <a:br>
              <a:rPr lang="en-US" altLang="zh-CN" sz="6000" dirty="0" smtClean="0">
                <a:ea typeface="宋体" pitchFamily="2" charset="-122"/>
              </a:rPr>
            </a:br>
            <a:r>
              <a:rPr lang="en-US" sz="2000" dirty="0" smtClean="0"/>
              <a:t>Tom </a:t>
            </a:r>
            <a:r>
              <a:rPr lang="en-US" sz="2000" dirty="0" err="1" smtClean="0"/>
              <a:t>DeMarco</a:t>
            </a:r>
            <a:r>
              <a:rPr lang="en-US" sz="2000" dirty="0" smtClean="0"/>
              <a:t>, 1982</a:t>
            </a:r>
            <a:r>
              <a:rPr lang="en-US" sz="6000" dirty="0" smtClean="0"/>
              <a:t/>
            </a:r>
            <a:br>
              <a:rPr lang="en-US" sz="6000" dirty="0" smtClean="0"/>
            </a:br>
            <a:endParaRPr lang="en-US" sz="6000" dirty="0" smtClean="0"/>
          </a:p>
        </p:txBody>
      </p:sp>
      <p:sp>
        <p:nvSpPr>
          <p:cNvPr id="5" name="Subtitle 4"/>
          <p:cNvSpPr>
            <a:spLocks noGrp="1"/>
          </p:cNvSpPr>
          <p:nvPr>
            <p:ph type="subTitle" idx="1"/>
          </p:nvPr>
        </p:nvSpPr>
        <p:spPr>
          <a:xfrm>
            <a:off x="1371600" y="5517232"/>
            <a:ext cx="6400800" cy="121568"/>
          </a:xfrm>
        </p:spPr>
        <p:txBody>
          <a:bodyPr/>
          <a:lstStyle/>
          <a:p>
            <a:endParaRPr lang="ar-S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An example</a:t>
            </a:r>
          </a:p>
        </p:txBody>
      </p:sp>
      <p:sp>
        <p:nvSpPr>
          <p:cNvPr id="10243" name="Rectangle 3"/>
          <p:cNvSpPr>
            <a:spLocks noGrp="1" noChangeArrowheads="1"/>
          </p:cNvSpPr>
          <p:nvPr>
            <p:ph type="body" idx="1"/>
          </p:nvPr>
        </p:nvSpPr>
        <p:spPr/>
        <p:txBody>
          <a:bodyPr/>
          <a:lstStyle/>
          <a:p>
            <a:r>
              <a:rPr lang="en-US" sz="3100" dirty="0" smtClean="0"/>
              <a:t>It really depends on the types of errors found (severity) and not only the number of errors (Density)</a:t>
            </a:r>
          </a:p>
          <a:p>
            <a:r>
              <a:rPr lang="en-US" sz="3100" dirty="0" smtClean="0"/>
              <a:t>One error of high severity might be more important than hundreds of other types of errors</a:t>
            </a:r>
            <a:endParaRPr lang="en-US" sz="3100" dirty="0"/>
          </a:p>
        </p:txBody>
      </p:sp>
    </p:spTree>
    <p:extLst>
      <p:ext uri="{BB962C8B-B14F-4D97-AF65-F5344CB8AC3E}">
        <p14:creationId xmlns:p14="http://schemas.microsoft.com/office/powerpoint/2010/main" val="1300676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16" name="Group 132"/>
          <p:cNvGraphicFramePr>
            <a:graphicFrameLocks noGrp="1"/>
          </p:cNvGraphicFramePr>
          <p:nvPr>
            <p:ph type="tbl" idx="1"/>
          </p:nvPr>
        </p:nvGraphicFramePr>
        <p:xfrm>
          <a:off x="439738" y="1116013"/>
          <a:ext cx="8229600" cy="3968751"/>
        </p:xfrm>
        <a:graphic>
          <a:graphicData uri="http://schemas.openxmlformats.org/drawingml/2006/table">
            <a:tbl>
              <a:tblPr/>
              <a:tblGrid>
                <a:gridCol w="1408112"/>
                <a:gridCol w="3924300"/>
                <a:gridCol w="2897188"/>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Code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NCE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CED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Development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WCED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Weighted Code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WCDE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WDED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Weighted Development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WDED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WCEF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Weighted Code Errors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WCEF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WDEF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Weighted Development Errors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WDEF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smtClean="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511" name="Rectangle 127"/>
          <p:cNvSpPr>
            <a:spLocks noChangeArrowheads="1"/>
          </p:cNvSpPr>
          <p:nvPr/>
        </p:nvSpPr>
        <p:spPr bwMode="auto">
          <a:xfrm>
            <a:off x="250825" y="5167313"/>
            <a:ext cx="9144000" cy="1069975"/>
          </a:xfrm>
          <a:prstGeom prst="rect">
            <a:avLst/>
          </a:prstGeom>
          <a:noFill/>
          <a:ln w="9525">
            <a:noFill/>
            <a:miter lim="800000"/>
            <a:headEnd/>
            <a:tailEnd/>
          </a:ln>
          <a:effectLst/>
        </p:spPr>
        <p:txBody>
          <a:bodyPr>
            <a:spAutoFit/>
          </a:bodyPr>
          <a:lstStyle/>
          <a:p>
            <a:r>
              <a:rPr lang="en-US" sz="1600" b="1"/>
              <a:t>NCE = The number of code errors detected by code inspections and testing.</a:t>
            </a:r>
          </a:p>
          <a:p>
            <a:r>
              <a:rPr lang="en-US" sz="1600" b="1"/>
              <a:t>NDE = total number of development (design and code) errors) detected in the development process.</a:t>
            </a:r>
          </a:p>
          <a:p>
            <a:r>
              <a:rPr lang="en-US" sz="1600" b="1"/>
              <a:t>WCE = weighted total code errors detected by code inspections and testing.</a:t>
            </a:r>
          </a:p>
          <a:p>
            <a:r>
              <a:rPr lang="en-US" sz="1600" b="1"/>
              <a:t>WDE = total weighted development (design and code) errors detected in development process.  </a:t>
            </a:r>
          </a:p>
        </p:txBody>
      </p:sp>
      <p:sp>
        <p:nvSpPr>
          <p:cNvPr id="16512" name="WordArt 128"/>
          <p:cNvSpPr>
            <a:spLocks noChangeArrowheads="1" noChangeShapeType="1" noTextEdit="1"/>
          </p:cNvSpPr>
          <p:nvPr/>
        </p:nvSpPr>
        <p:spPr bwMode="auto">
          <a:xfrm>
            <a:off x="1928813" y="361950"/>
            <a:ext cx="5257800" cy="48101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Error density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65" name="Group 33"/>
          <p:cNvGraphicFramePr>
            <a:graphicFrameLocks noGrp="1"/>
          </p:cNvGraphicFramePr>
          <p:nvPr>
            <p:ph type="tbl" idx="1"/>
          </p:nvPr>
        </p:nvGraphicFramePr>
        <p:xfrm>
          <a:off x="533400" y="1655763"/>
          <a:ext cx="7924800" cy="2133600"/>
        </p:xfrm>
        <a:graphic>
          <a:graphicData uri="http://schemas.openxmlformats.org/drawingml/2006/table">
            <a:tbl>
              <a:tblPr/>
              <a:tblGrid>
                <a:gridCol w="1219200"/>
                <a:gridCol w="3810000"/>
                <a:gridCol w="28956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ASCE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Average Severity of Code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ASCE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ASDE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Average Severity of Development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ASDE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NDE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2" name="Rectangle 30"/>
          <p:cNvSpPr>
            <a:spLocks noChangeArrowheads="1"/>
          </p:cNvSpPr>
          <p:nvPr/>
        </p:nvSpPr>
        <p:spPr bwMode="auto">
          <a:xfrm>
            <a:off x="457200" y="4191000"/>
            <a:ext cx="8458200" cy="1739900"/>
          </a:xfrm>
          <a:prstGeom prst="rect">
            <a:avLst/>
          </a:prstGeom>
          <a:noFill/>
          <a:ln w="9525">
            <a:noFill/>
            <a:miter lim="800000"/>
            <a:headEnd/>
            <a:tailEnd/>
          </a:ln>
          <a:effectLst/>
        </p:spPr>
        <p:txBody>
          <a:bodyPr>
            <a:spAutoFit/>
          </a:bodyPr>
          <a:lstStyle/>
          <a:p>
            <a:r>
              <a:rPr lang="en-US" sz="1800" b="1">
                <a:solidFill>
                  <a:schemeClr val="tx2"/>
                </a:solidFill>
              </a:rPr>
              <a:t>NCE = The number of code errors detected by code inspections and testing.</a:t>
            </a:r>
          </a:p>
          <a:p>
            <a:r>
              <a:rPr lang="en-US" sz="1800" b="1">
                <a:solidFill>
                  <a:schemeClr val="tx2"/>
                </a:solidFill>
              </a:rPr>
              <a:t>NDE = total number of development (design and code) errors detected in the </a:t>
            </a:r>
            <a:br>
              <a:rPr lang="en-US" sz="1800" b="1">
                <a:solidFill>
                  <a:schemeClr val="tx2"/>
                </a:solidFill>
              </a:rPr>
            </a:br>
            <a:r>
              <a:rPr lang="en-US" sz="1800" b="1">
                <a:solidFill>
                  <a:schemeClr val="tx2"/>
                </a:solidFill>
              </a:rPr>
              <a:t>             development process.</a:t>
            </a:r>
          </a:p>
          <a:p>
            <a:r>
              <a:rPr lang="en-US" sz="1800" b="1">
                <a:solidFill>
                  <a:schemeClr val="tx2"/>
                </a:solidFill>
              </a:rPr>
              <a:t>WCE = weighted total code errors detected by code inspections and testing.</a:t>
            </a:r>
          </a:p>
          <a:p>
            <a:r>
              <a:rPr lang="en-US" sz="1800" b="1">
                <a:solidFill>
                  <a:schemeClr val="tx2"/>
                </a:solidFill>
              </a:rPr>
              <a:t>WDE = total weighted development (design and code) errors detected in </a:t>
            </a:r>
            <a:br>
              <a:rPr lang="en-US" sz="1800" b="1">
                <a:solidFill>
                  <a:schemeClr val="tx2"/>
                </a:solidFill>
              </a:rPr>
            </a:br>
            <a:r>
              <a:rPr lang="en-US" sz="1800" b="1">
                <a:solidFill>
                  <a:schemeClr val="tx2"/>
                </a:solidFill>
              </a:rPr>
              <a:t>             development process.  </a:t>
            </a:r>
          </a:p>
        </p:txBody>
      </p:sp>
      <p:sp>
        <p:nvSpPr>
          <p:cNvPr id="18467" name="WordArt 35"/>
          <p:cNvSpPr>
            <a:spLocks noChangeArrowheads="1" noChangeShapeType="1" noTextEdit="1"/>
          </p:cNvSpPr>
          <p:nvPr/>
        </p:nvSpPr>
        <p:spPr bwMode="auto">
          <a:xfrm>
            <a:off x="1843088" y="836613"/>
            <a:ext cx="5429250" cy="481012"/>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Error severity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2" name="Group 26"/>
          <p:cNvGraphicFramePr>
            <a:graphicFrameLocks noGrp="1"/>
          </p:cNvGraphicFramePr>
          <p:nvPr>
            <p:ph type="tbl" idx="1"/>
          </p:nvPr>
        </p:nvGraphicFramePr>
        <p:xfrm>
          <a:off x="369888" y="2303463"/>
          <a:ext cx="8305800" cy="2133600"/>
        </p:xfrm>
        <a:graphic>
          <a:graphicData uri="http://schemas.openxmlformats.org/drawingml/2006/table">
            <a:tbl>
              <a:tblPr/>
              <a:tblGrid>
                <a:gridCol w="1371600"/>
                <a:gridCol w="4114800"/>
                <a:gridCol w="28194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TTO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Time Table Observance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MSOT</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TTO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ADMC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Average Delay of Milestone Completion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TCDAM</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ADMC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7" name="Rectangle 21"/>
          <p:cNvSpPr>
            <a:spLocks noChangeArrowheads="1"/>
          </p:cNvSpPr>
          <p:nvPr/>
        </p:nvSpPr>
        <p:spPr bwMode="auto">
          <a:xfrm>
            <a:off x="366713" y="4686300"/>
            <a:ext cx="8383587" cy="915988"/>
          </a:xfrm>
          <a:prstGeom prst="rect">
            <a:avLst/>
          </a:prstGeom>
          <a:noFill/>
          <a:ln w="9525">
            <a:noFill/>
            <a:miter lim="800000"/>
            <a:headEnd/>
            <a:tailEnd/>
          </a:ln>
          <a:effectLst/>
        </p:spPr>
        <p:txBody>
          <a:bodyPr>
            <a:spAutoFit/>
          </a:bodyPr>
          <a:lstStyle/>
          <a:p>
            <a:r>
              <a:rPr lang="en-US" sz="1800" b="1">
                <a:solidFill>
                  <a:schemeClr val="tx2"/>
                </a:solidFill>
              </a:rPr>
              <a:t>MSOT = Milestones completed on time.</a:t>
            </a:r>
          </a:p>
          <a:p>
            <a:r>
              <a:rPr lang="en-US" sz="1800" b="1">
                <a:solidFill>
                  <a:schemeClr val="tx2"/>
                </a:solidFill>
              </a:rPr>
              <a:t>MS = Total number of milestones.</a:t>
            </a:r>
          </a:p>
          <a:p>
            <a:r>
              <a:rPr lang="en-US" sz="1800" b="1">
                <a:solidFill>
                  <a:schemeClr val="tx2"/>
                </a:solidFill>
              </a:rPr>
              <a:t>TCDAM = Total Completion Delays (days, weeks, etc.) for all milestones. </a:t>
            </a:r>
          </a:p>
        </p:txBody>
      </p:sp>
      <p:sp>
        <p:nvSpPr>
          <p:cNvPr id="19484" name="WordArt 28"/>
          <p:cNvSpPr>
            <a:spLocks noChangeArrowheads="1" noChangeShapeType="1" noTextEdit="1"/>
          </p:cNvSpPr>
          <p:nvPr/>
        </p:nvSpPr>
        <p:spPr bwMode="auto">
          <a:xfrm>
            <a:off x="2346325" y="650875"/>
            <a:ext cx="442912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Software process</a:t>
            </a:r>
          </a:p>
          <a:p>
            <a:pPr algn="ctr"/>
            <a:r>
              <a:rPr lang="en-US" sz="3600" kern="10">
                <a:ln w="12700">
                  <a:solidFill>
                    <a:srgbClr val="000000"/>
                  </a:solidFill>
                  <a:round/>
                  <a:headEnd/>
                  <a:tailEnd/>
                </a:ln>
                <a:solidFill>
                  <a:srgbClr val="33CC33"/>
                </a:solidFill>
                <a:latin typeface="Arial Black"/>
              </a:rPr>
              <a:t>timetable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Group 3"/>
          <p:cNvGraphicFramePr>
            <a:graphicFrameLocks noGrp="1"/>
          </p:cNvGraphicFramePr>
          <p:nvPr>
            <p:ph type="tbl" idx="1"/>
          </p:nvPr>
        </p:nvGraphicFramePr>
        <p:xfrm>
          <a:off x="228600" y="1803400"/>
          <a:ext cx="8686800" cy="2057400"/>
        </p:xfrm>
        <a:graphic>
          <a:graphicData uri="http://schemas.openxmlformats.org/drawingml/2006/table">
            <a:tbl>
              <a:tblPr/>
              <a:tblGrid>
                <a:gridCol w="1524000"/>
                <a:gridCol w="4114800"/>
                <a:gridCol w="30480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smtClean="0">
                          <a:ln>
                            <a:noFill/>
                          </a:ln>
                          <a:solidFill>
                            <a:schemeClr val="tx1"/>
                          </a:solidFill>
                          <a:effectLst/>
                          <a:latin typeface="Times New Roman" pitchFamily="18" charset="0"/>
                          <a:cs typeface="Times New Roman" pitchFamily="18" charset="0"/>
                        </a:rPr>
                        <a:t>DERE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Development Errors Removal Effectiveness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DERE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NDE + NYF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smtClean="0">
                          <a:ln>
                            <a:noFill/>
                          </a:ln>
                          <a:solidFill>
                            <a:schemeClr val="tx1"/>
                          </a:solidFill>
                          <a:effectLst/>
                          <a:latin typeface="Times New Roman" pitchFamily="18" charset="0"/>
                          <a:cs typeface="Times New Roman" pitchFamily="18" charset="0"/>
                        </a:rPr>
                        <a:t>DWERE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Development Weighted Errors Removal Effectiveness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DWERE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WDE+WYF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25" name="Rectangle 21"/>
          <p:cNvSpPr>
            <a:spLocks noChangeArrowheads="1"/>
          </p:cNvSpPr>
          <p:nvPr/>
        </p:nvSpPr>
        <p:spPr bwMode="auto">
          <a:xfrm>
            <a:off x="366713" y="3948113"/>
            <a:ext cx="8453437" cy="2289175"/>
          </a:xfrm>
          <a:prstGeom prst="rect">
            <a:avLst/>
          </a:prstGeom>
          <a:noFill/>
          <a:ln w="9525">
            <a:noFill/>
            <a:miter lim="800000"/>
            <a:headEnd/>
            <a:tailEnd/>
          </a:ln>
          <a:effectLst/>
        </p:spPr>
        <p:txBody>
          <a:bodyPr>
            <a:spAutoFit/>
          </a:bodyPr>
          <a:lstStyle/>
          <a:p>
            <a:r>
              <a:rPr lang="en-US" sz="1800" b="1">
                <a:solidFill>
                  <a:schemeClr val="tx2"/>
                </a:solidFill>
              </a:rPr>
              <a:t>NDE = total number of development (design and code) errors) detected in the </a:t>
            </a:r>
            <a:br>
              <a:rPr lang="en-US" sz="1800" b="1">
                <a:solidFill>
                  <a:schemeClr val="tx2"/>
                </a:solidFill>
              </a:rPr>
            </a:br>
            <a:r>
              <a:rPr lang="en-US" sz="1800" b="1">
                <a:solidFill>
                  <a:schemeClr val="tx2"/>
                </a:solidFill>
              </a:rPr>
              <a:t>             development process.</a:t>
            </a:r>
          </a:p>
          <a:p>
            <a:r>
              <a:rPr lang="en-US" sz="1800" b="1">
                <a:solidFill>
                  <a:schemeClr val="tx2"/>
                </a:solidFill>
              </a:rPr>
              <a:t>WCE = weighted total code errors detected by code inspections and testing.</a:t>
            </a:r>
          </a:p>
          <a:p>
            <a:r>
              <a:rPr lang="en-US" sz="1800" b="1">
                <a:solidFill>
                  <a:schemeClr val="tx2"/>
                </a:solidFill>
              </a:rPr>
              <a:t>WDE = total weighted development (design and code) errors detected in </a:t>
            </a:r>
            <a:br>
              <a:rPr lang="en-US" sz="1800" b="1">
                <a:solidFill>
                  <a:schemeClr val="tx2"/>
                </a:solidFill>
              </a:rPr>
            </a:br>
            <a:r>
              <a:rPr lang="en-US" sz="1800" b="1">
                <a:solidFill>
                  <a:schemeClr val="tx2"/>
                </a:solidFill>
              </a:rPr>
              <a:t>             development process. </a:t>
            </a:r>
          </a:p>
          <a:p>
            <a:r>
              <a:rPr lang="en-US" sz="1800" b="1">
                <a:solidFill>
                  <a:schemeClr val="tx2"/>
                </a:solidFill>
              </a:rPr>
              <a:t>NYF = number software failures detected during a year of maintenance service. </a:t>
            </a:r>
          </a:p>
          <a:p>
            <a:r>
              <a:rPr lang="en-US" sz="1800" b="1">
                <a:solidFill>
                  <a:schemeClr val="tx2"/>
                </a:solidFill>
              </a:rPr>
              <a:t>WYF = weighted number of software failures detected during a year of maintenance </a:t>
            </a:r>
            <a:br>
              <a:rPr lang="en-US" sz="1800" b="1">
                <a:solidFill>
                  <a:schemeClr val="tx2"/>
                </a:solidFill>
              </a:rPr>
            </a:br>
            <a:r>
              <a:rPr lang="en-US" sz="1800" b="1">
                <a:solidFill>
                  <a:schemeClr val="tx2"/>
                </a:solidFill>
              </a:rPr>
              <a:t>              service.  </a:t>
            </a:r>
          </a:p>
        </p:txBody>
      </p:sp>
      <p:sp>
        <p:nvSpPr>
          <p:cNvPr id="21529" name="WordArt 25"/>
          <p:cNvSpPr>
            <a:spLocks noChangeArrowheads="1" noChangeShapeType="1" noTextEdit="1"/>
          </p:cNvSpPr>
          <p:nvPr/>
        </p:nvSpPr>
        <p:spPr bwMode="auto">
          <a:xfrm>
            <a:off x="1846263" y="361950"/>
            <a:ext cx="541972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Error removal</a:t>
            </a:r>
          </a:p>
          <a:p>
            <a:pPr algn="ctr"/>
            <a:r>
              <a:rPr lang="en-US" sz="3600" kern="10">
                <a:ln w="12700">
                  <a:solidFill>
                    <a:srgbClr val="000000"/>
                  </a:solidFill>
                  <a:round/>
                  <a:headEnd/>
                  <a:tailEnd/>
                </a:ln>
                <a:solidFill>
                  <a:srgbClr val="33CC33"/>
                </a:solidFill>
                <a:latin typeface="Arial Black"/>
              </a:rPr>
              <a:t>effectiveness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84" name="Group 56"/>
          <p:cNvGraphicFramePr>
            <a:graphicFrameLocks noGrp="1"/>
          </p:cNvGraphicFramePr>
          <p:nvPr>
            <p:ph type="tbl" idx="1"/>
          </p:nvPr>
        </p:nvGraphicFramePr>
        <p:xfrm>
          <a:off x="609600" y="1684338"/>
          <a:ext cx="8077200" cy="3325178"/>
        </p:xfrm>
        <a:graphic>
          <a:graphicData uri="http://schemas.openxmlformats.org/drawingml/2006/table">
            <a:tbl>
              <a:tblPr/>
              <a:tblGrid>
                <a:gridCol w="1295400"/>
                <a:gridCol w="3886200"/>
                <a:gridCol w="2895600"/>
              </a:tblGrid>
              <a:tr h="490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DevP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Development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FDevP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Function point Development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FDevP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CRe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Code Reuse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ReKLOC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Cre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DocRe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Documentation Reuse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ReDoc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DocRe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86" name="WordArt 58"/>
          <p:cNvSpPr>
            <a:spLocks noChangeArrowheads="1" noChangeShapeType="1" noTextEdit="1"/>
          </p:cNvSpPr>
          <p:nvPr/>
        </p:nvSpPr>
        <p:spPr bwMode="auto">
          <a:xfrm>
            <a:off x="1987550" y="361950"/>
            <a:ext cx="513397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Process productivity</a:t>
            </a:r>
          </a:p>
          <a:p>
            <a:pPr algn="ctr"/>
            <a:r>
              <a:rPr lang="en-US" sz="3600" kern="10">
                <a:ln w="12700">
                  <a:solidFill>
                    <a:srgbClr val="000000"/>
                  </a:solidFill>
                  <a:round/>
                  <a:headEnd/>
                  <a:tailEnd/>
                </a:ln>
                <a:solidFill>
                  <a:srgbClr val="33CC33"/>
                </a:solidFill>
                <a:latin typeface="Arial Black"/>
              </a:rPr>
              <a:t>metrics</a:t>
            </a:r>
            <a:endParaRPr lang="ar-SA" sz="3600" kern="10">
              <a:ln w="12700">
                <a:solidFill>
                  <a:srgbClr val="000000"/>
                </a:solidFill>
                <a:round/>
                <a:headEnd/>
                <a:tailEnd/>
              </a:ln>
              <a:solidFill>
                <a:srgbClr val="33CC33"/>
              </a:solidFill>
              <a:latin typeface="Arial Black"/>
            </a:endParaRPr>
          </a:p>
        </p:txBody>
      </p:sp>
      <p:sp>
        <p:nvSpPr>
          <p:cNvPr id="22588" name="Text Box 60"/>
          <p:cNvSpPr txBox="1">
            <a:spLocks noChangeArrowheads="1"/>
          </p:cNvSpPr>
          <p:nvPr/>
        </p:nvSpPr>
        <p:spPr bwMode="auto">
          <a:xfrm>
            <a:off x="366713" y="5046663"/>
            <a:ext cx="8453437" cy="1190625"/>
          </a:xfrm>
          <a:prstGeom prst="rect">
            <a:avLst/>
          </a:prstGeom>
          <a:noFill/>
          <a:ln w="9525">
            <a:noFill/>
            <a:miter lim="800000"/>
            <a:headEnd/>
            <a:tailEnd/>
          </a:ln>
          <a:effectLst/>
        </p:spPr>
        <p:txBody>
          <a:bodyPr>
            <a:spAutoFit/>
          </a:bodyPr>
          <a:lstStyle/>
          <a:p>
            <a:r>
              <a:rPr lang="en-US" sz="1800" b="1"/>
              <a:t>DevH = Total working hours invested in the development of the software system.</a:t>
            </a:r>
          </a:p>
          <a:p>
            <a:r>
              <a:rPr lang="en-US" sz="1800" b="1"/>
              <a:t>ReKLOC = Number of thousands of reused lines of code.</a:t>
            </a:r>
          </a:p>
          <a:p>
            <a:r>
              <a:rPr lang="en-US" sz="1800" b="1"/>
              <a:t>ReDoc = Number of reused pages of documentation.</a:t>
            </a:r>
          </a:p>
          <a:p>
            <a:r>
              <a:rPr lang="en-US" sz="1800" b="1"/>
              <a:t>NDoc = Number of pages of documentation.</a:t>
            </a:r>
            <a:endParaRPr lang="en-GB" sz="1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61" name="Rectangle 9"/>
          <p:cNvSpPr>
            <a:spLocks noGrp="1" noChangeArrowheads="1"/>
          </p:cNvSpPr>
          <p:nvPr>
            <p:ph type="body" idx="1"/>
          </p:nvPr>
        </p:nvSpPr>
        <p:spPr>
          <a:xfrm>
            <a:off x="366713" y="1844675"/>
            <a:ext cx="8453437" cy="4243388"/>
          </a:xfrm>
          <a:solidFill>
            <a:srgbClr val="CCFFFF"/>
          </a:solidFill>
          <a:ln>
            <a:solidFill>
              <a:srgbClr val="0000CC"/>
            </a:solidFill>
          </a:ln>
        </p:spPr>
        <p:txBody>
          <a:bodyPr/>
          <a:lstStyle/>
          <a:p>
            <a:pPr marL="711200" indent="-711200">
              <a:lnSpc>
                <a:spcPct val="80000"/>
              </a:lnSpc>
              <a:spcBef>
                <a:spcPct val="15000"/>
              </a:spcBef>
              <a:buFontTx/>
              <a:buNone/>
              <a:tabLst>
                <a:tab pos="363538" algn="l"/>
              </a:tabLst>
            </a:pPr>
            <a:r>
              <a:rPr lang="en-US" sz="2200" b="1"/>
              <a:t>*	HD quality metrics:</a:t>
            </a:r>
          </a:p>
          <a:p>
            <a:pPr marL="711200" indent="-711200">
              <a:lnSpc>
                <a:spcPct val="80000"/>
              </a:lnSpc>
              <a:spcBef>
                <a:spcPct val="15000"/>
              </a:spcBef>
              <a:buFontTx/>
              <a:buNone/>
              <a:tabLst>
                <a:tab pos="363538" algn="l"/>
              </a:tabLst>
            </a:pPr>
            <a:r>
              <a:rPr lang="en-US" sz="2200">
                <a:solidFill>
                  <a:srgbClr val="0000CC"/>
                </a:solidFill>
              </a:rPr>
              <a:t>	*	HD calls density metrics - measured by the number of calls. </a:t>
            </a:r>
          </a:p>
          <a:p>
            <a:pPr marL="711200" indent="-711200">
              <a:lnSpc>
                <a:spcPct val="80000"/>
              </a:lnSpc>
              <a:spcBef>
                <a:spcPct val="15000"/>
              </a:spcBef>
              <a:buFontTx/>
              <a:buNone/>
              <a:tabLst>
                <a:tab pos="363538" algn="l"/>
              </a:tabLst>
            </a:pPr>
            <a:r>
              <a:rPr lang="en-US" sz="2200">
                <a:solidFill>
                  <a:srgbClr val="0000CC"/>
                </a:solidFill>
              </a:rPr>
              <a:t>	*	HD calls severity metrics - the severity of the HD issues raised. </a:t>
            </a:r>
          </a:p>
          <a:p>
            <a:pPr marL="711200" indent="-711200">
              <a:lnSpc>
                <a:spcPct val="80000"/>
              </a:lnSpc>
              <a:spcBef>
                <a:spcPct val="15000"/>
              </a:spcBef>
              <a:buFontTx/>
              <a:buNone/>
              <a:tabLst>
                <a:tab pos="363538" algn="l"/>
              </a:tabLst>
            </a:pPr>
            <a:r>
              <a:rPr lang="en-US" sz="2200">
                <a:solidFill>
                  <a:srgbClr val="0000CC"/>
                </a:solidFill>
              </a:rPr>
              <a:t>	*	HD success metrics – the level of success in responding to HD calls.</a:t>
            </a:r>
            <a:r>
              <a:rPr lang="en-US" sz="2200"/>
              <a:t> </a:t>
            </a:r>
          </a:p>
          <a:p>
            <a:pPr marL="711200" indent="-711200">
              <a:lnSpc>
                <a:spcPct val="80000"/>
              </a:lnSpc>
              <a:spcBef>
                <a:spcPct val="15000"/>
              </a:spcBef>
              <a:buFontTx/>
              <a:buNone/>
              <a:tabLst>
                <a:tab pos="363538" algn="l"/>
              </a:tabLst>
            </a:pPr>
            <a:r>
              <a:rPr lang="en-US" sz="2200" b="1">
                <a:solidFill>
                  <a:srgbClr val="990033"/>
                </a:solidFill>
              </a:rPr>
              <a:t>*	HD productivity metrics.</a:t>
            </a:r>
          </a:p>
          <a:p>
            <a:pPr marL="711200" indent="-711200">
              <a:lnSpc>
                <a:spcPct val="80000"/>
              </a:lnSpc>
              <a:spcBef>
                <a:spcPct val="15000"/>
              </a:spcBef>
              <a:buFontTx/>
              <a:buNone/>
              <a:tabLst>
                <a:tab pos="363538" algn="l"/>
              </a:tabLst>
            </a:pPr>
            <a:r>
              <a:rPr lang="en-US" sz="2200" b="1">
                <a:solidFill>
                  <a:srgbClr val="990033"/>
                </a:solidFill>
              </a:rPr>
              <a:t>*	HD effectiveness metrics.</a:t>
            </a:r>
          </a:p>
          <a:p>
            <a:pPr marL="711200" indent="-711200">
              <a:lnSpc>
                <a:spcPct val="80000"/>
              </a:lnSpc>
              <a:spcBef>
                <a:spcPct val="15000"/>
              </a:spcBef>
              <a:buFontTx/>
              <a:buNone/>
              <a:tabLst>
                <a:tab pos="363538" algn="l"/>
              </a:tabLst>
            </a:pPr>
            <a:r>
              <a:rPr lang="en-US" sz="2200" b="1">
                <a:solidFill>
                  <a:srgbClr val="339966"/>
                </a:solidFill>
              </a:rPr>
              <a:t>*	Corrective maintenance quality metrics.</a:t>
            </a:r>
          </a:p>
          <a:p>
            <a:pPr marL="711200" indent="-711200">
              <a:lnSpc>
                <a:spcPct val="80000"/>
              </a:lnSpc>
              <a:spcBef>
                <a:spcPct val="15000"/>
              </a:spcBef>
              <a:buFontTx/>
              <a:buNone/>
              <a:tabLst>
                <a:tab pos="363538" algn="l"/>
              </a:tabLst>
            </a:pPr>
            <a:r>
              <a:rPr lang="en-US" sz="2200">
                <a:solidFill>
                  <a:srgbClr val="339966"/>
                </a:solidFill>
              </a:rPr>
              <a:t>	*	Software system failures density metrics </a:t>
            </a:r>
          </a:p>
          <a:p>
            <a:pPr marL="711200" indent="-711200">
              <a:lnSpc>
                <a:spcPct val="80000"/>
              </a:lnSpc>
              <a:spcBef>
                <a:spcPct val="15000"/>
              </a:spcBef>
              <a:buFontTx/>
              <a:buNone/>
              <a:tabLst>
                <a:tab pos="363538" algn="l"/>
              </a:tabLst>
            </a:pPr>
            <a:r>
              <a:rPr lang="en-US" sz="2200">
                <a:solidFill>
                  <a:srgbClr val="339966"/>
                </a:solidFill>
              </a:rPr>
              <a:t>	*	Software system failures severity metrics </a:t>
            </a:r>
          </a:p>
          <a:p>
            <a:pPr marL="711200" indent="-711200">
              <a:lnSpc>
                <a:spcPct val="80000"/>
              </a:lnSpc>
              <a:spcBef>
                <a:spcPct val="15000"/>
              </a:spcBef>
              <a:buFontTx/>
              <a:buNone/>
              <a:tabLst>
                <a:tab pos="363538" algn="l"/>
              </a:tabLst>
            </a:pPr>
            <a:r>
              <a:rPr lang="en-US" sz="2200">
                <a:solidFill>
                  <a:srgbClr val="339966"/>
                </a:solidFill>
              </a:rPr>
              <a:t>	*	Failures of maintenance services metrics </a:t>
            </a:r>
          </a:p>
          <a:p>
            <a:pPr marL="711200" indent="-711200">
              <a:lnSpc>
                <a:spcPct val="80000"/>
              </a:lnSpc>
              <a:spcBef>
                <a:spcPct val="15000"/>
              </a:spcBef>
              <a:buFontTx/>
              <a:buNone/>
              <a:tabLst>
                <a:tab pos="363538" algn="l"/>
              </a:tabLst>
            </a:pPr>
            <a:r>
              <a:rPr lang="en-US" sz="2200">
                <a:solidFill>
                  <a:srgbClr val="339966"/>
                </a:solidFill>
              </a:rPr>
              <a:t>	*	Software system availability metrics</a:t>
            </a:r>
          </a:p>
          <a:p>
            <a:pPr marL="711200" indent="-711200">
              <a:lnSpc>
                <a:spcPct val="75000"/>
              </a:lnSpc>
              <a:spcBef>
                <a:spcPct val="15000"/>
              </a:spcBef>
              <a:buFontTx/>
              <a:buNone/>
              <a:tabLst>
                <a:tab pos="363538" algn="l"/>
              </a:tabLst>
            </a:pPr>
            <a:r>
              <a:rPr lang="en-US" sz="2200" b="1">
                <a:solidFill>
                  <a:srgbClr val="FF3300"/>
                </a:solidFill>
              </a:rPr>
              <a:t>*	Corrective maintenance productivity and effectiveness metrics</a:t>
            </a:r>
            <a:r>
              <a:rPr lang="en-US" sz="2200"/>
              <a:t>.</a:t>
            </a:r>
          </a:p>
        </p:txBody>
      </p:sp>
      <p:sp>
        <p:nvSpPr>
          <p:cNvPr id="23564" name="WordArt 12"/>
          <p:cNvSpPr>
            <a:spLocks noChangeArrowheads="1" noChangeShapeType="1" noTextEdit="1"/>
          </p:cNvSpPr>
          <p:nvPr/>
        </p:nvSpPr>
        <p:spPr bwMode="auto">
          <a:xfrm>
            <a:off x="2559050" y="361950"/>
            <a:ext cx="40005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Product metrics</a:t>
            </a:r>
          </a:p>
          <a:p>
            <a:pPr algn="ctr"/>
            <a:r>
              <a:rPr lang="en-US" sz="3600" kern="10">
                <a:ln w="12700">
                  <a:solidFill>
                    <a:srgbClr val="000000"/>
                  </a:solidFill>
                  <a:round/>
                  <a:headEnd/>
                  <a:tailEnd/>
                </a:ln>
                <a:solidFill>
                  <a:srgbClr val="33CC33"/>
                </a:solidFill>
                <a:latin typeface="Arial Black"/>
              </a:rPr>
              <a:t>categories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21" name="Group 45"/>
          <p:cNvGraphicFramePr>
            <a:graphicFrameLocks noGrp="1"/>
          </p:cNvGraphicFramePr>
          <p:nvPr>
            <p:ph type="tbl" idx="1"/>
          </p:nvPr>
        </p:nvGraphicFramePr>
        <p:xfrm>
          <a:off x="381000" y="1828800"/>
          <a:ext cx="8458200" cy="2712720"/>
        </p:xfrm>
        <a:graphic>
          <a:graphicData uri="http://schemas.openxmlformats.org/drawingml/2006/table">
            <a:tbl>
              <a:tblPr/>
              <a:tblGrid>
                <a:gridCol w="1219200"/>
                <a:gridCol w="4191000"/>
                <a:gridCol w="3048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HD calls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HDD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WHDD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Weighted HD calls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WHYC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WHDF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Weighted HD calls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WHDF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NMFP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4" name="Text Box 48"/>
          <p:cNvSpPr txBox="1">
            <a:spLocks noChangeArrowheads="1"/>
          </p:cNvSpPr>
          <p:nvPr/>
        </p:nvSpPr>
        <p:spPr bwMode="auto">
          <a:xfrm>
            <a:off x="366713" y="4797425"/>
            <a:ext cx="8453437" cy="1190625"/>
          </a:xfrm>
          <a:prstGeom prst="rect">
            <a:avLst/>
          </a:prstGeom>
          <a:noFill/>
          <a:ln w="9525">
            <a:noFill/>
            <a:miter lim="800000"/>
            <a:headEnd/>
            <a:tailEnd/>
          </a:ln>
          <a:effectLst/>
        </p:spPr>
        <p:txBody>
          <a:bodyPr>
            <a:spAutoFit/>
          </a:bodyPr>
          <a:lstStyle/>
          <a:p>
            <a:r>
              <a:rPr lang="en-US" sz="1800" b="1"/>
              <a:t>NHYC = the number of HD calls during a year of service.</a:t>
            </a:r>
          </a:p>
          <a:p>
            <a:r>
              <a:rPr lang="en-US" sz="1800" b="1"/>
              <a:t>KLMC = Thousands of lines of maintained software code.</a:t>
            </a:r>
          </a:p>
          <a:p>
            <a:r>
              <a:rPr lang="en-US" sz="1800" b="1"/>
              <a:t>WHYC = weighted HD calls received during one year of service.</a:t>
            </a:r>
          </a:p>
          <a:p>
            <a:r>
              <a:rPr lang="en-US" sz="1800" b="1"/>
              <a:t>NMFP = number of function points to be maintained.</a:t>
            </a:r>
            <a:endParaRPr lang="en-GB" sz="1800"/>
          </a:p>
        </p:txBody>
      </p:sp>
      <p:sp>
        <p:nvSpPr>
          <p:cNvPr id="24625" name="WordArt 49"/>
          <p:cNvSpPr>
            <a:spLocks noChangeArrowheads="1" noChangeShapeType="1" noTextEdit="1"/>
          </p:cNvSpPr>
          <p:nvPr/>
        </p:nvSpPr>
        <p:spPr bwMode="auto">
          <a:xfrm>
            <a:off x="1514475" y="909638"/>
            <a:ext cx="6096000" cy="503237"/>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HD calls density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44" name="Group 20"/>
          <p:cNvGraphicFramePr>
            <a:graphicFrameLocks noGrp="1"/>
          </p:cNvGraphicFramePr>
          <p:nvPr/>
        </p:nvGraphicFramePr>
        <p:xfrm>
          <a:off x="381000" y="2438400"/>
          <a:ext cx="8458200" cy="1243013"/>
        </p:xfrm>
        <a:graphic>
          <a:graphicData uri="http://schemas.openxmlformats.org/drawingml/2006/table">
            <a:tbl>
              <a:tblPr/>
              <a:tblGrid>
                <a:gridCol w="1219200"/>
                <a:gridCol w="4191000"/>
                <a:gridCol w="3048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ASHC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Average severity of HD calls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ASHC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45" name="Rectangle 21"/>
          <p:cNvSpPr>
            <a:spLocks noChangeArrowheads="1"/>
          </p:cNvSpPr>
          <p:nvPr/>
        </p:nvSpPr>
        <p:spPr bwMode="auto">
          <a:xfrm>
            <a:off x="395288" y="4267200"/>
            <a:ext cx="7300912" cy="779463"/>
          </a:xfrm>
          <a:prstGeom prst="rect">
            <a:avLst/>
          </a:prstGeom>
          <a:noFill/>
          <a:ln w="9525">
            <a:noFill/>
            <a:miter lim="800000"/>
            <a:headEnd/>
            <a:tailEnd/>
          </a:ln>
          <a:effectLst/>
        </p:spPr>
        <p:txBody>
          <a:bodyPr>
            <a:spAutoFit/>
          </a:bodyPr>
          <a:lstStyle/>
          <a:p>
            <a:pPr>
              <a:spcBef>
                <a:spcPct val="50000"/>
              </a:spcBef>
            </a:pPr>
            <a:r>
              <a:rPr lang="en-US" sz="1800" b="1"/>
              <a:t>NHYC = the number of HD calls during a year of service.</a:t>
            </a:r>
          </a:p>
          <a:p>
            <a:pPr eaLnBrk="0" hangingPunct="0">
              <a:spcBef>
                <a:spcPct val="50000"/>
              </a:spcBef>
            </a:pPr>
            <a:r>
              <a:rPr lang="en-US" sz="1800" b="1"/>
              <a:t>WHYC = weighted HD calls received during one year of service.</a:t>
            </a:r>
          </a:p>
        </p:txBody>
      </p:sp>
      <p:sp>
        <p:nvSpPr>
          <p:cNvPr id="26647" name="WordArt 23"/>
          <p:cNvSpPr>
            <a:spLocks noChangeArrowheads="1" noChangeShapeType="1" noTextEdit="1"/>
          </p:cNvSpPr>
          <p:nvPr/>
        </p:nvSpPr>
        <p:spPr bwMode="auto">
          <a:xfrm>
            <a:off x="1076325" y="1219200"/>
            <a:ext cx="6962775" cy="48101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Severity of HD calls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19" name="Group 19"/>
          <p:cNvGraphicFramePr>
            <a:graphicFrameLocks noGrp="1"/>
          </p:cNvGraphicFramePr>
          <p:nvPr/>
        </p:nvGraphicFramePr>
        <p:xfrm>
          <a:off x="342900" y="2808288"/>
          <a:ext cx="8458200" cy="1243013"/>
        </p:xfrm>
        <a:graphic>
          <a:graphicData uri="http://schemas.openxmlformats.org/drawingml/2006/table">
            <a:tbl>
              <a:tblPr/>
              <a:tblGrid>
                <a:gridCol w="1219200"/>
                <a:gridCol w="4191000"/>
                <a:gridCol w="3048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HD service success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NHYOT</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HDS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18" name="Rectangle 18"/>
          <p:cNvSpPr>
            <a:spLocks noChangeArrowheads="1"/>
          </p:cNvSpPr>
          <p:nvPr/>
        </p:nvSpPr>
        <p:spPr bwMode="auto">
          <a:xfrm>
            <a:off x="228600" y="4572000"/>
            <a:ext cx="8610600" cy="915988"/>
          </a:xfrm>
          <a:prstGeom prst="rect">
            <a:avLst/>
          </a:prstGeom>
          <a:noFill/>
          <a:ln w="9525">
            <a:noFill/>
            <a:miter lim="800000"/>
            <a:headEnd/>
            <a:tailEnd/>
          </a:ln>
          <a:effectLst/>
        </p:spPr>
        <p:txBody>
          <a:bodyPr>
            <a:spAutoFit/>
          </a:bodyPr>
          <a:lstStyle/>
          <a:p>
            <a:r>
              <a:rPr lang="en-US" sz="1800" b="1"/>
              <a:t>NHYNOT = Number of yearly HD calls completed on time during one year of service. </a:t>
            </a:r>
          </a:p>
          <a:p>
            <a:r>
              <a:rPr lang="en-US" sz="1800" b="1"/>
              <a:t>NHYC = the number of HD calls during a year of service.</a:t>
            </a:r>
          </a:p>
          <a:p>
            <a:r>
              <a:rPr lang="en-US" sz="1800" b="1"/>
              <a:t> </a:t>
            </a:r>
          </a:p>
        </p:txBody>
      </p:sp>
      <p:sp>
        <p:nvSpPr>
          <p:cNvPr id="25621" name="WordArt 21"/>
          <p:cNvSpPr>
            <a:spLocks noChangeArrowheads="1" noChangeShapeType="1" noTextEdit="1"/>
          </p:cNvSpPr>
          <p:nvPr/>
        </p:nvSpPr>
        <p:spPr bwMode="auto">
          <a:xfrm>
            <a:off x="2066925" y="1365250"/>
            <a:ext cx="4981575" cy="407988"/>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HD success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365760" indent="-256032" eaLnBrk="1" fontAlgn="auto" hangingPunct="1">
              <a:lnSpc>
                <a:spcPct val="80000"/>
              </a:lnSpc>
              <a:spcAft>
                <a:spcPts val="0"/>
              </a:spcAft>
              <a:buFont typeface="Wingdings 3"/>
              <a:buChar char=""/>
              <a:defRPr/>
            </a:pPr>
            <a:endParaRPr lang="en-US" sz="2800" b="1" dirty="0" smtClean="0"/>
          </a:p>
          <a:p>
            <a:pPr marL="365760" indent="-256032" eaLnBrk="1" fontAlgn="auto" hangingPunct="1">
              <a:spcAft>
                <a:spcPts val="0"/>
              </a:spcAft>
              <a:buFont typeface="Wingdings 3"/>
              <a:buChar char=""/>
              <a:defRPr/>
            </a:pPr>
            <a:r>
              <a:rPr lang="en-US" sz="2800" dirty="0" smtClean="0">
                <a:cs typeface="Times New Roman" pitchFamily="18" charset="0"/>
              </a:rPr>
              <a:t>Measurement</a:t>
            </a:r>
          </a:p>
          <a:p>
            <a:pPr marL="621792" lvl="1" eaLnBrk="1" fontAlgn="auto" hangingPunct="1">
              <a:spcBef>
                <a:spcPts val="324"/>
              </a:spcBef>
              <a:spcAft>
                <a:spcPts val="0"/>
              </a:spcAft>
              <a:buFont typeface="Verdana"/>
              <a:buChar char="◦"/>
              <a:defRPr/>
            </a:pPr>
            <a:r>
              <a:rPr lang="en-US" sz="2400" dirty="0" smtClean="0">
                <a:cs typeface="Times New Roman" pitchFamily="18" charset="0"/>
              </a:rPr>
              <a:t>is the act of obtaining a measure</a:t>
            </a:r>
          </a:p>
          <a:p>
            <a:pPr marL="365760" indent="-256032" eaLnBrk="1" fontAlgn="auto" hangingPunct="1">
              <a:spcAft>
                <a:spcPts val="0"/>
              </a:spcAft>
              <a:buFont typeface="Wingdings 3"/>
              <a:buChar char=""/>
              <a:defRPr/>
            </a:pPr>
            <a:endParaRPr lang="en-US" sz="2800" dirty="0" smtClean="0">
              <a:cs typeface="Times New Roman" pitchFamily="18" charset="0"/>
            </a:endParaRPr>
          </a:p>
          <a:p>
            <a:pPr marL="365760" indent="-256032" eaLnBrk="1" fontAlgn="auto" hangingPunct="1">
              <a:spcAft>
                <a:spcPts val="0"/>
              </a:spcAft>
              <a:buFont typeface="Wingdings 3"/>
              <a:buChar char=""/>
              <a:defRPr/>
            </a:pPr>
            <a:r>
              <a:rPr lang="en-US" sz="2800" dirty="0" smtClean="0">
                <a:cs typeface="Times New Roman" pitchFamily="18" charset="0"/>
              </a:rPr>
              <a:t>Measure</a:t>
            </a:r>
          </a:p>
          <a:p>
            <a:pPr marL="621792" lvl="1" eaLnBrk="1" fontAlgn="auto" hangingPunct="1">
              <a:spcBef>
                <a:spcPts val="324"/>
              </a:spcBef>
              <a:spcAft>
                <a:spcPts val="0"/>
              </a:spcAft>
              <a:buFont typeface="Verdana"/>
              <a:buChar char="◦"/>
              <a:defRPr/>
            </a:pPr>
            <a:r>
              <a:rPr lang="en-US" sz="2400" dirty="0" smtClean="0">
                <a:cs typeface="Times New Roman" pitchFamily="18" charset="0"/>
              </a:rPr>
              <a:t>provides a quantitative indication of the size of some product or process attribute, </a:t>
            </a:r>
            <a:r>
              <a:rPr lang="en-US" sz="2400" dirty="0" smtClean="0">
                <a:solidFill>
                  <a:srgbClr val="FF0000"/>
                </a:solidFill>
              </a:rPr>
              <a:t>E.g., Number of errors</a:t>
            </a:r>
            <a:endParaRPr lang="en-US" sz="2400" dirty="0" smtClean="0">
              <a:solidFill>
                <a:srgbClr val="FF0000"/>
              </a:solidFill>
              <a:cs typeface="Times New Roman" pitchFamily="18" charset="0"/>
            </a:endParaRPr>
          </a:p>
          <a:p>
            <a:pPr marL="365760" indent="-256032" eaLnBrk="1" fontAlgn="auto" hangingPunct="1">
              <a:spcAft>
                <a:spcPts val="0"/>
              </a:spcAft>
              <a:buFont typeface="Wingdings 3"/>
              <a:buChar char=""/>
              <a:defRPr/>
            </a:pPr>
            <a:endParaRPr lang="en-US" sz="2800" dirty="0" smtClean="0">
              <a:cs typeface="Times New Roman" pitchFamily="18" charset="0"/>
            </a:endParaRPr>
          </a:p>
          <a:p>
            <a:pPr marL="365760" indent="-256032" eaLnBrk="1" fontAlgn="auto" hangingPunct="1">
              <a:spcAft>
                <a:spcPts val="0"/>
              </a:spcAft>
              <a:buFont typeface="Wingdings 3"/>
              <a:buChar char=""/>
              <a:defRPr/>
            </a:pPr>
            <a:r>
              <a:rPr lang="en-US" sz="2800" dirty="0" smtClean="0">
                <a:cs typeface="Times New Roman" pitchFamily="18" charset="0"/>
              </a:rPr>
              <a:t>Metric</a:t>
            </a:r>
          </a:p>
          <a:p>
            <a:pPr marL="621792" lvl="1" eaLnBrk="1" fontAlgn="auto" hangingPunct="1">
              <a:spcBef>
                <a:spcPts val="324"/>
              </a:spcBef>
              <a:spcAft>
                <a:spcPts val="0"/>
              </a:spcAft>
              <a:buFont typeface="Verdana"/>
              <a:buChar char="◦"/>
              <a:defRPr/>
            </a:pPr>
            <a:r>
              <a:rPr lang="en-US" sz="2400" dirty="0" smtClean="0">
                <a:cs typeface="Times New Roman" pitchFamily="18" charset="0"/>
              </a:rPr>
              <a:t>is a quantitative measure of the degree to which a system, component, or process possesses a given attribute </a:t>
            </a:r>
            <a:r>
              <a:rPr lang="en-US" sz="2400" i="1" dirty="0" smtClean="0">
                <a:solidFill>
                  <a:srgbClr val="381F7F"/>
                </a:solidFill>
                <a:latin typeface="Times New Roman" pitchFamily="18" charset="0"/>
              </a:rPr>
              <a:t>(IEEE Software Engineering Standards 1993)  : Software Quality - </a:t>
            </a:r>
            <a:r>
              <a:rPr lang="en-US" sz="2400" dirty="0" smtClean="0">
                <a:solidFill>
                  <a:srgbClr val="FF0000"/>
                </a:solidFill>
              </a:rPr>
              <a:t>E.g., Number of errors found per person hours expended</a:t>
            </a:r>
          </a:p>
          <a:p>
            <a:pPr marL="621792" lvl="1" eaLnBrk="1" fontAlgn="auto" hangingPunct="1">
              <a:spcBef>
                <a:spcPts val="324"/>
              </a:spcBef>
              <a:spcAft>
                <a:spcPts val="0"/>
              </a:spcAft>
              <a:buFont typeface="Verdana"/>
              <a:buChar char="◦"/>
              <a:defRPr/>
            </a:pPr>
            <a:endParaRPr lang="en-US" sz="2400" dirty="0" smtClean="0">
              <a:cs typeface="Times New Roman" pitchFamily="18" charset="0"/>
            </a:endParaRPr>
          </a:p>
          <a:p>
            <a:pPr marL="365760" indent="-256032" eaLnBrk="1" fontAlgn="auto" hangingPunct="1">
              <a:spcAft>
                <a:spcPts val="0"/>
              </a:spcAft>
              <a:buFont typeface="Wingdings 3"/>
              <a:buChar char=""/>
              <a:defRPr/>
            </a:pPr>
            <a:endParaRPr lang="en-US" dirty="0"/>
          </a:p>
        </p:txBody>
      </p:sp>
      <p:sp>
        <p:nvSpPr>
          <p:cNvPr id="16387" name="Slide Number Placeholder 3"/>
          <p:cNvSpPr>
            <a:spLocks noGrp="1"/>
          </p:cNvSpPr>
          <p:nvPr>
            <p:ph type="sldNum" sz="quarter" idx="4294967295"/>
          </p:nvPr>
        </p:nvSpPr>
        <p:spPr bwMode="auto">
          <a:xfrm>
            <a:off x="8647113" y="6408738"/>
            <a:ext cx="366712"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2678DE53-D972-4834-8129-5CE83D6F3F5D}" type="slidenum">
              <a:rPr lang="en-US" smtClean="0">
                <a:latin typeface="Arial" pitchFamily="34" charset="0"/>
              </a:rPr>
              <a:pPr>
                <a:defRPr/>
              </a:pPr>
              <a:t>3</a:t>
            </a:fld>
            <a:endParaRPr lang="en-US" smtClean="0">
              <a:latin typeface="Arial" pitchFamily="34" charset="0"/>
            </a:endParaRPr>
          </a:p>
        </p:txBody>
      </p:sp>
      <p:sp>
        <p:nvSpPr>
          <p:cNvPr id="2" name="Title 1"/>
          <p:cNvSpPr>
            <a:spLocks noGrp="1"/>
          </p:cNvSpPr>
          <p:nvPr>
            <p:ph type="title"/>
          </p:nvPr>
        </p:nvSpPr>
        <p:spPr/>
        <p:txBody>
          <a:bodyPr>
            <a:normAutofit/>
          </a:bodyPr>
          <a:lstStyle/>
          <a:p>
            <a:pPr algn="ctr" eaLnBrk="1" fontAlgn="auto" hangingPunct="1">
              <a:spcAft>
                <a:spcPts val="0"/>
              </a:spcAft>
              <a:defRPr/>
            </a:pPr>
            <a:r>
              <a:rPr lang="en-US" sz="4400" dirty="0" smtClean="0"/>
              <a:t>Measurement, Measures, Metrics</a:t>
            </a:r>
            <a:endParaRPr lang="en-US"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45" name="Group 49"/>
          <p:cNvGraphicFramePr>
            <a:graphicFrameLocks noGrp="1"/>
          </p:cNvGraphicFramePr>
          <p:nvPr/>
        </p:nvGraphicFramePr>
        <p:xfrm>
          <a:off x="304800" y="1990725"/>
          <a:ext cx="8610600" cy="2662239"/>
        </p:xfrm>
        <a:graphic>
          <a:graphicData uri="http://schemas.openxmlformats.org/drawingml/2006/table">
            <a:tbl>
              <a:tblPr/>
              <a:tblGrid>
                <a:gridCol w="1219200"/>
                <a:gridCol w="4419600"/>
                <a:gridCol w="29718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HDP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HD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HDP=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KLNC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FHDP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Function Point HD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FHDP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NMFP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HDE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HD effectiveness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HDE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13" name="Rectangle 17"/>
          <p:cNvSpPr>
            <a:spLocks noChangeArrowheads="1"/>
          </p:cNvSpPr>
          <p:nvPr/>
        </p:nvSpPr>
        <p:spPr bwMode="auto">
          <a:xfrm>
            <a:off x="366713" y="4876800"/>
            <a:ext cx="8777287" cy="1190625"/>
          </a:xfrm>
          <a:prstGeom prst="rect">
            <a:avLst/>
          </a:prstGeom>
          <a:noFill/>
          <a:ln w="9525">
            <a:noFill/>
            <a:miter lim="800000"/>
            <a:headEnd/>
            <a:tailEnd/>
          </a:ln>
          <a:effectLst/>
        </p:spPr>
        <p:txBody>
          <a:bodyPr>
            <a:spAutoFit/>
          </a:bodyPr>
          <a:lstStyle/>
          <a:p>
            <a:r>
              <a:rPr lang="en-US" sz="1800" b="1"/>
              <a:t>HDYH = Total yearly working hours invested in HD servicing of the software system.</a:t>
            </a:r>
          </a:p>
          <a:p>
            <a:pPr eaLnBrk="0" hangingPunct="0"/>
            <a:r>
              <a:rPr lang="en-US" sz="1800" b="1"/>
              <a:t>KLMC = Thousands of lines of maintained software code.</a:t>
            </a:r>
          </a:p>
          <a:p>
            <a:pPr eaLnBrk="0" hangingPunct="0"/>
            <a:r>
              <a:rPr lang="en-US" sz="1800" b="1"/>
              <a:t>NMFP = number of function points to be maintained.</a:t>
            </a:r>
          </a:p>
          <a:p>
            <a:pPr eaLnBrk="0" hangingPunct="0"/>
            <a:r>
              <a:rPr lang="en-US" sz="1800" b="1"/>
              <a:t>NHYC = the number of HD calls during a year of service. </a:t>
            </a:r>
          </a:p>
        </p:txBody>
      </p:sp>
      <p:sp>
        <p:nvSpPr>
          <p:cNvPr id="29746" name="WordArt 50"/>
          <p:cNvSpPr>
            <a:spLocks noChangeArrowheads="1" noChangeShapeType="1" noTextEdit="1"/>
          </p:cNvSpPr>
          <p:nvPr/>
        </p:nvSpPr>
        <p:spPr bwMode="auto">
          <a:xfrm>
            <a:off x="1844675" y="577850"/>
            <a:ext cx="541972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HD productivity and</a:t>
            </a:r>
          </a:p>
          <a:p>
            <a:pPr algn="ctr"/>
            <a:r>
              <a:rPr lang="en-US" sz="3600" kern="10">
                <a:ln w="12700">
                  <a:solidFill>
                    <a:srgbClr val="000000"/>
                  </a:solidFill>
                  <a:round/>
                  <a:headEnd/>
                  <a:tailEnd/>
                </a:ln>
                <a:solidFill>
                  <a:srgbClr val="33CC33"/>
                </a:solidFill>
                <a:latin typeface="Arial Black"/>
              </a:rPr>
              <a:t>effectiveness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92" name="Group 48"/>
          <p:cNvGraphicFramePr>
            <a:graphicFrameLocks noGrp="1"/>
          </p:cNvGraphicFramePr>
          <p:nvPr>
            <p:ph type="tbl" idx="1"/>
          </p:nvPr>
        </p:nvGraphicFramePr>
        <p:xfrm>
          <a:off x="381000" y="1765300"/>
          <a:ext cx="8534400" cy="2743200"/>
        </p:xfrm>
        <a:graphic>
          <a:graphicData uri="http://schemas.openxmlformats.org/drawingml/2006/table">
            <a:tbl>
              <a:tblPr/>
              <a:tblGrid>
                <a:gridCol w="1447800"/>
                <a:gridCol w="4114800"/>
                <a:gridCol w="29718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SSFD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Software System Failure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NYF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SSFD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WSSFD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Weighted Software  System Failure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WFFFD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cs typeface="Times New Roman" pitchFamily="18" charset="0"/>
                        </a:rPr>
                        <a:t>WSSFF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Weighted Software System Failures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WSSFF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NMFP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94" name="WordArt 50"/>
          <p:cNvSpPr>
            <a:spLocks noChangeArrowheads="1" noChangeShapeType="1" noTextEdit="1"/>
          </p:cNvSpPr>
          <p:nvPr/>
        </p:nvSpPr>
        <p:spPr bwMode="auto">
          <a:xfrm>
            <a:off x="1614488" y="434975"/>
            <a:ext cx="589597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Software system</a:t>
            </a:r>
          </a:p>
          <a:p>
            <a:pPr algn="ctr"/>
            <a:r>
              <a:rPr lang="en-US" sz="3600" kern="10">
                <a:ln w="12700">
                  <a:solidFill>
                    <a:srgbClr val="000000"/>
                  </a:solidFill>
                  <a:round/>
                  <a:headEnd/>
                  <a:tailEnd/>
                </a:ln>
                <a:solidFill>
                  <a:srgbClr val="33CC33"/>
                </a:solidFill>
                <a:latin typeface="Arial Black"/>
              </a:rPr>
              <a:t>failures density metrics</a:t>
            </a:r>
            <a:endParaRPr lang="ar-SA" sz="3600" kern="10">
              <a:ln w="12700">
                <a:solidFill>
                  <a:srgbClr val="000000"/>
                </a:solidFill>
                <a:round/>
                <a:headEnd/>
                <a:tailEnd/>
              </a:ln>
              <a:solidFill>
                <a:srgbClr val="33CC33"/>
              </a:solidFill>
              <a:latin typeface="Arial Black"/>
            </a:endParaRPr>
          </a:p>
        </p:txBody>
      </p:sp>
      <p:sp>
        <p:nvSpPr>
          <p:cNvPr id="31795" name="Text Box 51"/>
          <p:cNvSpPr txBox="1">
            <a:spLocks noChangeArrowheads="1"/>
          </p:cNvSpPr>
          <p:nvPr/>
        </p:nvSpPr>
        <p:spPr bwMode="auto">
          <a:xfrm>
            <a:off x="366713" y="4700588"/>
            <a:ext cx="8453437" cy="1465262"/>
          </a:xfrm>
          <a:prstGeom prst="rect">
            <a:avLst/>
          </a:prstGeom>
          <a:noFill/>
          <a:ln w="9525">
            <a:noFill/>
            <a:miter lim="800000"/>
            <a:headEnd/>
            <a:tailEnd/>
          </a:ln>
          <a:effectLst/>
        </p:spPr>
        <p:txBody>
          <a:bodyPr>
            <a:spAutoFit/>
          </a:bodyPr>
          <a:lstStyle/>
          <a:p>
            <a:r>
              <a:rPr lang="en-US" sz="1800" b="1"/>
              <a:t>NYF = number of software failures detected during a year of maintenance service.</a:t>
            </a:r>
          </a:p>
          <a:p>
            <a:r>
              <a:rPr lang="en-US" sz="1800" b="1"/>
              <a:t>WYF = weighted number of yearly software failures detected during one year of </a:t>
            </a:r>
            <a:br>
              <a:rPr lang="en-US" sz="1800" b="1"/>
            </a:br>
            <a:r>
              <a:rPr lang="en-US" sz="1800" b="1"/>
              <a:t>              maintenance service.</a:t>
            </a:r>
          </a:p>
          <a:p>
            <a:r>
              <a:rPr lang="en-US" sz="1800" b="1"/>
              <a:t>NMFP = number of function points designated for the maintained software.</a:t>
            </a:r>
          </a:p>
          <a:p>
            <a:r>
              <a:rPr lang="en-US" sz="1800" b="1"/>
              <a:t>KLMC = Thousands of lines of maintained software code.</a:t>
            </a:r>
            <a:endParaRPr lang="en-GB" sz="18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55" name="Group 23"/>
          <p:cNvGraphicFramePr>
            <a:graphicFrameLocks noGrp="1"/>
          </p:cNvGraphicFramePr>
          <p:nvPr/>
        </p:nvGraphicFramePr>
        <p:xfrm>
          <a:off x="565150" y="2844800"/>
          <a:ext cx="8077200" cy="1219200"/>
        </p:xfrm>
        <a:graphic>
          <a:graphicData uri="http://schemas.openxmlformats.org/drawingml/2006/table">
            <a:tbl>
              <a:tblPr/>
              <a:tblGrid>
                <a:gridCol w="1295400"/>
                <a:gridCol w="3676650"/>
                <a:gridCol w="310515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MRepF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Maintenance Repeated repair Failure metric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RepYF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MRepF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49" name="Rectangle 17"/>
          <p:cNvSpPr>
            <a:spLocks noChangeArrowheads="1"/>
          </p:cNvSpPr>
          <p:nvPr/>
        </p:nvSpPr>
        <p:spPr bwMode="auto">
          <a:xfrm>
            <a:off x="107950" y="4673600"/>
            <a:ext cx="8610600" cy="915988"/>
          </a:xfrm>
          <a:prstGeom prst="rect">
            <a:avLst/>
          </a:prstGeom>
          <a:noFill/>
          <a:ln w="9525">
            <a:noFill/>
            <a:miter lim="800000"/>
            <a:headEnd/>
            <a:tailEnd/>
          </a:ln>
          <a:effectLst/>
        </p:spPr>
        <p:txBody>
          <a:bodyPr>
            <a:spAutoFit/>
          </a:bodyPr>
          <a:lstStyle/>
          <a:p>
            <a:pPr>
              <a:tabLst>
                <a:tab pos="409575" algn="l"/>
              </a:tabLst>
            </a:pPr>
            <a:r>
              <a:rPr lang="en-US" sz="1800" b="1"/>
              <a:t>        </a:t>
            </a:r>
            <a:r>
              <a:rPr lang="en-US" sz="1800" b="1">
                <a:latin typeface="Symbol" pitchFamily="18" charset="2"/>
              </a:rPr>
              <a:t>  </a:t>
            </a:r>
            <a:r>
              <a:rPr lang="en-US" sz="1800" b="1"/>
              <a:t> NYF = number of software failures detected during a year of maintenance </a:t>
            </a:r>
            <a:br>
              <a:rPr lang="en-US" sz="1800" b="1"/>
            </a:br>
            <a:r>
              <a:rPr lang="en-US" sz="1800" b="1"/>
              <a:t>                       service.</a:t>
            </a:r>
          </a:p>
          <a:p>
            <a:pPr eaLnBrk="0" hangingPunct="0">
              <a:tabLst>
                <a:tab pos="409575" algn="l"/>
              </a:tabLst>
            </a:pPr>
            <a:r>
              <a:rPr lang="en-US" sz="1800" b="1"/>
              <a:t>           RepYF = Number of repeated software failure calls (service failures). </a:t>
            </a:r>
          </a:p>
        </p:txBody>
      </p:sp>
      <p:sp>
        <p:nvSpPr>
          <p:cNvPr id="44057" name="WordArt 25"/>
          <p:cNvSpPr>
            <a:spLocks noChangeArrowheads="1" noChangeShapeType="1" noTextEdit="1"/>
          </p:cNvSpPr>
          <p:nvPr/>
        </p:nvSpPr>
        <p:spPr bwMode="auto">
          <a:xfrm>
            <a:off x="1538288" y="981075"/>
            <a:ext cx="6038850" cy="115252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Failures of maintenance</a:t>
            </a:r>
          </a:p>
          <a:p>
            <a:pPr algn="ctr"/>
            <a:r>
              <a:rPr lang="en-US" sz="3600" kern="10">
                <a:ln w="12700">
                  <a:solidFill>
                    <a:srgbClr val="000000"/>
                  </a:solidFill>
                  <a:round/>
                  <a:headEnd/>
                  <a:tailEnd/>
                </a:ln>
                <a:solidFill>
                  <a:srgbClr val="33CC33"/>
                </a:solidFill>
                <a:latin typeface="Arial Black"/>
              </a:rPr>
              <a:t>services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2" name="Group 36"/>
          <p:cNvGraphicFramePr>
            <a:graphicFrameLocks noGrp="1"/>
          </p:cNvGraphicFramePr>
          <p:nvPr/>
        </p:nvGraphicFramePr>
        <p:xfrm>
          <a:off x="609600" y="1625600"/>
          <a:ext cx="8077200" cy="2667000"/>
        </p:xfrm>
        <a:graphic>
          <a:graphicData uri="http://schemas.openxmlformats.org/drawingml/2006/table">
            <a:tbl>
              <a:tblPr/>
              <a:tblGrid>
                <a:gridCol w="1295400"/>
                <a:gridCol w="3276600"/>
                <a:gridCol w="350520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Full Availability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 - NYFH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FA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VitA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Vital Availability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 - NYVitFH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VitA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TUA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Total Unavailability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TUA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73" name="Rectangle 17"/>
          <p:cNvSpPr>
            <a:spLocks noChangeArrowheads="1"/>
          </p:cNvSpPr>
          <p:nvPr/>
        </p:nvSpPr>
        <p:spPr bwMode="auto">
          <a:xfrm>
            <a:off x="436563" y="4333875"/>
            <a:ext cx="8383587" cy="2047875"/>
          </a:xfrm>
          <a:prstGeom prst="rect">
            <a:avLst/>
          </a:prstGeom>
          <a:noFill/>
          <a:ln w="9525">
            <a:noFill/>
            <a:miter lim="800000"/>
            <a:headEnd/>
            <a:tailEnd/>
          </a:ln>
          <a:effectLst/>
        </p:spPr>
        <p:txBody>
          <a:bodyPr>
            <a:spAutoFit/>
          </a:bodyPr>
          <a:lstStyle/>
          <a:p>
            <a:pPr>
              <a:tabLst>
                <a:tab pos="409575" algn="l"/>
              </a:tabLst>
            </a:pPr>
            <a:r>
              <a:rPr lang="en-US" sz="1600" b="1"/>
              <a:t> NYSerH = Number of hours software system is in service during one year.  </a:t>
            </a:r>
          </a:p>
          <a:p>
            <a:pPr>
              <a:tabLst>
                <a:tab pos="409575" algn="l"/>
              </a:tabLst>
            </a:pPr>
            <a:r>
              <a:rPr lang="en-US" sz="1600" b="1"/>
              <a:t> NYFH = Number of hours where at least one function is unavailable (failed) during one year,</a:t>
            </a:r>
            <a:br>
              <a:rPr lang="en-US" sz="1600" b="1"/>
            </a:br>
            <a:r>
              <a:rPr lang="en-US" sz="1600" b="1"/>
              <a:t>                 including total failure of the software system.</a:t>
            </a:r>
          </a:p>
          <a:p>
            <a:pPr>
              <a:tabLst>
                <a:tab pos="409575" algn="l"/>
              </a:tabLst>
            </a:pPr>
            <a:r>
              <a:rPr lang="en-US" sz="1600" b="1"/>
              <a:t> NYVitFH = Number of hours when at least one vital function is unavailable (failed) during</a:t>
            </a:r>
            <a:br>
              <a:rPr lang="en-US" sz="1600" b="1"/>
            </a:br>
            <a:r>
              <a:rPr lang="en-US" sz="1600" b="1"/>
              <a:t>                      one year, including total failure of the software system.</a:t>
            </a:r>
          </a:p>
          <a:p>
            <a:pPr>
              <a:tabLst>
                <a:tab pos="409575" algn="l"/>
              </a:tabLst>
            </a:pPr>
            <a:r>
              <a:rPr lang="en-US" sz="1600" b="1"/>
              <a:t> NYTFH = Number of hours of total failure (all system functions failed) during one year.</a:t>
            </a:r>
          </a:p>
          <a:p>
            <a:pPr>
              <a:tabLst>
                <a:tab pos="409575" algn="l"/>
              </a:tabLst>
            </a:pPr>
            <a:r>
              <a:rPr lang="en-US" sz="1600" b="1"/>
              <a:t>NYFH ≥ NYVitFH ≥ NYTFH.</a:t>
            </a:r>
          </a:p>
          <a:p>
            <a:pPr>
              <a:tabLst>
                <a:tab pos="409575" algn="l"/>
              </a:tabLst>
            </a:pPr>
            <a:r>
              <a:rPr lang="en-US" sz="1600" b="1"/>
              <a:t>1 – TUA ≥ VitA ≥FA</a:t>
            </a:r>
          </a:p>
        </p:txBody>
      </p:sp>
      <p:sp>
        <p:nvSpPr>
          <p:cNvPr id="45094" name="WordArt 38"/>
          <p:cNvSpPr>
            <a:spLocks noChangeArrowheads="1" noChangeShapeType="1" noTextEdit="1"/>
          </p:cNvSpPr>
          <p:nvPr/>
        </p:nvSpPr>
        <p:spPr bwMode="auto">
          <a:xfrm>
            <a:off x="2166938" y="361950"/>
            <a:ext cx="4781550"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Software system</a:t>
            </a:r>
          </a:p>
          <a:p>
            <a:pPr algn="ctr"/>
            <a:r>
              <a:rPr lang="en-US" sz="3600" kern="10">
                <a:ln w="12700">
                  <a:solidFill>
                    <a:srgbClr val="000000"/>
                  </a:solidFill>
                  <a:round/>
                  <a:headEnd/>
                  <a:tailEnd/>
                </a:ln>
                <a:solidFill>
                  <a:srgbClr val="33CC33"/>
                </a:solidFill>
                <a:latin typeface="Arial Black"/>
              </a:rPr>
              <a:t>availability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6" name="WordArt 32"/>
          <p:cNvSpPr>
            <a:spLocks noChangeArrowheads="1" noChangeShapeType="1" noTextEdit="1"/>
          </p:cNvSpPr>
          <p:nvPr/>
        </p:nvSpPr>
        <p:spPr bwMode="auto">
          <a:xfrm>
            <a:off x="425450" y="376238"/>
            <a:ext cx="8258175"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The process of</a:t>
            </a:r>
          </a:p>
          <a:p>
            <a:pPr algn="ctr"/>
            <a:r>
              <a:rPr lang="en-US" sz="3600" kern="10">
                <a:ln w="12700">
                  <a:solidFill>
                    <a:srgbClr val="000000"/>
                  </a:solidFill>
                  <a:round/>
                  <a:headEnd/>
                  <a:tailEnd/>
                </a:ln>
                <a:solidFill>
                  <a:srgbClr val="33CC33"/>
                </a:solidFill>
                <a:latin typeface="Arial Black"/>
              </a:rPr>
              <a:t>defining software quality metrics</a:t>
            </a:r>
            <a:endParaRPr lang="ar-SA" sz="3600" kern="10">
              <a:ln w="12700">
                <a:solidFill>
                  <a:srgbClr val="000000"/>
                </a:solidFill>
                <a:round/>
                <a:headEnd/>
                <a:tailEnd/>
              </a:ln>
              <a:solidFill>
                <a:srgbClr val="33CC33"/>
              </a:solidFill>
              <a:latin typeface="Arial Black"/>
            </a:endParaRPr>
          </a:p>
        </p:txBody>
      </p:sp>
      <p:pic>
        <p:nvPicPr>
          <p:cNvPr id="47138" name="Picture 34" descr="21"/>
          <p:cNvPicPr>
            <a:picLocks noChangeAspect="1" noChangeArrowheads="1"/>
          </p:cNvPicPr>
          <p:nvPr/>
        </p:nvPicPr>
        <p:blipFill>
          <a:blip r:embed="rId2" cstate="print"/>
          <a:srcRect/>
          <a:stretch>
            <a:fillRect/>
          </a:stretch>
        </p:blipFill>
        <p:spPr bwMode="auto">
          <a:xfrm>
            <a:off x="2638425" y="1706563"/>
            <a:ext cx="3840163" cy="4602162"/>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685800" y="2473325"/>
            <a:ext cx="7620000" cy="2971800"/>
          </a:xfrm>
          <a:solidFill>
            <a:srgbClr val="FFCCCC"/>
          </a:solidFill>
          <a:ln w="38100">
            <a:solidFill>
              <a:srgbClr val="993366"/>
            </a:solidFill>
          </a:ln>
        </p:spPr>
        <p:txBody>
          <a:bodyPr/>
          <a:lstStyle/>
          <a:p>
            <a:pPr>
              <a:lnSpc>
                <a:spcPct val="90000"/>
              </a:lnSpc>
              <a:buFontTx/>
              <a:buNone/>
            </a:pPr>
            <a:r>
              <a:rPr lang="en-US" sz="2800" b="1"/>
              <a:t>    * </a:t>
            </a:r>
            <a:r>
              <a:rPr lang="en-US" b="1">
                <a:solidFill>
                  <a:srgbClr val="993366"/>
                </a:solidFill>
              </a:rPr>
              <a:t>Budget</a:t>
            </a:r>
            <a:r>
              <a:rPr lang="en-US" sz="2800" b="1"/>
              <a:t> constraints in allocating the necessary resources.</a:t>
            </a:r>
          </a:p>
          <a:p>
            <a:pPr>
              <a:lnSpc>
                <a:spcPct val="90000"/>
              </a:lnSpc>
              <a:buFontTx/>
              <a:buNone/>
            </a:pPr>
            <a:r>
              <a:rPr lang="en-US" sz="2800" b="1"/>
              <a:t>    * </a:t>
            </a:r>
            <a:r>
              <a:rPr lang="en-US" b="1">
                <a:solidFill>
                  <a:srgbClr val="993366"/>
                </a:solidFill>
              </a:rPr>
              <a:t>Human factors</a:t>
            </a:r>
            <a:r>
              <a:rPr lang="en-US" sz="2800" b="1"/>
              <a:t>, especially opposition of employees to evaluation of their activities.</a:t>
            </a:r>
          </a:p>
          <a:p>
            <a:pPr>
              <a:lnSpc>
                <a:spcPct val="90000"/>
              </a:lnSpc>
              <a:buFontTx/>
              <a:buNone/>
            </a:pPr>
            <a:r>
              <a:rPr lang="en-US" sz="2800" b="1"/>
              <a:t>    * </a:t>
            </a:r>
            <a:r>
              <a:rPr lang="en-US" b="1">
                <a:solidFill>
                  <a:srgbClr val="993366"/>
                </a:solidFill>
              </a:rPr>
              <a:t>Validity</a:t>
            </a:r>
            <a:r>
              <a:rPr lang="en-US" sz="2800" b="1"/>
              <a:t> Uncertainty regarding the data's, partial and biased reporting. </a:t>
            </a:r>
          </a:p>
        </p:txBody>
      </p:sp>
      <p:sp>
        <p:nvSpPr>
          <p:cNvPr id="49157" name="WordArt 5"/>
          <p:cNvSpPr>
            <a:spLocks noChangeArrowheads="1" noChangeShapeType="1" noTextEdit="1"/>
          </p:cNvSpPr>
          <p:nvPr/>
        </p:nvSpPr>
        <p:spPr bwMode="auto">
          <a:xfrm>
            <a:off x="1857375" y="693738"/>
            <a:ext cx="5400675"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General limitations of</a:t>
            </a:r>
          </a:p>
          <a:p>
            <a:pPr algn="ctr"/>
            <a:r>
              <a:rPr lang="en-US" sz="3600" kern="10">
                <a:ln w="12700">
                  <a:solidFill>
                    <a:srgbClr val="000000"/>
                  </a:solidFill>
                  <a:round/>
                  <a:headEnd/>
                  <a:tailEnd/>
                </a:ln>
                <a:solidFill>
                  <a:srgbClr val="33CC33"/>
                </a:solidFill>
                <a:latin typeface="Arial Black"/>
              </a:rPr>
              <a:t>quality metrics </a:t>
            </a:r>
            <a:endParaRPr lang="ar-SA" sz="3600" kern="10">
              <a:ln w="12700">
                <a:solidFill>
                  <a:srgbClr val="000000"/>
                </a:solidFill>
                <a:round/>
                <a:headEnd/>
                <a:tailEnd/>
              </a:ln>
              <a:solidFill>
                <a:srgbClr val="33CC33"/>
              </a:solidFill>
              <a:latin typeface="Arial Black"/>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5"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53250" name="Rectangle 2"/>
          <p:cNvSpPr>
            <a:spLocks noGrp="1" noChangeArrowheads="1"/>
          </p:cNvSpPr>
          <p:nvPr>
            <p:ph type="title"/>
          </p:nvPr>
        </p:nvSpPr>
        <p:spPr/>
        <p:txBody>
          <a:bodyPr/>
          <a:lstStyle/>
          <a:p>
            <a:r>
              <a:rPr lang="en-US" dirty="0" smtClean="0"/>
              <a:t>Examples of metrics</a:t>
            </a:r>
            <a:endParaRPr lang="en-US" dirty="0"/>
          </a:p>
        </p:txBody>
      </p:sp>
      <p:sp>
        <p:nvSpPr>
          <p:cNvPr id="53251" name="Rectangle 3"/>
          <p:cNvSpPr>
            <a:spLocks noGrp="1" noChangeArrowheads="1"/>
          </p:cNvSpPr>
          <p:nvPr>
            <p:ph type="body" idx="1"/>
          </p:nvPr>
        </p:nvSpPr>
        <p:spPr/>
        <p:txBody>
          <a:bodyPr/>
          <a:lstStyle/>
          <a:p>
            <a:pPr>
              <a:buNone/>
            </a:pPr>
            <a:r>
              <a:rPr lang="en-US" sz="4000" dirty="0" smtClean="0"/>
              <a:t>Requirements</a:t>
            </a:r>
          </a:p>
          <a:p>
            <a:r>
              <a:rPr lang="en-US" dirty="0" smtClean="0"/>
              <a:t>Number </a:t>
            </a:r>
            <a:r>
              <a:rPr lang="en-US" dirty="0"/>
              <a:t>of requirements that change during the rest of the software development process</a:t>
            </a:r>
          </a:p>
          <a:p>
            <a:pPr lvl="1"/>
            <a:r>
              <a:rPr lang="en-US" dirty="0"/>
              <a:t>if a large number changed during specification, design, …, something is wrong in the requirements </a:t>
            </a:r>
            <a:r>
              <a:rPr lang="en-US" dirty="0" smtClean="0"/>
              <a:t>phase and the quality of requirements engineers work</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5"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53250" name="Rectangle 2"/>
          <p:cNvSpPr>
            <a:spLocks noGrp="1" noChangeArrowheads="1"/>
          </p:cNvSpPr>
          <p:nvPr>
            <p:ph type="title"/>
          </p:nvPr>
        </p:nvSpPr>
        <p:spPr/>
        <p:txBody>
          <a:bodyPr/>
          <a:lstStyle/>
          <a:p>
            <a:r>
              <a:rPr lang="en-US" dirty="0" smtClean="0"/>
              <a:t>Examples of metrics</a:t>
            </a:r>
            <a:endParaRPr lang="en-US" dirty="0"/>
          </a:p>
        </p:txBody>
      </p:sp>
      <p:sp>
        <p:nvSpPr>
          <p:cNvPr id="53251" name="Rectangle 3"/>
          <p:cNvSpPr>
            <a:spLocks noGrp="1" noChangeArrowheads="1"/>
          </p:cNvSpPr>
          <p:nvPr>
            <p:ph type="body" idx="1"/>
          </p:nvPr>
        </p:nvSpPr>
        <p:spPr/>
        <p:txBody>
          <a:bodyPr/>
          <a:lstStyle/>
          <a:p>
            <a:pPr>
              <a:buNone/>
            </a:pPr>
            <a:r>
              <a:rPr lang="en-US" sz="4000" dirty="0" smtClean="0"/>
              <a:t>Inspection</a:t>
            </a:r>
          </a:p>
          <a:p>
            <a:pPr lvl="1">
              <a:buNone/>
            </a:pPr>
            <a:endParaRPr lang="en-US" dirty="0" smtClean="0"/>
          </a:p>
          <a:p>
            <a:pPr lvl="1">
              <a:buNone/>
            </a:pPr>
            <a:r>
              <a:rPr lang="en-US" dirty="0" smtClean="0"/>
              <a:t>number of faults found during inspection can be used as a metric to the quality of inspection process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5"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53250" name="Rectangle 2"/>
          <p:cNvSpPr>
            <a:spLocks noGrp="1" noChangeArrowheads="1"/>
          </p:cNvSpPr>
          <p:nvPr>
            <p:ph type="title"/>
          </p:nvPr>
        </p:nvSpPr>
        <p:spPr/>
        <p:txBody>
          <a:bodyPr/>
          <a:lstStyle/>
          <a:p>
            <a:r>
              <a:rPr lang="en-US" dirty="0" smtClean="0"/>
              <a:t>Examples of metrics</a:t>
            </a:r>
            <a:endParaRPr lang="en-US" dirty="0"/>
          </a:p>
        </p:txBody>
      </p:sp>
      <p:sp>
        <p:nvSpPr>
          <p:cNvPr id="53251" name="Rectangle 3"/>
          <p:cNvSpPr>
            <a:spLocks noGrp="1" noChangeArrowheads="1"/>
          </p:cNvSpPr>
          <p:nvPr>
            <p:ph type="body" idx="1"/>
          </p:nvPr>
        </p:nvSpPr>
        <p:spPr/>
        <p:txBody>
          <a:bodyPr/>
          <a:lstStyle/>
          <a:p>
            <a:pPr>
              <a:buNone/>
            </a:pPr>
            <a:r>
              <a:rPr lang="en-US" sz="4000" dirty="0" smtClean="0"/>
              <a:t>Testing</a:t>
            </a:r>
          </a:p>
          <a:p>
            <a:pPr lvl="1">
              <a:buNone/>
            </a:pPr>
            <a:endParaRPr lang="en-US" dirty="0" smtClean="0"/>
          </a:p>
          <a:p>
            <a:pPr lvl="1"/>
            <a:r>
              <a:rPr lang="en-US" dirty="0"/>
              <a:t>N</a:t>
            </a:r>
            <a:r>
              <a:rPr lang="en-US" dirty="0" smtClean="0"/>
              <a:t>umber of test cases executed</a:t>
            </a:r>
          </a:p>
          <a:p>
            <a:pPr lvl="1"/>
            <a:r>
              <a:rPr lang="en-US" dirty="0" smtClean="0"/>
              <a:t>Number of bugs found per thousand of code</a:t>
            </a:r>
          </a:p>
          <a:p>
            <a:pPr lvl="1"/>
            <a:r>
              <a:rPr lang="en-US" dirty="0" smtClean="0"/>
              <a:t>And more </a:t>
            </a:r>
            <a:r>
              <a:rPr lang="en-US" smtClean="0"/>
              <a:t>possible metrics</a:t>
            </a:r>
          </a:p>
          <a:p>
            <a:pPr lvl="1">
              <a:buNone/>
            </a:pPr>
            <a:endParaRPr lang="en-US" dirty="0"/>
          </a:p>
        </p:txBody>
      </p:sp>
    </p:spTree>
    <p:extLst>
      <p:ext uri="{BB962C8B-B14F-4D97-AF65-F5344CB8AC3E}">
        <p14:creationId xmlns:p14="http://schemas.microsoft.com/office/powerpoint/2010/main" val="3492332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6"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34820" name="Rectangle 4"/>
          <p:cNvSpPr>
            <a:spLocks noGrp="1" noChangeArrowheads="1"/>
          </p:cNvSpPr>
          <p:nvPr>
            <p:ph type="title"/>
          </p:nvPr>
        </p:nvSpPr>
        <p:spPr>
          <a:noFill/>
          <a:ln/>
        </p:spPr>
        <p:txBody>
          <a:bodyPr/>
          <a:lstStyle/>
          <a:p>
            <a:r>
              <a:rPr lang="en-US" dirty="0" smtClean="0"/>
              <a:t>Examples of metrics</a:t>
            </a:r>
            <a:endParaRPr lang="en-US" dirty="0"/>
          </a:p>
        </p:txBody>
      </p:sp>
      <p:sp>
        <p:nvSpPr>
          <p:cNvPr id="34821" name="Rectangle 5"/>
          <p:cNvSpPr>
            <a:spLocks noGrp="1" noChangeArrowheads="1"/>
          </p:cNvSpPr>
          <p:nvPr>
            <p:ph type="body" idx="1"/>
          </p:nvPr>
        </p:nvSpPr>
        <p:spPr>
          <a:noFill/>
          <a:ln/>
        </p:spPr>
        <p:txBody>
          <a:bodyPr/>
          <a:lstStyle/>
          <a:p>
            <a:pPr>
              <a:buNone/>
            </a:pPr>
            <a:r>
              <a:rPr lang="en-US" b="1" dirty="0" smtClean="0"/>
              <a:t>Maintainability</a:t>
            </a:r>
            <a:r>
              <a:rPr lang="en-US" dirty="0" smtClean="0"/>
              <a:t> metrics </a:t>
            </a:r>
          </a:p>
          <a:p>
            <a:pPr lvl="1"/>
            <a:r>
              <a:rPr lang="en-US" dirty="0" smtClean="0"/>
              <a:t>total number of faults reported</a:t>
            </a:r>
          </a:p>
          <a:p>
            <a:pPr lvl="1"/>
            <a:r>
              <a:rPr lang="en-US" dirty="0" smtClean="0"/>
              <a:t>classifications by severity, fault type</a:t>
            </a:r>
          </a:p>
          <a:p>
            <a:pPr lvl="1"/>
            <a:r>
              <a:rPr lang="en-US" dirty="0" smtClean="0"/>
              <a:t>status of fault reports (reported/fixed)</a:t>
            </a:r>
          </a:p>
          <a:p>
            <a:pPr lvl="1"/>
            <a:r>
              <a:rPr lang="en-US" dirty="0" smtClean="0"/>
              <a:t>Detection and correction times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458200" cy="4919662"/>
          </a:xfrm>
        </p:spPr>
        <p:txBody>
          <a:bodyPr>
            <a:normAutofit fontScale="92500" lnSpcReduction="10000"/>
          </a:bodyPr>
          <a:lstStyle/>
          <a:p>
            <a:pPr marL="365760" indent="-256032" eaLnBrk="1" fontAlgn="auto" hangingPunct="1">
              <a:spcAft>
                <a:spcPts val="0"/>
              </a:spcAft>
              <a:buFontTx/>
              <a:buChar char="•"/>
              <a:defRPr/>
            </a:pPr>
            <a:r>
              <a:rPr lang="en-US" dirty="0" smtClean="0">
                <a:solidFill>
                  <a:schemeClr val="bg2">
                    <a:lumMod val="50000"/>
                  </a:schemeClr>
                </a:solidFill>
              </a:rPr>
              <a:t>Process</a:t>
            </a:r>
            <a:r>
              <a:rPr lang="en-US" dirty="0" smtClean="0"/>
              <a:t> </a:t>
            </a:r>
          </a:p>
          <a:p>
            <a:pPr marL="365760" indent="-256032" eaLnBrk="1" fontAlgn="auto" hangingPunct="1">
              <a:spcAft>
                <a:spcPts val="0"/>
              </a:spcAft>
              <a:buFont typeface="Wingdings 3"/>
              <a:buNone/>
              <a:defRPr/>
            </a:pPr>
            <a:r>
              <a:rPr lang="en-US" dirty="0" smtClean="0"/>
              <a:t>	Measure the efficacy of processes. What works, what doesn't.</a:t>
            </a:r>
          </a:p>
          <a:p>
            <a:pPr marL="365760" indent="-256032" eaLnBrk="1" fontAlgn="auto" hangingPunct="1">
              <a:spcAft>
                <a:spcPts val="0"/>
              </a:spcAft>
              <a:buFontTx/>
              <a:buChar char="•"/>
              <a:defRPr/>
            </a:pPr>
            <a:endParaRPr lang="en-US" dirty="0" smtClean="0"/>
          </a:p>
          <a:p>
            <a:pPr marL="365760" indent="-256032" eaLnBrk="1" fontAlgn="auto" hangingPunct="1">
              <a:spcAft>
                <a:spcPts val="0"/>
              </a:spcAft>
              <a:buFontTx/>
              <a:buChar char="•"/>
              <a:defRPr/>
            </a:pPr>
            <a:r>
              <a:rPr lang="en-US" dirty="0" smtClean="0">
                <a:solidFill>
                  <a:schemeClr val="accent2">
                    <a:lumMod val="75000"/>
                  </a:schemeClr>
                </a:solidFill>
              </a:rPr>
              <a:t>Project</a:t>
            </a:r>
            <a:r>
              <a:rPr lang="en-US" dirty="0" smtClean="0"/>
              <a:t> </a:t>
            </a:r>
          </a:p>
          <a:p>
            <a:pPr marL="365760" indent="-256032" eaLnBrk="1" fontAlgn="auto" hangingPunct="1">
              <a:spcAft>
                <a:spcPts val="0"/>
              </a:spcAft>
              <a:buFont typeface="Wingdings 3"/>
              <a:buNone/>
              <a:defRPr/>
            </a:pPr>
            <a:r>
              <a:rPr lang="en-US" dirty="0" smtClean="0"/>
              <a:t>	Assess the status of projects. Track risk. Identify problem areas. Adjust work flow.</a:t>
            </a:r>
          </a:p>
          <a:p>
            <a:pPr marL="365760" indent="-256032" eaLnBrk="1" fontAlgn="auto" hangingPunct="1">
              <a:spcAft>
                <a:spcPts val="0"/>
              </a:spcAft>
              <a:buFontTx/>
              <a:buChar char="•"/>
              <a:defRPr/>
            </a:pPr>
            <a:endParaRPr lang="en-US" dirty="0" smtClean="0"/>
          </a:p>
          <a:p>
            <a:pPr marL="365760" indent="-256032" eaLnBrk="1" fontAlgn="auto" hangingPunct="1">
              <a:spcAft>
                <a:spcPts val="0"/>
              </a:spcAft>
              <a:buFontTx/>
              <a:buChar char="•"/>
              <a:defRPr/>
            </a:pPr>
            <a:r>
              <a:rPr lang="en-US" dirty="0" smtClean="0">
                <a:solidFill>
                  <a:srgbClr val="00B050"/>
                </a:solidFill>
              </a:rPr>
              <a:t>Product</a:t>
            </a:r>
          </a:p>
          <a:p>
            <a:pPr marL="365760" indent="-256032" eaLnBrk="1" fontAlgn="auto" hangingPunct="1">
              <a:spcAft>
                <a:spcPts val="0"/>
              </a:spcAft>
              <a:buFont typeface="Wingdings 3"/>
              <a:buNone/>
              <a:defRPr/>
            </a:pPr>
            <a:r>
              <a:rPr lang="en-US" dirty="0" smtClean="0"/>
              <a:t>	Measure predefined product attributes</a:t>
            </a:r>
          </a:p>
          <a:p>
            <a:pPr marL="365760" indent="-256032" eaLnBrk="1" fontAlgn="auto" hangingPunct="1">
              <a:spcAft>
                <a:spcPts val="0"/>
              </a:spcAft>
              <a:buFont typeface="Wingdings 3"/>
              <a:buChar char=""/>
              <a:defRPr/>
            </a:pPr>
            <a:endParaRPr lang="en-US" dirty="0"/>
          </a:p>
        </p:txBody>
      </p:sp>
      <p:sp>
        <p:nvSpPr>
          <p:cNvPr id="13315" name="Slide Number Placeholder 2"/>
          <p:cNvSpPr>
            <a:spLocks noGrp="1"/>
          </p:cNvSpPr>
          <p:nvPr>
            <p:ph type="sldNum" sz="quarter" idx="4294967295"/>
          </p:nvPr>
        </p:nvSpPr>
        <p:spPr bwMode="auto">
          <a:xfrm>
            <a:off x="8647113" y="6408738"/>
            <a:ext cx="366712"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D951FDA6-F288-436F-A427-3AE1F9E66131}" type="slidenum">
              <a:rPr lang="en-US" smtClean="0">
                <a:latin typeface="Arial" pitchFamily="34" charset="0"/>
              </a:rPr>
              <a:pPr>
                <a:defRPr/>
              </a:pPr>
              <a:t>4</a:t>
            </a:fld>
            <a:endParaRPr lang="en-US" smtClean="0">
              <a:latin typeface="Arial" pitchFamily="34" charset="0"/>
            </a:endParaRPr>
          </a:p>
        </p:txBody>
      </p:sp>
      <p:sp>
        <p:nvSpPr>
          <p:cNvPr id="4" name="Title 3"/>
          <p:cNvSpPr>
            <a:spLocks noGrp="1"/>
          </p:cNvSpPr>
          <p:nvPr>
            <p:ph type="title"/>
          </p:nvPr>
        </p:nvSpPr>
        <p:spPr/>
        <p:txBody>
          <a:bodyPr/>
          <a:lstStyle/>
          <a:p>
            <a:pPr algn="ctr" eaLnBrk="1" fontAlgn="auto" hangingPunct="1">
              <a:spcAft>
                <a:spcPts val="0"/>
              </a:spcAft>
              <a:defRPr/>
            </a:pPr>
            <a:r>
              <a:rPr lang="en-US" dirty="0" smtClean="0"/>
              <a:t>What to measure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1143000" y="6248400"/>
            <a:ext cx="1905000" cy="457200"/>
          </a:xfrm>
          <a:prstGeom prst="rect">
            <a:avLst/>
          </a:prstGeom>
        </p:spPr>
        <p:txBody>
          <a:bodyPr/>
          <a:lstStyle/>
          <a:p>
            <a:endParaRPr lang="en-US" dirty="0"/>
          </a:p>
        </p:txBody>
      </p:sp>
      <p:sp>
        <p:nvSpPr>
          <p:cNvPr id="6" name="Footer Placeholder 4"/>
          <p:cNvSpPr>
            <a:spLocks noGrp="1"/>
          </p:cNvSpPr>
          <p:nvPr>
            <p:ph type="ftr" sz="quarter" idx="4294967295"/>
          </p:nvPr>
        </p:nvSpPr>
        <p:spPr>
          <a:xfrm>
            <a:off x="3352800" y="6248400"/>
            <a:ext cx="2895600" cy="457200"/>
          </a:xfrm>
          <a:prstGeom prst="rect">
            <a:avLst/>
          </a:prstGeom>
        </p:spPr>
        <p:txBody>
          <a:bodyPr/>
          <a:lstStyle/>
          <a:p>
            <a:endParaRPr lang="en-US" dirty="0"/>
          </a:p>
        </p:txBody>
      </p:sp>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endParaRPr lang="en-US" dirty="0"/>
          </a:p>
        </p:txBody>
      </p:sp>
      <p:sp>
        <p:nvSpPr>
          <p:cNvPr id="34820" name="Rectangle 4"/>
          <p:cNvSpPr>
            <a:spLocks noGrp="1" noChangeArrowheads="1"/>
          </p:cNvSpPr>
          <p:nvPr>
            <p:ph type="title"/>
          </p:nvPr>
        </p:nvSpPr>
        <p:spPr>
          <a:noFill/>
          <a:ln/>
        </p:spPr>
        <p:txBody>
          <a:bodyPr/>
          <a:lstStyle/>
          <a:p>
            <a:r>
              <a:rPr lang="en-US" dirty="0" smtClean="0"/>
              <a:t>Examples of metrics</a:t>
            </a:r>
            <a:endParaRPr lang="en-US" dirty="0"/>
          </a:p>
        </p:txBody>
      </p:sp>
      <p:sp>
        <p:nvSpPr>
          <p:cNvPr id="34821" name="Rectangle 5"/>
          <p:cNvSpPr>
            <a:spLocks noGrp="1" noChangeArrowheads="1"/>
          </p:cNvSpPr>
          <p:nvPr>
            <p:ph type="body" idx="1"/>
          </p:nvPr>
        </p:nvSpPr>
        <p:spPr>
          <a:noFill/>
          <a:ln/>
        </p:spPr>
        <p:txBody>
          <a:bodyPr/>
          <a:lstStyle/>
          <a:p>
            <a:pPr>
              <a:buNone/>
            </a:pPr>
            <a:r>
              <a:rPr lang="en-US" b="1" dirty="0" smtClean="0"/>
              <a:t>Reliability</a:t>
            </a:r>
            <a:r>
              <a:rPr lang="en-US" dirty="0" smtClean="0"/>
              <a:t> quality factor</a:t>
            </a:r>
          </a:p>
          <a:p>
            <a:pPr lvl="1"/>
            <a:r>
              <a:rPr lang="en-US" dirty="0" smtClean="0"/>
              <a:t>Count of number of system failure (System down)</a:t>
            </a:r>
          </a:p>
          <a:p>
            <a:pPr lvl="1"/>
            <a:r>
              <a:rPr lang="en-US" dirty="0" smtClean="0"/>
              <a:t>Total of minutes/hours per  week or month</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An example</a:t>
            </a:r>
            <a:endParaRPr lang="en-US" dirty="0"/>
          </a:p>
        </p:txBody>
      </p:sp>
      <p:sp>
        <p:nvSpPr>
          <p:cNvPr id="25603" name="Content Placeholder 4"/>
          <p:cNvSpPr>
            <a:spLocks noGrp="1"/>
          </p:cNvSpPr>
          <p:nvPr>
            <p:ph sz="half" idx="1"/>
          </p:nvPr>
        </p:nvSpPr>
        <p:spPr>
          <a:xfrm>
            <a:off x="685800" y="1981200"/>
            <a:ext cx="3810000" cy="4328120"/>
          </a:xfrm>
        </p:spPr>
        <p:txBody>
          <a:bodyPr/>
          <a:lstStyle/>
          <a:p>
            <a:pPr>
              <a:buNone/>
            </a:pPr>
            <a:r>
              <a:rPr lang="en-US" sz="2000" b="1" dirty="0"/>
              <a:t>Programmers </a:t>
            </a:r>
            <a:r>
              <a:rPr lang="en-US" sz="2000" b="1" dirty="0" smtClean="0"/>
              <a:t>productivity using error severity and density </a:t>
            </a:r>
            <a:endParaRPr lang="en-US" sz="1800" b="1" dirty="0"/>
          </a:p>
          <a:p>
            <a:pPr lvl="1"/>
            <a:r>
              <a:rPr lang="en-US" sz="2200" dirty="0"/>
              <a:t>We will consider error density and error severity </a:t>
            </a:r>
          </a:p>
          <a:p>
            <a:pPr lvl="1"/>
            <a:r>
              <a:rPr lang="en-US" sz="2200" dirty="0"/>
              <a:t>Assume that we have three levels of severity</a:t>
            </a:r>
          </a:p>
          <a:p>
            <a:pPr lvl="2"/>
            <a:r>
              <a:rPr lang="en-US" dirty="0"/>
              <a:t>Low severity errors	Wight is  1</a:t>
            </a:r>
          </a:p>
          <a:p>
            <a:pPr lvl="2"/>
            <a:r>
              <a:rPr lang="en-US" dirty="0"/>
              <a:t>Medium Severity Error   Wight is  3 </a:t>
            </a:r>
          </a:p>
          <a:p>
            <a:pPr lvl="2"/>
            <a:r>
              <a:rPr lang="en-US" dirty="0"/>
              <a:t>High Severity Error  	 Wight is 15</a:t>
            </a:r>
          </a:p>
        </p:txBody>
      </p:sp>
      <p:sp>
        <p:nvSpPr>
          <p:cNvPr id="25604" name="Content Placeholder 5"/>
          <p:cNvSpPr>
            <a:spLocks noGrp="1"/>
          </p:cNvSpPr>
          <p:nvPr>
            <p:ph sz="half" idx="2"/>
          </p:nvPr>
        </p:nvSpPr>
        <p:spPr/>
        <p:txBody>
          <a:bodyPr/>
          <a:lstStyle/>
          <a:p>
            <a:r>
              <a:rPr lang="en-US" sz="2000" dirty="0" smtClean="0"/>
              <a:t>Two </a:t>
            </a:r>
            <a:r>
              <a:rPr lang="en-US" sz="2000" dirty="0"/>
              <a:t>Programmers produced  3 KLOC per day</a:t>
            </a:r>
          </a:p>
          <a:p>
            <a:r>
              <a:rPr lang="en-US" sz="2000" dirty="0"/>
              <a:t>After inspection, we found  100 low severity error, 20 medium severity errors and 10 High severity errors in the code of Programmer 1  </a:t>
            </a:r>
          </a:p>
          <a:p>
            <a:r>
              <a:rPr lang="en-US" sz="2000" dirty="0"/>
              <a:t>And 300 low severity error, 10 medium severity errors and 2 High severity errors in the code of Programmer 2 </a:t>
            </a:r>
          </a:p>
          <a:p>
            <a:pPr marL="914400" lvl="2" indent="0">
              <a:buNone/>
            </a:pPr>
            <a:r>
              <a:rPr lang="en-US" dirty="0">
                <a:solidFill>
                  <a:srgbClr val="FF0000"/>
                </a:solidFill>
              </a:rPr>
              <a:t>Which programmer has the highest code quality ?</a:t>
            </a:r>
            <a:endParaRPr lang="en-US" altLang="en-US" dirty="0" smtClean="0">
              <a:solidFill>
                <a:srgbClr val="FF0000"/>
              </a:solidFill>
            </a:endParaRPr>
          </a:p>
        </p:txBody>
      </p:sp>
    </p:spTree>
    <p:extLst>
      <p:ext uri="{BB962C8B-B14F-4D97-AF65-F5344CB8AC3E}">
        <p14:creationId xmlns:p14="http://schemas.microsoft.com/office/powerpoint/2010/main" val="2944643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eaLnBrk="1" hangingPunct="1">
              <a:lnSpc>
                <a:spcPct val="90000"/>
              </a:lnSpc>
              <a:spcBef>
                <a:spcPct val="20000"/>
              </a:spcBef>
              <a:buClr>
                <a:srgbClr val="CC9900"/>
              </a:buClr>
              <a:buSzPct val="65000"/>
              <a:buFont typeface="Wingdings" pitchFamily="2" charset="2"/>
              <a:buChar char="n"/>
              <a:defRPr/>
            </a:pPr>
            <a:r>
              <a:rPr lang="en-US" sz="2600" kern="0" dirty="0" smtClean="0">
                <a:solidFill>
                  <a:srgbClr val="000000"/>
                </a:solidFill>
                <a:latin typeface="Arial"/>
              </a:rPr>
              <a:t>Understanding</a:t>
            </a:r>
          </a:p>
          <a:p>
            <a:pPr marL="669925" lvl="1" indent="-325438" eaLnBrk="1" hangingPunct="1">
              <a:lnSpc>
                <a:spcPct val="90000"/>
              </a:lnSpc>
              <a:spcBef>
                <a:spcPct val="20000"/>
              </a:spcBef>
              <a:buClr>
                <a:srgbClr val="3B812F"/>
              </a:buClr>
              <a:buSzPct val="60000"/>
              <a:buFont typeface="Wingdings" pitchFamily="2" charset="2"/>
              <a:buChar char="q"/>
              <a:defRPr/>
            </a:pPr>
            <a:r>
              <a:rPr lang="en-US" sz="2200" kern="0" dirty="0" smtClean="0">
                <a:solidFill>
                  <a:schemeClr val="accent2"/>
                </a:solidFill>
                <a:latin typeface="Arial"/>
              </a:rPr>
              <a:t>Learning time</a:t>
            </a:r>
            <a:r>
              <a:rPr lang="en-US" sz="2200" kern="0" dirty="0" smtClean="0">
                <a:solidFill>
                  <a:srgbClr val="000000"/>
                </a:solidFill>
                <a:latin typeface="Arial"/>
              </a:rPr>
              <a:t>: Time for new user to gain basic understanding of features of the software</a:t>
            </a:r>
          </a:p>
          <a:p>
            <a:pPr marL="342900" indent="-342900" eaLnBrk="1" hangingPunct="1">
              <a:lnSpc>
                <a:spcPct val="90000"/>
              </a:lnSpc>
              <a:spcBef>
                <a:spcPct val="20000"/>
              </a:spcBef>
              <a:buClr>
                <a:srgbClr val="CC9900"/>
              </a:buClr>
              <a:buSzPct val="65000"/>
              <a:buFont typeface="Wingdings" pitchFamily="2" charset="2"/>
              <a:buChar char="n"/>
              <a:defRPr/>
            </a:pPr>
            <a:r>
              <a:rPr lang="en-US" sz="2600" kern="0" dirty="0" smtClean="0">
                <a:solidFill>
                  <a:srgbClr val="000000"/>
                </a:solidFill>
                <a:latin typeface="Arial"/>
              </a:rPr>
              <a:t>Ease of learning</a:t>
            </a:r>
          </a:p>
          <a:p>
            <a:pPr marL="669925" lvl="1" indent="-325438" eaLnBrk="1" hangingPunct="1">
              <a:lnSpc>
                <a:spcPct val="90000"/>
              </a:lnSpc>
              <a:spcBef>
                <a:spcPct val="20000"/>
              </a:spcBef>
              <a:buClr>
                <a:srgbClr val="3B812F"/>
              </a:buClr>
              <a:buSzPct val="60000"/>
              <a:buFont typeface="Wingdings" pitchFamily="2" charset="2"/>
              <a:buChar char="q"/>
              <a:defRPr/>
            </a:pPr>
            <a:r>
              <a:rPr lang="en-US" sz="2200" kern="0" dirty="0" smtClean="0">
                <a:solidFill>
                  <a:schemeClr val="accent2"/>
                </a:solidFill>
                <a:latin typeface="Arial"/>
              </a:rPr>
              <a:t>Learning time</a:t>
            </a:r>
            <a:r>
              <a:rPr lang="en-US" sz="2200" kern="0" dirty="0" smtClean="0">
                <a:solidFill>
                  <a:srgbClr val="000000"/>
                </a:solidFill>
                <a:latin typeface="Arial"/>
              </a:rPr>
              <a:t>: Time for new user to learn how to perform basic functions of the software</a:t>
            </a:r>
          </a:p>
          <a:p>
            <a:pPr marL="342900" indent="-342900" eaLnBrk="1" hangingPunct="1">
              <a:lnSpc>
                <a:spcPct val="90000"/>
              </a:lnSpc>
              <a:spcBef>
                <a:spcPct val="20000"/>
              </a:spcBef>
              <a:buClr>
                <a:srgbClr val="CC9900"/>
              </a:buClr>
              <a:buSzPct val="65000"/>
              <a:buFont typeface="Wingdings" pitchFamily="2" charset="2"/>
              <a:buChar char="n"/>
              <a:defRPr/>
            </a:pPr>
            <a:r>
              <a:rPr lang="en-US" sz="2600" kern="0" dirty="0" smtClean="0">
                <a:solidFill>
                  <a:srgbClr val="000000"/>
                </a:solidFill>
                <a:latin typeface="Arial"/>
              </a:rPr>
              <a:t>Operability</a:t>
            </a:r>
          </a:p>
          <a:p>
            <a:pPr marL="669925" lvl="1" indent="-325438" eaLnBrk="1" hangingPunct="1">
              <a:lnSpc>
                <a:spcPct val="90000"/>
              </a:lnSpc>
              <a:spcBef>
                <a:spcPct val="20000"/>
              </a:spcBef>
              <a:buClr>
                <a:srgbClr val="3B812F"/>
              </a:buClr>
              <a:buSzPct val="60000"/>
              <a:buFont typeface="Wingdings" pitchFamily="2" charset="2"/>
              <a:buChar char="q"/>
              <a:defRPr/>
            </a:pPr>
            <a:r>
              <a:rPr lang="en-US" sz="2200" kern="0" dirty="0" smtClean="0">
                <a:solidFill>
                  <a:schemeClr val="accent2"/>
                </a:solidFill>
                <a:latin typeface="Arial"/>
              </a:rPr>
              <a:t>Operation time</a:t>
            </a:r>
            <a:r>
              <a:rPr lang="en-US" sz="2200" kern="0" dirty="0" smtClean="0">
                <a:solidFill>
                  <a:srgbClr val="000000"/>
                </a:solidFill>
                <a:latin typeface="Arial"/>
              </a:rPr>
              <a:t>: Time required for a user to perform operation(s) of the software </a:t>
            </a:r>
          </a:p>
          <a:p>
            <a:pPr marL="342900" indent="-342900" eaLnBrk="1" hangingPunct="1">
              <a:lnSpc>
                <a:spcPct val="90000"/>
              </a:lnSpc>
              <a:spcBef>
                <a:spcPct val="20000"/>
              </a:spcBef>
              <a:buClr>
                <a:srgbClr val="CC9900"/>
              </a:buClr>
              <a:buSzPct val="65000"/>
              <a:buFont typeface="Wingdings" pitchFamily="2" charset="2"/>
              <a:buChar char="n"/>
              <a:defRPr/>
            </a:pPr>
            <a:r>
              <a:rPr lang="en-US" sz="2600" kern="0" dirty="0" smtClean="0">
                <a:solidFill>
                  <a:srgbClr val="000000"/>
                </a:solidFill>
                <a:latin typeface="Arial"/>
              </a:rPr>
              <a:t>Usability</a:t>
            </a:r>
          </a:p>
          <a:p>
            <a:pPr marL="669925" lvl="1" indent="-325438" eaLnBrk="1" hangingPunct="1">
              <a:lnSpc>
                <a:spcPct val="90000"/>
              </a:lnSpc>
              <a:spcBef>
                <a:spcPct val="20000"/>
              </a:spcBef>
              <a:buClr>
                <a:srgbClr val="3B812F"/>
              </a:buClr>
              <a:buSzPct val="60000"/>
              <a:buFont typeface="Wingdings" pitchFamily="2" charset="2"/>
              <a:buChar char="q"/>
              <a:defRPr/>
            </a:pPr>
            <a:r>
              <a:rPr lang="en-US" sz="2200" kern="0" dirty="0" smtClean="0">
                <a:solidFill>
                  <a:schemeClr val="accent2"/>
                </a:solidFill>
                <a:latin typeface="Arial"/>
              </a:rPr>
              <a:t>Human factors</a:t>
            </a:r>
            <a:r>
              <a:rPr lang="en-US" sz="2200" kern="0" dirty="0" smtClean="0">
                <a:solidFill>
                  <a:srgbClr val="000000"/>
                </a:solidFill>
                <a:latin typeface="Arial"/>
              </a:rPr>
              <a:t>: Number of negative comments from new users regarding ergonomics, human factors, etc.</a:t>
            </a:r>
          </a:p>
          <a:p>
            <a:pPr marL="365760" indent="-256032" eaLnBrk="1" fontAlgn="auto" hangingPunct="1">
              <a:spcAft>
                <a:spcPts val="0"/>
              </a:spcAft>
              <a:buFont typeface="Wingdings 3"/>
              <a:buChar char=""/>
              <a:defRPr/>
            </a:pPr>
            <a:endParaRPr lang="en-US" dirty="0"/>
          </a:p>
        </p:txBody>
      </p:sp>
      <p:sp>
        <p:nvSpPr>
          <p:cNvPr id="20483" name="Slide Number Placeholder 2"/>
          <p:cNvSpPr>
            <a:spLocks noGrp="1"/>
          </p:cNvSpPr>
          <p:nvPr>
            <p:ph type="sldNum" sz="quarter" idx="4294967295"/>
          </p:nvPr>
        </p:nvSpPr>
        <p:spPr bwMode="auto">
          <a:xfrm>
            <a:off x="8647113" y="6408738"/>
            <a:ext cx="366712"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0A2D1C58-C19F-47C8-950D-224A29ECD842}" type="slidenum">
              <a:rPr lang="en-US" smtClean="0">
                <a:latin typeface="Arial" pitchFamily="34" charset="0"/>
              </a:rPr>
              <a:pPr>
                <a:defRPr/>
              </a:pPr>
              <a:t>42</a:t>
            </a:fld>
            <a:endParaRPr lang="en-US" smtClean="0">
              <a:latin typeface="Arial" pitchFamily="34" charset="0"/>
            </a:endParaRPr>
          </a:p>
        </p:txBody>
      </p:sp>
      <p:sp>
        <p:nvSpPr>
          <p:cNvPr id="4" name="Title 3"/>
          <p:cNvSpPr>
            <a:spLocks noGrp="1"/>
          </p:cNvSpPr>
          <p:nvPr>
            <p:ph type="title"/>
          </p:nvPr>
        </p:nvSpPr>
        <p:spPr/>
        <p:txBody>
          <a:bodyPr/>
          <a:lstStyle/>
          <a:p>
            <a:pPr eaLnBrk="1" fontAlgn="auto" hangingPunct="1">
              <a:spcAft>
                <a:spcPts val="0"/>
              </a:spcAft>
              <a:defRPr/>
            </a:pPr>
            <a:r>
              <a:rPr lang="en-US" dirty="0" smtClean="0"/>
              <a:t>Other Metrics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843462"/>
          </a:xfrm>
        </p:spPr>
        <p:txBody>
          <a:bodyPr>
            <a:normAutofit fontScale="85000" lnSpcReduction="10000"/>
          </a:bodyPr>
          <a:lstStyle/>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Number and type of defects found during requirements, design, code, and test inspections</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Number of pages of documentation delivered</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Number of new source lines of code created</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Number of source lines of code delivered</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Total number or source lines of code delivered</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Average complexity of all modules delivered</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Average size of modules</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Total number of modules</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Total number of bugs found as a result of unit testing</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Total number of bugs found as a result of integration testing</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Total number of bugs found as a result of validation testing</a:t>
            </a:r>
          </a:p>
          <a:p>
            <a:pPr marL="342900" indent="-342900" eaLnBrk="1" hangingPunct="1">
              <a:spcBef>
                <a:spcPct val="20000"/>
              </a:spcBef>
              <a:buClr>
                <a:srgbClr val="000000"/>
              </a:buClr>
              <a:buSzPct val="65000"/>
              <a:buFont typeface="Wingdings" pitchFamily="2" charset="2"/>
              <a:buChar char="n"/>
              <a:defRPr/>
            </a:pPr>
            <a:r>
              <a:rPr lang="en-US" sz="2600" kern="0" dirty="0" smtClean="0">
                <a:solidFill>
                  <a:srgbClr val="000000"/>
                </a:solidFill>
                <a:latin typeface="Arial"/>
              </a:rPr>
              <a:t>Productivity, as measured by KLOC per person-hour</a:t>
            </a:r>
          </a:p>
          <a:p>
            <a:pPr marL="365760" indent="-256032" eaLnBrk="1" fontAlgn="auto" hangingPunct="1">
              <a:spcAft>
                <a:spcPts val="0"/>
              </a:spcAft>
              <a:buFont typeface="Wingdings 3"/>
              <a:buChar char=""/>
              <a:defRPr/>
            </a:pPr>
            <a:endParaRPr lang="en-US" dirty="0"/>
          </a:p>
        </p:txBody>
      </p:sp>
      <p:sp>
        <p:nvSpPr>
          <p:cNvPr id="22531" name="Slide Number Placeholder 2"/>
          <p:cNvSpPr>
            <a:spLocks noGrp="1"/>
          </p:cNvSpPr>
          <p:nvPr>
            <p:ph type="sldNum" sz="quarter" idx="4294967295"/>
          </p:nvPr>
        </p:nvSpPr>
        <p:spPr bwMode="auto">
          <a:xfrm>
            <a:off x="8647113" y="6408738"/>
            <a:ext cx="366712"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3BE8F8BA-684A-4E2C-985B-7ABE8E5A636F}" type="slidenum">
              <a:rPr lang="en-US" smtClean="0">
                <a:latin typeface="Arial" pitchFamily="34" charset="0"/>
              </a:rPr>
              <a:pPr>
                <a:defRPr/>
              </a:pPr>
              <a:t>43</a:t>
            </a:fld>
            <a:endParaRPr lang="en-US" smtClean="0">
              <a:latin typeface="Arial" pitchFamily="34" charset="0"/>
            </a:endParaRPr>
          </a:p>
        </p:txBody>
      </p:sp>
      <p:sp>
        <p:nvSpPr>
          <p:cNvPr id="4" name="Title 3"/>
          <p:cNvSpPr>
            <a:spLocks noGrp="1"/>
          </p:cNvSpPr>
          <p:nvPr>
            <p:ph type="title"/>
          </p:nvPr>
        </p:nvSpPr>
        <p:spPr/>
        <p:txBody>
          <a:bodyPr/>
          <a:lstStyle/>
          <a:p>
            <a:pPr eaLnBrk="1" fontAlgn="auto" hangingPunct="1">
              <a:spcAft>
                <a:spcPts val="0"/>
              </a:spcAft>
              <a:defRPr/>
            </a:pPr>
            <a:r>
              <a:rPr lang="en-US" dirty="0" smtClean="0"/>
              <a:t>Other Metrics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457200" y="1481138"/>
            <a:ext cx="8229600" cy="4843462"/>
          </a:xfrm>
        </p:spPr>
        <p:txBody>
          <a:bodyPr/>
          <a:lstStyle/>
          <a:p>
            <a:r>
              <a:rPr lang="en-US" dirty="0" smtClean="0"/>
              <a:t>Metrics for the analysis model</a:t>
            </a:r>
          </a:p>
          <a:p>
            <a:pPr eaLnBrk="1" hangingPunct="1"/>
            <a:r>
              <a:rPr lang="en-US" dirty="0" smtClean="0"/>
              <a:t>Metrics for the design model</a:t>
            </a:r>
          </a:p>
          <a:p>
            <a:pPr eaLnBrk="1" hangingPunct="1"/>
            <a:r>
              <a:rPr lang="en-US" dirty="0" smtClean="0"/>
              <a:t>Metrics for the source code</a:t>
            </a:r>
          </a:p>
          <a:p>
            <a:pPr eaLnBrk="1" hangingPunct="1"/>
            <a:r>
              <a:rPr lang="en-US" smtClean="0">
                <a:solidFill>
                  <a:srgbClr val="000000"/>
                </a:solidFill>
                <a:latin typeface="+mj-lt"/>
              </a:rPr>
              <a:t>Average </a:t>
            </a:r>
            <a:r>
              <a:rPr lang="en-US" dirty="0" smtClean="0">
                <a:solidFill>
                  <a:srgbClr val="000000"/>
                </a:solidFill>
                <a:latin typeface="+mj-lt"/>
              </a:rPr>
              <a:t>find-fix cycle time</a:t>
            </a:r>
          </a:p>
          <a:p>
            <a:pPr eaLnBrk="1" hangingPunct="1"/>
            <a:r>
              <a:rPr lang="en-US" dirty="0" smtClean="0">
                <a:solidFill>
                  <a:srgbClr val="000000"/>
                </a:solidFill>
                <a:latin typeface="+mj-lt"/>
              </a:rPr>
              <a:t>Number of person-hours per inspection</a:t>
            </a:r>
          </a:p>
          <a:p>
            <a:pPr eaLnBrk="1" hangingPunct="1"/>
            <a:r>
              <a:rPr lang="en-US" dirty="0" smtClean="0">
                <a:solidFill>
                  <a:srgbClr val="000000"/>
                </a:solidFill>
                <a:latin typeface="+mj-lt"/>
              </a:rPr>
              <a:t>Number of person-hours per KLOC</a:t>
            </a:r>
          </a:p>
          <a:p>
            <a:pPr eaLnBrk="1" hangingPunct="1"/>
            <a:r>
              <a:rPr lang="en-US" dirty="0" smtClean="0">
                <a:solidFill>
                  <a:srgbClr val="000000"/>
                </a:solidFill>
                <a:latin typeface="+mj-lt"/>
              </a:rPr>
              <a:t>Average number of defects found per inspection</a:t>
            </a:r>
          </a:p>
          <a:p>
            <a:pPr eaLnBrk="1" hangingPunct="1"/>
            <a:endParaRPr lang="en-US" dirty="0" smtClean="0">
              <a:latin typeface="+mj-lt"/>
            </a:endParaRPr>
          </a:p>
          <a:p>
            <a:pPr eaLnBrk="1" hangingPunct="1"/>
            <a:endParaRPr lang="en-US" dirty="0" smtClean="0">
              <a:latin typeface="+mj-lt"/>
            </a:endParaRPr>
          </a:p>
        </p:txBody>
      </p:sp>
      <p:sp>
        <p:nvSpPr>
          <p:cNvPr id="23555" name="Slide Number Placeholder 2"/>
          <p:cNvSpPr>
            <a:spLocks noGrp="1"/>
          </p:cNvSpPr>
          <p:nvPr>
            <p:ph type="sldNum" sz="quarter" idx="4294967295"/>
          </p:nvPr>
        </p:nvSpPr>
        <p:spPr bwMode="auto">
          <a:xfrm>
            <a:off x="8647113" y="6408738"/>
            <a:ext cx="366712"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54126A8A-978E-47E9-BEF0-57F24052263F}" type="slidenum">
              <a:rPr lang="en-US" smtClean="0">
                <a:latin typeface="Arial" pitchFamily="34" charset="0"/>
              </a:rPr>
              <a:pPr>
                <a:defRPr/>
              </a:pPr>
              <a:t>44</a:t>
            </a:fld>
            <a:endParaRPr lang="en-US" smtClean="0">
              <a:latin typeface="Arial" pitchFamily="34" charset="0"/>
            </a:endParaRPr>
          </a:p>
        </p:txBody>
      </p:sp>
      <p:sp>
        <p:nvSpPr>
          <p:cNvPr id="4" name="Title 3"/>
          <p:cNvSpPr>
            <a:spLocks noGrp="1"/>
          </p:cNvSpPr>
          <p:nvPr>
            <p:ph type="title"/>
          </p:nvPr>
        </p:nvSpPr>
        <p:spPr/>
        <p:txBody>
          <a:bodyPr/>
          <a:lstStyle/>
          <a:p>
            <a:pPr eaLnBrk="1" fontAlgn="auto" hangingPunct="1">
              <a:spcAft>
                <a:spcPts val="0"/>
              </a:spcAft>
              <a:defRPr/>
            </a:pPr>
            <a:r>
              <a:rPr lang="en-US" dirty="0" smtClean="0"/>
              <a:t>Examples..continued</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eaLnBrk="1" hangingPunct="1">
              <a:spcBef>
                <a:spcPct val="20000"/>
              </a:spcBef>
              <a:buClr>
                <a:srgbClr val="CC9900"/>
              </a:buClr>
              <a:buSzPct val="65000"/>
              <a:buFont typeface="Wingdings" pitchFamily="2" charset="2"/>
              <a:buChar char="n"/>
              <a:defRPr/>
            </a:pPr>
            <a:r>
              <a:rPr lang="en-US" sz="2600" kern="0" dirty="0" smtClean="0">
                <a:solidFill>
                  <a:srgbClr val="000000"/>
                </a:solidFill>
                <a:latin typeface="Arial"/>
              </a:rPr>
              <a:t>Average find-fix cycle time</a:t>
            </a:r>
          </a:p>
          <a:p>
            <a:pPr marL="342900" indent="-342900" eaLnBrk="1" hangingPunct="1">
              <a:spcBef>
                <a:spcPct val="20000"/>
              </a:spcBef>
              <a:buClr>
                <a:srgbClr val="CC9900"/>
              </a:buClr>
              <a:buSzPct val="65000"/>
              <a:buFont typeface="Wingdings" pitchFamily="2" charset="2"/>
              <a:buChar char="n"/>
              <a:defRPr/>
            </a:pPr>
            <a:r>
              <a:rPr lang="en-US" sz="2600" kern="0" dirty="0" smtClean="0">
                <a:solidFill>
                  <a:srgbClr val="000000"/>
                </a:solidFill>
                <a:latin typeface="Arial"/>
              </a:rPr>
              <a:t>Number of person-hours per inspection</a:t>
            </a:r>
          </a:p>
          <a:p>
            <a:pPr marL="342900" indent="-342900" eaLnBrk="1" hangingPunct="1">
              <a:spcBef>
                <a:spcPct val="20000"/>
              </a:spcBef>
              <a:buClr>
                <a:srgbClr val="CC9900"/>
              </a:buClr>
              <a:buSzPct val="65000"/>
              <a:buFont typeface="Wingdings" pitchFamily="2" charset="2"/>
              <a:buChar char="n"/>
              <a:defRPr/>
            </a:pPr>
            <a:r>
              <a:rPr lang="en-US" sz="2600" kern="0" dirty="0" smtClean="0">
                <a:solidFill>
                  <a:srgbClr val="000000"/>
                </a:solidFill>
                <a:latin typeface="Arial"/>
              </a:rPr>
              <a:t>Number of person-hours per KLOC</a:t>
            </a:r>
          </a:p>
          <a:p>
            <a:pPr marL="342900" indent="-342900" eaLnBrk="1" hangingPunct="1">
              <a:spcBef>
                <a:spcPct val="20000"/>
              </a:spcBef>
              <a:buClr>
                <a:srgbClr val="CC9900"/>
              </a:buClr>
              <a:buSzPct val="65000"/>
              <a:buFont typeface="Wingdings" pitchFamily="2" charset="2"/>
              <a:buChar char="n"/>
              <a:defRPr/>
            </a:pPr>
            <a:r>
              <a:rPr lang="en-US" sz="2600" kern="0" dirty="0" smtClean="0">
                <a:solidFill>
                  <a:srgbClr val="000000"/>
                </a:solidFill>
                <a:latin typeface="Arial"/>
              </a:rPr>
              <a:t>Average number of defects found per inspection</a:t>
            </a:r>
          </a:p>
          <a:p>
            <a:pPr marL="342900" indent="-342900" eaLnBrk="1" hangingPunct="1">
              <a:spcBef>
                <a:spcPct val="20000"/>
              </a:spcBef>
              <a:buClr>
                <a:srgbClr val="CC9900"/>
              </a:buClr>
              <a:buSzPct val="65000"/>
              <a:buFont typeface="Wingdings" pitchFamily="2" charset="2"/>
              <a:buChar char="n"/>
              <a:defRPr/>
            </a:pPr>
            <a:r>
              <a:rPr lang="en-US" sz="2600" kern="0" dirty="0" smtClean="0">
                <a:solidFill>
                  <a:srgbClr val="000000"/>
                </a:solidFill>
                <a:latin typeface="Arial"/>
              </a:rPr>
              <a:t>Number of defects found during inspections in each defect category</a:t>
            </a:r>
          </a:p>
          <a:p>
            <a:pPr marL="342900" indent="-342900" eaLnBrk="1" hangingPunct="1">
              <a:spcBef>
                <a:spcPct val="20000"/>
              </a:spcBef>
              <a:buClr>
                <a:srgbClr val="CC9900"/>
              </a:buClr>
              <a:buSzPct val="65000"/>
              <a:buFont typeface="Wingdings" pitchFamily="2" charset="2"/>
              <a:buChar char="n"/>
              <a:defRPr/>
            </a:pPr>
            <a:r>
              <a:rPr lang="en-US" sz="2600" kern="0" dirty="0" smtClean="0">
                <a:solidFill>
                  <a:srgbClr val="000000"/>
                </a:solidFill>
                <a:latin typeface="Arial"/>
              </a:rPr>
              <a:t>Average amount of rework time</a:t>
            </a:r>
          </a:p>
          <a:p>
            <a:pPr marL="342900" indent="-342900" eaLnBrk="1" hangingPunct="1">
              <a:spcBef>
                <a:spcPct val="20000"/>
              </a:spcBef>
              <a:buClr>
                <a:srgbClr val="CC9900"/>
              </a:buClr>
              <a:buSzPct val="65000"/>
              <a:buFont typeface="Wingdings" pitchFamily="2" charset="2"/>
              <a:buChar char="n"/>
              <a:defRPr/>
            </a:pPr>
            <a:r>
              <a:rPr lang="en-US" sz="2600" kern="0" dirty="0" smtClean="0">
                <a:solidFill>
                  <a:srgbClr val="000000"/>
                </a:solidFill>
                <a:latin typeface="Arial"/>
              </a:rPr>
              <a:t>Percentage of modules that were inspected</a:t>
            </a:r>
            <a:endParaRPr lang="en-US" dirty="0"/>
          </a:p>
        </p:txBody>
      </p:sp>
      <p:sp>
        <p:nvSpPr>
          <p:cNvPr id="36867" name="Slide Number Placeholder 2"/>
          <p:cNvSpPr>
            <a:spLocks noGrp="1"/>
          </p:cNvSpPr>
          <p:nvPr>
            <p:ph type="sldNum" sz="quarter" idx="4294967295"/>
          </p:nvPr>
        </p:nvSpPr>
        <p:spPr bwMode="auto">
          <a:xfrm>
            <a:off x="8647113" y="6408738"/>
            <a:ext cx="366712"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D679AC4A-62B0-4D77-80CC-817185A6672D}" type="slidenum">
              <a:rPr lang="en-US" smtClean="0">
                <a:latin typeface="Arial" pitchFamily="34" charset="0"/>
              </a:rPr>
              <a:pPr>
                <a:defRPr/>
              </a:pPr>
              <a:t>45</a:t>
            </a:fld>
            <a:endParaRPr lang="en-US" smtClean="0">
              <a:latin typeface="Arial" pitchFamily="34" charset="0"/>
            </a:endParaRPr>
          </a:p>
        </p:txBody>
      </p:sp>
      <p:sp>
        <p:nvSpPr>
          <p:cNvPr id="4" name="Title 3"/>
          <p:cNvSpPr>
            <a:spLocks noGrp="1"/>
          </p:cNvSpPr>
          <p:nvPr>
            <p:ph type="title"/>
          </p:nvPr>
        </p:nvSpPr>
        <p:spPr/>
        <p:txBody>
          <a:bodyPr/>
          <a:lstStyle/>
          <a:p>
            <a:pPr eaLnBrk="1" fontAlgn="auto" hangingPunct="1">
              <a:spcAft>
                <a:spcPts val="0"/>
              </a:spcAft>
              <a:defRPr/>
            </a:pPr>
            <a:r>
              <a:rPr lang="en-US" dirty="0" smtClean="0"/>
              <a:t>Process Metrics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Exercise</a:t>
            </a:r>
            <a:endParaRPr lang="ar-SA" sz="5400" dirty="0"/>
          </a:p>
        </p:txBody>
      </p:sp>
      <p:sp>
        <p:nvSpPr>
          <p:cNvPr id="3" name="Content Placeholder 2"/>
          <p:cNvSpPr>
            <a:spLocks noGrp="1"/>
          </p:cNvSpPr>
          <p:nvPr>
            <p:ph idx="1"/>
          </p:nvPr>
        </p:nvSpPr>
        <p:spPr/>
        <p:txBody>
          <a:bodyPr/>
          <a:lstStyle/>
          <a:p>
            <a:pPr>
              <a:buNone/>
            </a:pPr>
            <a:r>
              <a:rPr lang="en-US" sz="2800" dirty="0" smtClean="0"/>
              <a:t>How can you measure the quality of:</a:t>
            </a:r>
          </a:p>
          <a:p>
            <a:r>
              <a:rPr lang="en-US" sz="2800" dirty="0" smtClean="0"/>
              <a:t>Project manager skills.</a:t>
            </a:r>
          </a:p>
          <a:p>
            <a:r>
              <a:rPr lang="en-US" sz="2800" dirty="0" smtClean="0"/>
              <a:t>Requirements Document</a:t>
            </a:r>
          </a:p>
          <a:p>
            <a:r>
              <a:rPr lang="en-US" sz="2800" dirty="0" smtClean="0"/>
              <a:t>Software development plan</a:t>
            </a:r>
          </a:p>
          <a:p>
            <a:r>
              <a:rPr lang="en-US" sz="2800" dirty="0" smtClean="0"/>
              <a:t>User manuals</a:t>
            </a:r>
          </a:p>
          <a:p>
            <a:r>
              <a:rPr lang="en-US" sz="2800" dirty="0" smtClean="0"/>
              <a:t>Programmer coding skills</a:t>
            </a:r>
          </a:p>
          <a:p>
            <a:r>
              <a:rPr lang="en-US" sz="2800" dirty="0" smtClean="0"/>
              <a:t>Design specification</a:t>
            </a:r>
            <a:endParaRPr lang="ar-SA"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458200" cy="4919662"/>
          </a:xfrm>
        </p:spPr>
        <p:txBody>
          <a:bodyPr>
            <a:normAutofit fontScale="62500" lnSpcReduction="20000"/>
          </a:bodyPr>
          <a:lstStyle/>
          <a:p>
            <a:pPr marL="365760" indent="-256032" eaLnBrk="1" fontAlgn="auto" hangingPunct="1">
              <a:spcAft>
                <a:spcPts val="0"/>
              </a:spcAft>
              <a:buFontTx/>
              <a:buChar char="•"/>
              <a:defRPr/>
            </a:pPr>
            <a:r>
              <a:rPr lang="en-US" dirty="0" smtClean="0">
                <a:solidFill>
                  <a:schemeClr val="bg2">
                    <a:lumMod val="50000"/>
                  </a:schemeClr>
                </a:solidFill>
              </a:rPr>
              <a:t>Process</a:t>
            </a:r>
            <a:r>
              <a:rPr lang="en-US" dirty="0" smtClean="0"/>
              <a:t> </a:t>
            </a:r>
          </a:p>
          <a:p>
            <a:pPr marL="365760" indent="-256032" eaLnBrk="1" fontAlgn="auto" hangingPunct="1">
              <a:spcAft>
                <a:spcPts val="0"/>
              </a:spcAft>
              <a:buFont typeface="Wingdings 3"/>
              <a:buNone/>
              <a:defRPr/>
            </a:pPr>
            <a:r>
              <a:rPr lang="en-US" dirty="0" smtClean="0"/>
              <a:t>		Measure the efficacy of processes. What works, what 	doesn't.</a:t>
            </a:r>
          </a:p>
          <a:p>
            <a:pPr marL="365760" indent="-256032" fontAlgn="auto">
              <a:spcAft>
                <a:spcPts val="0"/>
              </a:spcAft>
              <a:defRPr/>
            </a:pPr>
            <a:r>
              <a:rPr lang="en-US" dirty="0" smtClean="0"/>
              <a:t>Code quality</a:t>
            </a:r>
            <a:endParaRPr lang="en-US" dirty="0"/>
          </a:p>
          <a:p>
            <a:pPr marL="365760" indent="-256032" fontAlgn="auto">
              <a:spcAft>
                <a:spcPts val="0"/>
              </a:spcAft>
              <a:defRPr/>
            </a:pPr>
            <a:r>
              <a:rPr lang="en-US" dirty="0" smtClean="0"/>
              <a:t>Programmer </a:t>
            </a:r>
            <a:r>
              <a:rPr lang="en-US" dirty="0"/>
              <a:t>productivity </a:t>
            </a:r>
            <a:endParaRPr lang="en-US" dirty="0" smtClean="0"/>
          </a:p>
          <a:p>
            <a:pPr marL="365760" indent="-256032" fontAlgn="auto">
              <a:spcAft>
                <a:spcPts val="0"/>
              </a:spcAft>
              <a:defRPr/>
            </a:pPr>
            <a:r>
              <a:rPr lang="en-US" dirty="0" smtClean="0"/>
              <a:t>Software engineer productivity </a:t>
            </a:r>
          </a:p>
          <a:p>
            <a:pPr marL="765810" lvl="1" indent="-256032" fontAlgn="auto">
              <a:spcAft>
                <a:spcPts val="0"/>
              </a:spcAft>
              <a:defRPr/>
            </a:pPr>
            <a:r>
              <a:rPr lang="en-US" dirty="0" smtClean="0"/>
              <a:t>Requirements, </a:t>
            </a:r>
          </a:p>
          <a:p>
            <a:pPr marL="765810" lvl="1" indent="-256032" fontAlgn="auto">
              <a:spcAft>
                <a:spcPts val="0"/>
              </a:spcAft>
              <a:defRPr/>
            </a:pPr>
            <a:r>
              <a:rPr lang="en-US" dirty="0" smtClean="0"/>
              <a:t>design, </a:t>
            </a:r>
          </a:p>
          <a:p>
            <a:pPr marL="765810" lvl="1" indent="-256032" fontAlgn="auto">
              <a:spcAft>
                <a:spcPts val="0"/>
              </a:spcAft>
              <a:defRPr/>
            </a:pPr>
            <a:r>
              <a:rPr lang="en-US" dirty="0" smtClean="0"/>
              <a:t>testing </a:t>
            </a:r>
          </a:p>
          <a:p>
            <a:pPr marL="765810" lvl="1" indent="-256032" fontAlgn="auto">
              <a:spcAft>
                <a:spcPts val="0"/>
              </a:spcAft>
              <a:defRPr/>
            </a:pPr>
            <a:r>
              <a:rPr lang="en-US" dirty="0" smtClean="0"/>
              <a:t>and all other tasks done by software engineers</a:t>
            </a:r>
            <a:endParaRPr lang="en-US" dirty="0"/>
          </a:p>
          <a:p>
            <a:pPr marL="365760" indent="-256032" fontAlgn="auto">
              <a:spcAft>
                <a:spcPts val="0"/>
              </a:spcAft>
              <a:defRPr/>
            </a:pPr>
            <a:r>
              <a:rPr lang="en-US" dirty="0" smtClean="0"/>
              <a:t>Software</a:t>
            </a:r>
          </a:p>
          <a:p>
            <a:pPr marL="765810" lvl="1" indent="-256032" fontAlgn="auto">
              <a:spcAft>
                <a:spcPts val="0"/>
              </a:spcAft>
              <a:defRPr/>
            </a:pPr>
            <a:r>
              <a:rPr lang="en-US" dirty="0" smtClean="0"/>
              <a:t>Maintainability</a:t>
            </a:r>
          </a:p>
          <a:p>
            <a:pPr marL="765810" lvl="1" indent="-256032" fontAlgn="auto">
              <a:spcAft>
                <a:spcPts val="0"/>
              </a:spcAft>
              <a:defRPr/>
            </a:pPr>
            <a:r>
              <a:rPr lang="en-US" dirty="0" smtClean="0"/>
              <a:t>Usability</a:t>
            </a:r>
          </a:p>
          <a:p>
            <a:pPr marL="765810" lvl="1" indent="-256032" fontAlgn="auto">
              <a:spcAft>
                <a:spcPts val="0"/>
              </a:spcAft>
              <a:defRPr/>
            </a:pPr>
            <a:r>
              <a:rPr lang="en-US" dirty="0" smtClean="0"/>
              <a:t>And all other quality factors </a:t>
            </a:r>
            <a:endParaRPr lang="en-US" dirty="0"/>
          </a:p>
          <a:p>
            <a:pPr marL="365760" indent="-256032" fontAlgn="auto">
              <a:spcAft>
                <a:spcPts val="0"/>
              </a:spcAft>
              <a:defRPr/>
            </a:pPr>
            <a:r>
              <a:rPr lang="en-US" dirty="0"/>
              <a:t>Management</a:t>
            </a:r>
          </a:p>
          <a:p>
            <a:pPr marL="765810" lvl="1" indent="-256032" fontAlgn="auto">
              <a:spcAft>
                <a:spcPts val="0"/>
              </a:spcAft>
              <a:defRPr/>
            </a:pPr>
            <a:r>
              <a:rPr lang="en-US" dirty="0" smtClean="0"/>
              <a:t>Cost estimation</a:t>
            </a:r>
            <a:endParaRPr lang="en-US" dirty="0"/>
          </a:p>
          <a:p>
            <a:pPr marL="765810" lvl="1" indent="-256032" fontAlgn="auto">
              <a:spcAft>
                <a:spcPts val="0"/>
              </a:spcAft>
              <a:defRPr/>
            </a:pPr>
            <a:r>
              <a:rPr lang="en-US" dirty="0" smtClean="0"/>
              <a:t>Schedule estimation, Duration</a:t>
            </a:r>
            <a:r>
              <a:rPr lang="en-US" dirty="0"/>
              <a:t>, time </a:t>
            </a:r>
          </a:p>
          <a:p>
            <a:pPr marL="765810" lvl="1" indent="-256032" fontAlgn="auto">
              <a:spcAft>
                <a:spcPts val="0"/>
              </a:spcAft>
              <a:defRPr/>
            </a:pPr>
            <a:r>
              <a:rPr lang="en-US" dirty="0" smtClean="0"/>
              <a:t>Staffing</a:t>
            </a:r>
          </a:p>
        </p:txBody>
      </p:sp>
      <p:sp>
        <p:nvSpPr>
          <p:cNvPr id="13315" name="Slide Number Placeholder 2"/>
          <p:cNvSpPr>
            <a:spLocks noGrp="1"/>
          </p:cNvSpPr>
          <p:nvPr>
            <p:ph type="sldNum" sz="quarter" idx="4294967295"/>
          </p:nvPr>
        </p:nvSpPr>
        <p:spPr bwMode="auto">
          <a:xfrm>
            <a:off x="8647113" y="6408738"/>
            <a:ext cx="366712" cy="365125"/>
          </a:xfrm>
          <a:prstGeom prst="rect">
            <a:avLst/>
          </a:prstGeom>
          <a:ln>
            <a:miter lim="800000"/>
            <a:headEnd/>
            <a:tailEnd/>
          </a:ln>
        </p:spPr>
        <p:txBody>
          <a:bodyPr wrap="square" lIns="91440" tIns="45720" rIns="91440" bIns="45720" numCol="1" anchorCtr="0" compatLnSpc="1">
            <a:prstTxWarp prst="textNoShape">
              <a:avLst/>
            </a:prstTxWarp>
          </a:bodyPr>
          <a:lstStyle/>
          <a:p>
            <a:pPr>
              <a:defRPr/>
            </a:pPr>
            <a:fld id="{D951FDA6-F288-436F-A427-3AE1F9E66131}" type="slidenum">
              <a:rPr lang="en-US" smtClean="0">
                <a:latin typeface="Arial" pitchFamily="34" charset="0"/>
              </a:rPr>
              <a:pPr>
                <a:defRPr/>
              </a:pPr>
              <a:t>5</a:t>
            </a:fld>
            <a:endParaRPr lang="en-US" smtClean="0">
              <a:latin typeface="Arial" pitchFamily="34" charset="0"/>
            </a:endParaRPr>
          </a:p>
        </p:txBody>
      </p:sp>
      <p:sp>
        <p:nvSpPr>
          <p:cNvPr id="4" name="Title 3"/>
          <p:cNvSpPr>
            <a:spLocks noGrp="1"/>
          </p:cNvSpPr>
          <p:nvPr>
            <p:ph type="title"/>
          </p:nvPr>
        </p:nvSpPr>
        <p:spPr/>
        <p:txBody>
          <a:bodyPr/>
          <a:lstStyle/>
          <a:p>
            <a:pPr algn="ctr" eaLnBrk="1" fontAlgn="auto" hangingPunct="1">
              <a:spcAft>
                <a:spcPts val="0"/>
              </a:spcAft>
              <a:defRPr/>
            </a:pPr>
            <a:r>
              <a:rPr lang="en-US" dirty="0" smtClean="0"/>
              <a:t>What to measure</a:t>
            </a:r>
            <a:endParaRPr lang="en-US" dirty="0"/>
          </a:p>
        </p:txBody>
      </p:sp>
    </p:spTree>
    <p:extLst>
      <p:ext uri="{BB962C8B-B14F-4D97-AF65-F5344CB8AC3E}">
        <p14:creationId xmlns:p14="http://schemas.microsoft.com/office/powerpoint/2010/main" val="2670040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Process Metrics</a:t>
            </a:r>
            <a:endParaRPr lang="en-US" dirty="0"/>
          </a:p>
        </p:txBody>
      </p:sp>
      <p:sp>
        <p:nvSpPr>
          <p:cNvPr id="17411" name="Content Placeholder 2"/>
          <p:cNvSpPr>
            <a:spLocks noGrp="1"/>
          </p:cNvSpPr>
          <p:nvPr>
            <p:ph idx="1"/>
          </p:nvPr>
        </p:nvSpPr>
        <p:spPr/>
        <p:txBody>
          <a:bodyPr/>
          <a:lstStyle/>
          <a:p>
            <a:r>
              <a:rPr lang="en-US" altLang="en-US" smtClean="0"/>
              <a:t>Process metrics are measures of the software development process, such as </a:t>
            </a:r>
          </a:p>
          <a:p>
            <a:pPr lvl="1"/>
            <a:r>
              <a:rPr lang="en-US" altLang="en-US" sz="2400" smtClean="0"/>
              <a:t>Overall development time</a:t>
            </a:r>
          </a:p>
          <a:p>
            <a:pPr lvl="1"/>
            <a:r>
              <a:rPr lang="en-US" altLang="en-US" sz="2400" smtClean="0"/>
              <a:t>Type of methodology used</a:t>
            </a:r>
          </a:p>
          <a:p>
            <a:r>
              <a:rPr lang="en-US" altLang="en-US" smtClean="0"/>
              <a:t>Process metrics are collected across all projects and over long periods of time. </a:t>
            </a:r>
          </a:p>
          <a:p>
            <a:r>
              <a:rPr lang="en-US" altLang="en-US" smtClean="0"/>
              <a:t>Their intent is to provide indicators that lead to long-term software process improvement.</a:t>
            </a:r>
          </a:p>
        </p:txBody>
      </p:sp>
    </p:spTree>
    <p:extLst>
      <p:ext uri="{BB962C8B-B14F-4D97-AF65-F5344CB8AC3E}">
        <p14:creationId xmlns:p14="http://schemas.microsoft.com/office/powerpoint/2010/main" val="2106277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Project Metrics</a:t>
            </a:r>
            <a:endParaRPr lang="en-US" dirty="0"/>
          </a:p>
        </p:txBody>
      </p:sp>
      <p:sp>
        <p:nvSpPr>
          <p:cNvPr id="21507" name="Content Placeholder 2"/>
          <p:cNvSpPr>
            <a:spLocks noGrp="1"/>
          </p:cNvSpPr>
          <p:nvPr>
            <p:ph idx="1"/>
          </p:nvPr>
        </p:nvSpPr>
        <p:spPr/>
        <p:txBody>
          <a:bodyPr/>
          <a:lstStyle/>
          <a:p>
            <a:r>
              <a:rPr lang="en-US" altLang="en-US" sz="2400" dirty="0" smtClean="0"/>
              <a:t>Project Metrics are the measures of Software Project and are used to monitor and control the project. Project metrics usually show how project manager is able to estimate schedule and cost</a:t>
            </a:r>
          </a:p>
          <a:p>
            <a:r>
              <a:rPr lang="en-US" altLang="en-US" sz="2400" dirty="0" smtClean="0"/>
              <a:t> They enable a software project manager to:</a:t>
            </a:r>
          </a:p>
          <a:p>
            <a:pPr lvl="1">
              <a:buFont typeface="Wingdings" pitchFamily="2" charset="2"/>
              <a:buChar char="§"/>
            </a:pPr>
            <a:endParaRPr lang="en-US" altLang="en-US" sz="2200" dirty="0" smtClean="0"/>
          </a:p>
          <a:p>
            <a:pPr lvl="1">
              <a:buFont typeface="Wingdings" pitchFamily="2" charset="2"/>
              <a:buChar char="§"/>
            </a:pPr>
            <a:r>
              <a:rPr lang="en-US" altLang="en-US" sz="2200" dirty="0" smtClean="0"/>
              <a:t>Minimize the </a:t>
            </a:r>
            <a:r>
              <a:rPr lang="en-US" altLang="en-US" sz="2200" b="1" dirty="0" smtClean="0"/>
              <a:t>development time </a:t>
            </a:r>
            <a:r>
              <a:rPr lang="en-US" altLang="en-US" sz="2200" dirty="0" smtClean="0"/>
              <a:t>by making the adjustments necessary to avoid delays and potential  problems and risks.</a:t>
            </a:r>
            <a:br>
              <a:rPr lang="en-US" altLang="en-US" sz="2200" dirty="0" smtClean="0"/>
            </a:br>
            <a:endParaRPr lang="en-US" altLang="en-US" sz="2200" dirty="0" smtClean="0"/>
          </a:p>
          <a:p>
            <a:pPr lvl="1">
              <a:buFont typeface="Wingdings" pitchFamily="2" charset="2"/>
              <a:buChar char="§"/>
            </a:pPr>
            <a:r>
              <a:rPr lang="en-US" altLang="en-US" sz="2200" dirty="0" smtClean="0"/>
              <a:t>Assess </a:t>
            </a:r>
            <a:r>
              <a:rPr lang="en-US" altLang="en-US" sz="2200" b="1" dirty="0" smtClean="0"/>
              <a:t>product cost </a:t>
            </a:r>
            <a:r>
              <a:rPr lang="en-US" altLang="en-US" sz="2200" dirty="0" smtClean="0"/>
              <a:t>on an ongoing basis &amp; modify the technical approach to improve cost estimation.</a:t>
            </a:r>
          </a:p>
        </p:txBody>
      </p:sp>
    </p:spTree>
    <p:extLst>
      <p:ext uri="{BB962C8B-B14F-4D97-AF65-F5344CB8AC3E}">
        <p14:creationId xmlns:p14="http://schemas.microsoft.com/office/powerpoint/2010/main" val="213821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Product metrics</a:t>
            </a:r>
            <a:endParaRPr lang="en-US" dirty="0"/>
          </a:p>
        </p:txBody>
      </p:sp>
      <p:sp>
        <p:nvSpPr>
          <p:cNvPr id="23555" name="Content Placeholder 2"/>
          <p:cNvSpPr>
            <a:spLocks noGrp="1"/>
          </p:cNvSpPr>
          <p:nvPr>
            <p:ph idx="1"/>
          </p:nvPr>
        </p:nvSpPr>
        <p:spPr/>
        <p:txBody>
          <a:bodyPr/>
          <a:lstStyle/>
          <a:p>
            <a:r>
              <a:rPr lang="en-US" altLang="en-US" dirty="0" smtClean="0"/>
              <a:t>Product metrics are measures of the software product at any stage of its development, from requirements to installed system.  Product metrics may measure: </a:t>
            </a:r>
          </a:p>
          <a:p>
            <a:pPr lvl="1"/>
            <a:r>
              <a:rPr lang="en-US" altLang="en-US" sz="2400" dirty="0" smtClean="0"/>
              <a:t>How easy is the software to use</a:t>
            </a:r>
          </a:p>
          <a:p>
            <a:pPr lvl="1"/>
            <a:r>
              <a:rPr lang="en-US" altLang="en-US" sz="2400" dirty="0" smtClean="0"/>
              <a:t>How easy is the user to maintain</a:t>
            </a:r>
          </a:p>
          <a:p>
            <a:pPr lvl="1"/>
            <a:r>
              <a:rPr lang="en-US" altLang="en-US" sz="2400" dirty="0" smtClean="0"/>
              <a:t>The quality of software documentation</a:t>
            </a:r>
          </a:p>
          <a:p>
            <a:pPr lvl="1"/>
            <a:r>
              <a:rPr lang="en-US" altLang="en-US" sz="2400" dirty="0" smtClean="0"/>
              <a:t>And more ..</a:t>
            </a:r>
          </a:p>
        </p:txBody>
      </p:sp>
    </p:spTree>
    <p:extLst>
      <p:ext uri="{BB962C8B-B14F-4D97-AF65-F5344CB8AC3E}">
        <p14:creationId xmlns:p14="http://schemas.microsoft.com/office/powerpoint/2010/main" val="77992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Why </a:t>
            </a:r>
            <a:r>
              <a:rPr lang="en-US" dirty="0" smtClean="0"/>
              <a:t>do we measure?</a:t>
            </a:r>
            <a:endParaRPr lang="en-US" dirty="0"/>
          </a:p>
        </p:txBody>
      </p:sp>
      <p:sp>
        <p:nvSpPr>
          <p:cNvPr id="10243" name="Rectangle 3"/>
          <p:cNvSpPr>
            <a:spLocks noGrp="1" noChangeArrowheads="1"/>
          </p:cNvSpPr>
          <p:nvPr>
            <p:ph type="body" idx="1"/>
          </p:nvPr>
        </p:nvSpPr>
        <p:spPr/>
        <p:txBody>
          <a:bodyPr/>
          <a:lstStyle/>
          <a:p>
            <a:r>
              <a:rPr lang="en-US" sz="3100" dirty="0"/>
              <a:t>Determine quality of </a:t>
            </a:r>
            <a:r>
              <a:rPr lang="en-US" sz="3100" dirty="0" smtClean="0"/>
              <a:t>piece of software or documentation</a:t>
            </a:r>
          </a:p>
          <a:p>
            <a:r>
              <a:rPr lang="en-US" sz="3100" dirty="0" smtClean="0"/>
              <a:t>Determine the quality work of people such software engineers, programmers, database admin, and most importantly MANAGERS</a:t>
            </a:r>
            <a:endParaRPr lang="en-US" sz="3100" dirty="0"/>
          </a:p>
          <a:p>
            <a:pPr marL="0" indent="0">
              <a:buNone/>
            </a:pPr>
            <a:endParaRPr lang="en-US" sz="3100" dirty="0"/>
          </a:p>
          <a:p>
            <a:r>
              <a:rPr lang="en-US" sz="3100" dirty="0"/>
              <a:t>Improve quality of a </a:t>
            </a:r>
            <a:r>
              <a:rPr lang="en-US" sz="3100" dirty="0" smtClean="0"/>
              <a:t>product/project/ process</a:t>
            </a:r>
            <a:endParaRPr lang="en-US" sz="31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4923</TotalTime>
  <Words>2065</Words>
  <Application>Microsoft Office PowerPoint</Application>
  <PresentationFormat>On-screen Show (4:3)</PresentationFormat>
  <Paragraphs>499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Design</vt:lpstr>
      <vt:lpstr>Software Quality assurance (SQA)   SWE 333</vt:lpstr>
      <vt:lpstr>If you can’t measure it, you can’t manage it Tom DeMarco, 1982 </vt:lpstr>
      <vt:lpstr>Measurement, Measures, Metrics</vt:lpstr>
      <vt:lpstr>What to measure</vt:lpstr>
      <vt:lpstr>What to measure</vt:lpstr>
      <vt:lpstr>Process Metrics</vt:lpstr>
      <vt:lpstr>Project Metrics</vt:lpstr>
      <vt:lpstr>Product metrics</vt:lpstr>
      <vt:lpstr>Why do we measure?</vt:lpstr>
      <vt:lpstr>Why Do We Measure?</vt:lpstr>
      <vt:lpstr>Examples of  Metrics Usage</vt:lpstr>
      <vt:lpstr>PowerPoint Presentation</vt:lpstr>
      <vt:lpstr>PowerPoint Presentation</vt:lpstr>
      <vt:lpstr>PowerPoint Presentation</vt:lpstr>
      <vt:lpstr>PowerPoint Presentation</vt:lpstr>
      <vt:lpstr>PowerPoint Presentation</vt:lpstr>
      <vt:lpstr>Process metrics categories</vt:lpstr>
      <vt:lpstr>Is KLOC enough ?</vt:lpstr>
      <vt:lpstr>An example</vt:lpstr>
      <vt:lpstr>An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of metrics</vt:lpstr>
      <vt:lpstr>Examples of metrics</vt:lpstr>
      <vt:lpstr>Examples of metrics</vt:lpstr>
      <vt:lpstr>Examples of metrics</vt:lpstr>
      <vt:lpstr>Examples of metrics</vt:lpstr>
      <vt:lpstr>An example</vt:lpstr>
      <vt:lpstr>Other Metrics</vt:lpstr>
      <vt:lpstr>Other Metrics</vt:lpstr>
      <vt:lpstr>Examples..continued</vt:lpstr>
      <vt:lpstr>Process Metrics</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BOSS</dc:creator>
  <cp:lastModifiedBy>C4I CAS</cp:lastModifiedBy>
  <cp:revision>201</cp:revision>
  <dcterms:created xsi:type="dcterms:W3CDTF">2004-01-10T09:17:43Z</dcterms:created>
  <dcterms:modified xsi:type="dcterms:W3CDTF">2014-02-27T07:47:43Z</dcterms:modified>
</cp:coreProperties>
</file>