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4439-00A1-A542-1478-BC56A1A27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EAD8-922D-D757-DA3A-FD5D75206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06A1-B61B-A8A6-FEF2-211D18ED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147D-D081-8B67-03A3-B228BB57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6443-3EC6-900A-96F8-BDF2C57F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93E1-6E20-67F3-D463-2A0046C9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E5F1C-AF6E-6CFD-9BAD-824FBE9D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2124-35D2-33A6-BF38-49EDFB49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304F-FDCA-AA7E-36CD-D96ADABC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B9B6-DC37-4BBC-E807-0CB41E5C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4571C-53DC-BF41-05C8-4526D397B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7968-E3D5-793E-A9D4-69ECD53F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7356-DE36-6500-6B5B-49D7C59B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F890-8AC5-0CF9-575B-F5939B1A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6605-9A36-49EF-482B-17A1F031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CF0-6BF5-C387-DDBF-BA3B4FD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3533-8116-E6AC-B217-E09B21C1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698A-5C11-F013-9B90-32E410A6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1D80-05CB-A429-4B92-0B5FEA3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81E7-498C-10F5-F779-B0BE8B3A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D049-D1D9-F5F6-657F-2CBAC097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58CDA-8E28-1AC1-B1A3-F1F330E9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7FAF-1FC5-A12C-5071-894700D9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FCA0-BFB1-9421-5974-B1A8A04F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5F0B-3695-08B9-22AE-1057D8E7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ECC0-BA48-BFCA-23F6-3FD7BC6E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B18A-4A60-A855-88A6-2B9E6DE61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564A-A575-0E31-6C4D-1360BE81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0643-E66E-C748-3DB7-A35784E9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DDB7-5EDD-C622-9146-4F5905A2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050F0-29F7-7294-84A2-DF0E139C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D5B1-1B0B-160E-347E-B3E952A1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6B3BD-B3C4-E672-6732-DA2945DF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24C1-A517-CB00-6ED7-9BBF25282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BA4C3-3B06-85D4-92A3-F5D3023E0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1F771-D2AE-1888-95A5-88A6E6C48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33EE7-D5D4-8AC5-0158-F82BD854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8F0F5-A2ED-BCF9-A2DA-139E3558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7DD54-C980-5CD2-EE62-E92144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5F23-3E8D-B941-962F-6B6DE5F1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FCDD8-B26D-B0BE-904B-1E8F7E5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1BAFD-8861-7B63-51AA-B38C9489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4FFD-AB9B-6E28-A041-16C74E0A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8E5A2-6685-63AF-D59F-6FB32843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A2A9C-FD69-11C6-EA6C-C14511E8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1CEFA-4F4F-9B8C-2EEE-7857F0E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9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88B0-6CA8-D40D-1227-2EF586CA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F20-FE96-20F3-5C16-5C779E3C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EBEDA-D304-1B19-F1E9-A3D714D6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B9CB-BE15-CDAB-209F-5BB88CE9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0B2B-4B8B-76FE-791B-9D319046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95D8-B5BA-6CF9-D99A-29BD2574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8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CB2C-B250-800D-E749-39EEB10F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40188-2571-D7F1-4368-FC8D2DFF9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50D8-1B14-5632-30AB-DEBB95A62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408E2-9EA2-580D-FAD2-7F376BC9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ED994-B31B-6F76-A077-FC5BACFB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3F824-F533-CFE9-1D31-B278E58D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5D4C3-DE49-C70A-2729-92D28C50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533B4-5298-AAC5-3F05-42F0F1BE3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54A3A-2EF7-CA73-8978-30531B960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60B75-D35F-44C2-A7C4-26E30E9A980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C2C7-55CE-8F37-ECDD-B892E9EF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46D1-B9B3-76B8-2347-6D76DE6EA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543A-D78B-4339-A28D-7A7FB091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F34FBF-2694-7DAC-D04A-0EB6AEF268D0}"/>
              </a:ext>
            </a:extLst>
          </p:cNvPr>
          <p:cNvSpPr/>
          <p:nvPr/>
        </p:nvSpPr>
        <p:spPr>
          <a:xfrm>
            <a:off x="2034073" y="139959"/>
            <a:ext cx="7268547" cy="8677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Of SQL Commands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D0F1C4-76F6-C958-8D90-0C19D09475FC}"/>
              </a:ext>
            </a:extLst>
          </p:cNvPr>
          <p:cNvSpPr/>
          <p:nvPr/>
        </p:nvSpPr>
        <p:spPr>
          <a:xfrm>
            <a:off x="830424" y="1679509"/>
            <a:ext cx="2547258" cy="9610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Definition Language (DDL)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6C3AC-1DF2-B8C9-FC55-A075A2A7180B}"/>
              </a:ext>
            </a:extLst>
          </p:cNvPr>
          <p:cNvSpPr/>
          <p:nvPr/>
        </p:nvSpPr>
        <p:spPr>
          <a:xfrm>
            <a:off x="1101012" y="2397967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C79E2-585A-7038-5D6A-BB4381690C9D}"/>
              </a:ext>
            </a:extLst>
          </p:cNvPr>
          <p:cNvSpPr/>
          <p:nvPr/>
        </p:nvSpPr>
        <p:spPr>
          <a:xfrm>
            <a:off x="1101012" y="2764968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F5EC1-909F-7FD9-7CEB-B5DC552E2A25}"/>
              </a:ext>
            </a:extLst>
          </p:cNvPr>
          <p:cNvSpPr/>
          <p:nvPr/>
        </p:nvSpPr>
        <p:spPr>
          <a:xfrm>
            <a:off x="1101012" y="3149081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6143C-435E-62B6-4215-6DC8FA078EC9}"/>
              </a:ext>
            </a:extLst>
          </p:cNvPr>
          <p:cNvSpPr/>
          <p:nvPr/>
        </p:nvSpPr>
        <p:spPr>
          <a:xfrm>
            <a:off x="1101012" y="3516082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Truncate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95C09E-734D-5A00-D6FD-D5E11455D119}"/>
              </a:ext>
            </a:extLst>
          </p:cNvPr>
          <p:cNvSpPr/>
          <p:nvPr/>
        </p:nvSpPr>
        <p:spPr>
          <a:xfrm>
            <a:off x="3816220" y="1679509"/>
            <a:ext cx="2696547" cy="9610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Data Minipulation Language (DML)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8CAA2-9761-E9C4-CA67-DF34CF94E6F5}"/>
              </a:ext>
            </a:extLst>
          </p:cNvPr>
          <p:cNvSpPr/>
          <p:nvPr/>
        </p:nvSpPr>
        <p:spPr>
          <a:xfrm>
            <a:off x="4175448" y="2555029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298EEF-D5E0-48E6-273A-0B5AC9753A76}"/>
              </a:ext>
            </a:extLst>
          </p:cNvPr>
          <p:cNvSpPr/>
          <p:nvPr/>
        </p:nvSpPr>
        <p:spPr>
          <a:xfrm>
            <a:off x="4175448" y="2964018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604A1-751F-8C70-2FC9-ECF8D0A4BD21}"/>
              </a:ext>
            </a:extLst>
          </p:cNvPr>
          <p:cNvSpPr/>
          <p:nvPr/>
        </p:nvSpPr>
        <p:spPr>
          <a:xfrm>
            <a:off x="4175448" y="3383896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F417C-AD13-09C3-4D2F-B043AAA7DC55}"/>
              </a:ext>
            </a:extLst>
          </p:cNvPr>
          <p:cNvSpPr/>
          <p:nvPr/>
        </p:nvSpPr>
        <p:spPr>
          <a:xfrm>
            <a:off x="4175448" y="3726021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E6B673-FD8D-1E3F-8FF6-819A76971BF5}"/>
              </a:ext>
            </a:extLst>
          </p:cNvPr>
          <p:cNvSpPr/>
          <p:nvPr/>
        </p:nvSpPr>
        <p:spPr>
          <a:xfrm>
            <a:off x="6674498" y="1646853"/>
            <a:ext cx="2696547" cy="9610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sz="1800" dirty="0"/>
              <a:t>ata </a:t>
            </a:r>
            <a:r>
              <a:rPr lang="en-US" dirty="0"/>
              <a:t>C</a:t>
            </a:r>
            <a:r>
              <a:rPr lang="en-US" sz="1800" dirty="0"/>
              <a:t>ontrol Language (DCL)</a:t>
            </a:r>
            <a:br>
              <a:rPr lang="en-US" sz="1800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17FDB3-AA09-99C7-E46C-97A736A0DD2D}"/>
              </a:ext>
            </a:extLst>
          </p:cNvPr>
          <p:cNvSpPr/>
          <p:nvPr/>
        </p:nvSpPr>
        <p:spPr>
          <a:xfrm>
            <a:off x="7033726" y="2544140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2BC411-A971-7A41-2BE4-7A3E34CAB145}"/>
              </a:ext>
            </a:extLst>
          </p:cNvPr>
          <p:cNvSpPr/>
          <p:nvPr/>
        </p:nvSpPr>
        <p:spPr>
          <a:xfrm>
            <a:off x="7033726" y="2932918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Revoke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77F067-FF68-7D78-0B38-2F249542AAD2}"/>
              </a:ext>
            </a:extLst>
          </p:cNvPr>
          <p:cNvSpPr/>
          <p:nvPr/>
        </p:nvSpPr>
        <p:spPr>
          <a:xfrm>
            <a:off x="9450354" y="1646852"/>
            <a:ext cx="2696547" cy="9610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Transaction control Language (TCL)</a:t>
            </a:r>
            <a:br>
              <a:rPr lang="en-US" sz="1800" dirty="0"/>
            </a:b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DB1E98-B057-7273-2BF7-84E0F9E973BE}"/>
              </a:ext>
            </a:extLst>
          </p:cNvPr>
          <p:cNvSpPr/>
          <p:nvPr/>
        </p:nvSpPr>
        <p:spPr>
          <a:xfrm>
            <a:off x="9730273" y="2513040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EBB3F-D4CD-8FB5-50CD-AD8B27D61396}"/>
              </a:ext>
            </a:extLst>
          </p:cNvPr>
          <p:cNvSpPr/>
          <p:nvPr/>
        </p:nvSpPr>
        <p:spPr>
          <a:xfrm>
            <a:off x="9730273" y="2932918"/>
            <a:ext cx="1978090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Rollback </a:t>
            </a:r>
          </a:p>
        </p:txBody>
      </p:sp>
    </p:spTree>
    <p:extLst>
      <p:ext uri="{BB962C8B-B14F-4D97-AF65-F5344CB8AC3E}">
        <p14:creationId xmlns:p14="http://schemas.microsoft.com/office/powerpoint/2010/main" val="143154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A31800-981C-DF7B-5A70-D5431763015A}"/>
              </a:ext>
            </a:extLst>
          </p:cNvPr>
          <p:cNvSpPr/>
          <p:nvPr/>
        </p:nvSpPr>
        <p:spPr>
          <a:xfrm>
            <a:off x="1272209" y="755374"/>
            <a:ext cx="5456582" cy="1063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Commands Structure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0928E-BBA8-FF1D-0D19-4B4BE38CEAC4}"/>
              </a:ext>
            </a:extLst>
          </p:cNvPr>
          <p:cNvSpPr txBox="1"/>
          <p:nvPr/>
        </p:nvSpPr>
        <p:spPr>
          <a:xfrm>
            <a:off x="1272209" y="2415209"/>
            <a:ext cx="51782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Select</a:t>
            </a:r>
            <a:r>
              <a:rPr lang="en-US" sz="2000" dirty="0"/>
              <a:t> column1, column2…. </a:t>
            </a:r>
            <a:r>
              <a:rPr lang="en-US" sz="2000" dirty="0">
                <a:solidFill>
                  <a:srgbClr val="FF000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tbl_name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Where</a:t>
            </a:r>
            <a:r>
              <a:rPr lang="en-US" sz="2000" dirty="0"/>
              <a:t> condition 1, condition 2 ….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Group by </a:t>
            </a:r>
            <a:r>
              <a:rPr lang="en-US" sz="2000" dirty="0"/>
              <a:t>column1, column 2 …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Having</a:t>
            </a:r>
            <a:r>
              <a:rPr lang="en-US" sz="2000" dirty="0"/>
              <a:t> condition 1 , condition 2 …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Order</a:t>
            </a:r>
            <a:r>
              <a:rPr lang="en-US" sz="2000" dirty="0"/>
              <a:t> by column1, column2 </a:t>
            </a:r>
          </a:p>
        </p:txBody>
      </p:sp>
    </p:spTree>
    <p:extLst>
      <p:ext uri="{BB962C8B-B14F-4D97-AF65-F5344CB8AC3E}">
        <p14:creationId xmlns:p14="http://schemas.microsoft.com/office/powerpoint/2010/main" val="21752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649558-B6FD-A8AF-525B-B2B30946A7DD}"/>
              </a:ext>
            </a:extLst>
          </p:cNvPr>
          <p:cNvSpPr/>
          <p:nvPr/>
        </p:nvSpPr>
        <p:spPr>
          <a:xfrm>
            <a:off x="3384375" y="579779"/>
            <a:ext cx="4721087" cy="864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DATA TYPE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567A8-F642-CD33-FF1F-EEFF44BABE43}"/>
              </a:ext>
            </a:extLst>
          </p:cNvPr>
          <p:cNvSpPr/>
          <p:nvPr/>
        </p:nvSpPr>
        <p:spPr>
          <a:xfrm>
            <a:off x="755374" y="1908313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Exact Numeric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F33E7-F168-6EB5-B6A5-CB3C2B4B4E4B}"/>
              </a:ext>
            </a:extLst>
          </p:cNvPr>
          <p:cNvSpPr/>
          <p:nvPr/>
        </p:nvSpPr>
        <p:spPr>
          <a:xfrm>
            <a:off x="755374" y="2388704"/>
            <a:ext cx="1818861" cy="1229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 </a:t>
            </a:r>
          </a:p>
          <a:p>
            <a:pPr algn="ctr"/>
            <a:r>
              <a:rPr lang="en-US" dirty="0"/>
              <a:t>Small int</a:t>
            </a:r>
          </a:p>
          <a:p>
            <a:pPr algn="ctr"/>
            <a:r>
              <a:rPr lang="en-US" dirty="0"/>
              <a:t>Bit</a:t>
            </a:r>
          </a:p>
          <a:p>
            <a:pPr algn="ctr"/>
            <a:r>
              <a:rPr lang="en-US" dirty="0"/>
              <a:t>decimal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348E7-1578-8B27-5632-F123D7184420}"/>
              </a:ext>
            </a:extLst>
          </p:cNvPr>
          <p:cNvSpPr/>
          <p:nvPr/>
        </p:nvSpPr>
        <p:spPr>
          <a:xfrm>
            <a:off x="2676939" y="1891748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Approximate </a:t>
            </a:r>
          </a:p>
          <a:p>
            <a:pPr algn="ctr"/>
            <a:r>
              <a:rPr lang="en-US" dirty="0"/>
              <a:t>Numeric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AC7F1-5EB1-9717-BC56-5FA047D67CC7}"/>
              </a:ext>
            </a:extLst>
          </p:cNvPr>
          <p:cNvSpPr/>
          <p:nvPr/>
        </p:nvSpPr>
        <p:spPr>
          <a:xfrm>
            <a:off x="2676939" y="2388704"/>
            <a:ext cx="1818861" cy="1229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</a:p>
          <a:p>
            <a:pPr algn="ctr"/>
            <a:r>
              <a:rPr lang="en-US" dirty="0"/>
              <a:t>real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7632C5-6DBB-AC89-09B0-BB490386A8B9}"/>
              </a:ext>
            </a:extLst>
          </p:cNvPr>
          <p:cNvSpPr/>
          <p:nvPr/>
        </p:nvSpPr>
        <p:spPr>
          <a:xfrm>
            <a:off x="4598504" y="1891747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 and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494042-3777-F1CD-2271-BB3632F2C0EC}"/>
              </a:ext>
            </a:extLst>
          </p:cNvPr>
          <p:cNvSpPr/>
          <p:nvPr/>
        </p:nvSpPr>
        <p:spPr>
          <a:xfrm>
            <a:off x="4598504" y="2388704"/>
            <a:ext cx="1818861" cy="1229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 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timestamp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201A7-EBF7-15A9-AD55-BF50C7B05E90}"/>
              </a:ext>
            </a:extLst>
          </p:cNvPr>
          <p:cNvSpPr/>
          <p:nvPr/>
        </p:nvSpPr>
        <p:spPr>
          <a:xfrm>
            <a:off x="6663679" y="1891746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0752B-CBC9-5A13-5F0A-5790CE5C8655}"/>
              </a:ext>
            </a:extLst>
          </p:cNvPr>
          <p:cNvSpPr/>
          <p:nvPr/>
        </p:nvSpPr>
        <p:spPr>
          <a:xfrm>
            <a:off x="9024325" y="1891746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Binary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880A-3229-EA52-A21F-E08F1F59CE38}"/>
              </a:ext>
            </a:extLst>
          </p:cNvPr>
          <p:cNvSpPr/>
          <p:nvPr/>
        </p:nvSpPr>
        <p:spPr>
          <a:xfrm>
            <a:off x="6663679" y="2388704"/>
            <a:ext cx="1818861" cy="1229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 </a:t>
            </a:r>
          </a:p>
          <a:p>
            <a:pPr algn="ctr"/>
            <a:r>
              <a:rPr lang="en-US" dirty="0"/>
              <a:t>varchar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B4ECC-C91F-4EDD-8B44-D32C92C7ACE0}"/>
              </a:ext>
            </a:extLst>
          </p:cNvPr>
          <p:cNvSpPr/>
          <p:nvPr/>
        </p:nvSpPr>
        <p:spPr>
          <a:xfrm>
            <a:off x="9024324" y="2388704"/>
            <a:ext cx="1818861" cy="1229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Binary </a:t>
            </a:r>
          </a:p>
          <a:p>
            <a:pPr algn="ctr"/>
            <a:r>
              <a:rPr lang="en-US" dirty="0" err="1"/>
              <a:t>varbinary</a:t>
            </a:r>
            <a:endParaRPr lang="en-US" dirty="0"/>
          </a:p>
          <a:p>
            <a:pPr algn="ctr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4402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649558-B6FD-A8AF-525B-B2B30946A7DD}"/>
              </a:ext>
            </a:extLst>
          </p:cNvPr>
          <p:cNvSpPr/>
          <p:nvPr/>
        </p:nvSpPr>
        <p:spPr>
          <a:xfrm>
            <a:off x="3384375" y="579779"/>
            <a:ext cx="4721087" cy="864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Operator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567A8-F642-CD33-FF1F-EEFF44BABE43}"/>
              </a:ext>
            </a:extLst>
          </p:cNvPr>
          <p:cNvSpPr/>
          <p:nvPr/>
        </p:nvSpPr>
        <p:spPr>
          <a:xfrm>
            <a:off x="755374" y="1908313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Arithmetic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F33E7-F168-6EB5-B6A5-CB3C2B4B4E4B}"/>
              </a:ext>
            </a:extLst>
          </p:cNvPr>
          <p:cNvSpPr/>
          <p:nvPr/>
        </p:nvSpPr>
        <p:spPr>
          <a:xfrm>
            <a:off x="755374" y="2388704"/>
            <a:ext cx="1818861" cy="1557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*</a:t>
            </a:r>
          </a:p>
          <a:p>
            <a:pPr algn="ctr"/>
            <a:r>
              <a:rPr lang="en-US" dirty="0"/>
              <a:t>/</a:t>
            </a:r>
          </a:p>
          <a:p>
            <a:pPr algn="ctr"/>
            <a:r>
              <a:rPr lang="en-US" dirty="0"/>
              <a:t>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348E7-1578-8B27-5632-F123D7184420}"/>
              </a:ext>
            </a:extLst>
          </p:cNvPr>
          <p:cNvSpPr/>
          <p:nvPr/>
        </p:nvSpPr>
        <p:spPr>
          <a:xfrm>
            <a:off x="2676939" y="1891748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AC7F1-5EB1-9717-BC56-5FA047D67CC7}"/>
              </a:ext>
            </a:extLst>
          </p:cNvPr>
          <p:cNvSpPr/>
          <p:nvPr/>
        </p:nvSpPr>
        <p:spPr>
          <a:xfrm>
            <a:off x="2676939" y="2388704"/>
            <a:ext cx="1818861" cy="1557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Any</a:t>
            </a:r>
          </a:p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exists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7632C5-6DBB-AC89-09B0-BB490386A8B9}"/>
              </a:ext>
            </a:extLst>
          </p:cNvPr>
          <p:cNvSpPr/>
          <p:nvPr/>
        </p:nvSpPr>
        <p:spPr>
          <a:xfrm>
            <a:off x="4598504" y="1891747"/>
            <a:ext cx="1818861" cy="467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/>
              <a:t>omparison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494042-3777-F1CD-2271-BB3632F2C0EC}"/>
              </a:ext>
            </a:extLst>
          </p:cNvPr>
          <p:cNvSpPr/>
          <p:nvPr/>
        </p:nvSpPr>
        <p:spPr>
          <a:xfrm>
            <a:off x="4598504" y="2388704"/>
            <a:ext cx="1818861" cy="1557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  <a:p>
            <a:pPr algn="ctr"/>
            <a:r>
              <a:rPr lang="en-US" dirty="0"/>
              <a:t>!=, &lt;&gt;</a:t>
            </a:r>
          </a:p>
          <a:p>
            <a:pPr algn="ctr"/>
            <a:r>
              <a:rPr lang="en-US" dirty="0"/>
              <a:t>&gt;, &lt;, &gt;= &lt;=</a:t>
            </a:r>
          </a:p>
          <a:p>
            <a:pPr algn="ctr"/>
            <a:r>
              <a:rPr lang="en-US" dirty="0"/>
              <a:t>!&gt;, !&lt;</a:t>
            </a:r>
          </a:p>
        </p:txBody>
      </p:sp>
    </p:spTree>
    <p:extLst>
      <p:ext uri="{BB962C8B-B14F-4D97-AF65-F5344CB8AC3E}">
        <p14:creationId xmlns:p14="http://schemas.microsoft.com/office/powerpoint/2010/main" val="119884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36C1FF-883B-B7AD-1017-DB1132BB1D84}"/>
              </a:ext>
            </a:extLst>
          </p:cNvPr>
          <p:cNvSpPr/>
          <p:nvPr/>
        </p:nvSpPr>
        <p:spPr>
          <a:xfrm>
            <a:off x="2250831" y="542611"/>
            <a:ext cx="4903595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by in SQL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E5A1F0-4073-B997-E8A1-FA53D3964070}"/>
              </a:ext>
            </a:extLst>
          </p:cNvPr>
          <p:cNvSpPr/>
          <p:nvPr/>
        </p:nvSpPr>
        <p:spPr>
          <a:xfrm>
            <a:off x="2250831" y="1892440"/>
            <a:ext cx="4903595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Group By Statement </a:t>
            </a:r>
            <a:r>
              <a:rPr lang="en-US" dirty="0"/>
              <a:t>groups records into summary rows and returns one record for each Group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5CAF35-2093-EF7D-B7F9-14D4D72F25F3}"/>
              </a:ext>
            </a:extLst>
          </p:cNvPr>
          <p:cNvSpPr/>
          <p:nvPr/>
        </p:nvSpPr>
        <p:spPr>
          <a:xfrm>
            <a:off x="2250831" y="3398017"/>
            <a:ext cx="4903595" cy="1045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Syntax: </a:t>
            </a:r>
          </a:p>
          <a:p>
            <a:pPr algn="ctr"/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endParaRPr lang="en-US" dirty="0"/>
          </a:p>
          <a:p>
            <a:pPr algn="ctr"/>
            <a:r>
              <a:rPr lang="en-US" dirty="0"/>
              <a:t>Where condition Group By </a:t>
            </a:r>
            <a:r>
              <a:rPr lang="en-US" dirty="0" err="1"/>
              <a:t>column_names</a:t>
            </a:r>
            <a:endParaRPr lang="en-US" dirty="0"/>
          </a:p>
          <a:p>
            <a:pPr algn="ctr"/>
            <a:r>
              <a:rPr lang="en-US" dirty="0"/>
              <a:t>Order by </a:t>
            </a:r>
            <a:r>
              <a:rPr lang="en-US" dirty="0" err="1"/>
              <a:t>column_names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5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C7E0C-897F-4D1A-6420-A112237B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9" y="2221935"/>
            <a:ext cx="7035574" cy="436547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993E12-D64B-C261-1B8C-AED1F4319229}"/>
              </a:ext>
            </a:extLst>
          </p:cNvPr>
          <p:cNvSpPr/>
          <p:nvPr/>
        </p:nvSpPr>
        <p:spPr>
          <a:xfrm>
            <a:off x="148999" y="96691"/>
            <a:ext cx="1875744" cy="430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By in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08B5F-F2FB-E3FD-CC86-9A1344A00460}"/>
              </a:ext>
            </a:extLst>
          </p:cNvPr>
          <p:cNvSpPr/>
          <p:nvPr/>
        </p:nvSpPr>
        <p:spPr>
          <a:xfrm>
            <a:off x="602099" y="1140551"/>
            <a:ext cx="9883589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the average Salary of Employees in each department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BDE6-EA62-B7F2-27A9-E7673228DE1E}"/>
              </a:ext>
            </a:extLst>
          </p:cNvPr>
          <p:cNvSpPr/>
          <p:nvPr/>
        </p:nvSpPr>
        <p:spPr>
          <a:xfrm>
            <a:off x="726140" y="1706495"/>
            <a:ext cx="3939989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358DF-DFF7-AB7A-ECC9-00495C49385D}"/>
              </a:ext>
            </a:extLst>
          </p:cNvPr>
          <p:cNvSpPr/>
          <p:nvPr/>
        </p:nvSpPr>
        <p:spPr>
          <a:xfrm>
            <a:off x="7295843" y="1960678"/>
            <a:ext cx="3939989" cy="1468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dept, avg(salary) as </a:t>
            </a:r>
            <a:r>
              <a:rPr lang="en-US" dirty="0" err="1"/>
              <a:t>average_salary</a:t>
            </a:r>
            <a:r>
              <a:rPr lang="en-US" dirty="0"/>
              <a:t> from employees group by dept;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BA5C09-FB0F-484D-C7EB-FE5C3529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949" y="4042176"/>
            <a:ext cx="2674852" cy="187468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8783E671-F1A8-4168-3DE9-20D688D138F8}"/>
              </a:ext>
            </a:extLst>
          </p:cNvPr>
          <p:cNvSpPr/>
          <p:nvPr/>
        </p:nvSpPr>
        <p:spPr>
          <a:xfrm>
            <a:off x="9134669" y="3429000"/>
            <a:ext cx="251927" cy="611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EFE3CB-C2DA-DD30-F1B0-EB9E138CF374}"/>
              </a:ext>
            </a:extLst>
          </p:cNvPr>
          <p:cNvSpPr/>
          <p:nvPr/>
        </p:nvSpPr>
        <p:spPr>
          <a:xfrm>
            <a:off x="9955763" y="3545633"/>
            <a:ext cx="1968759" cy="494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969BD9-EB29-5B0E-C0EB-EA4D2D639166}"/>
              </a:ext>
            </a:extLst>
          </p:cNvPr>
          <p:cNvSpPr/>
          <p:nvPr/>
        </p:nvSpPr>
        <p:spPr>
          <a:xfrm>
            <a:off x="2146041" y="270589"/>
            <a:ext cx="9778482" cy="75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table employees(</a:t>
            </a:r>
            <a:r>
              <a:rPr lang="en-US" dirty="0" err="1"/>
              <a:t>emp_id</a:t>
            </a:r>
            <a:r>
              <a:rPr lang="en-US" dirty="0"/>
              <a:t> int, </a:t>
            </a:r>
            <a:r>
              <a:rPr lang="en-US" dirty="0" err="1"/>
              <a:t>emp_name</a:t>
            </a:r>
            <a:r>
              <a:rPr lang="en-US" dirty="0"/>
              <a:t> varchar(50), age int, gender char(1), </a:t>
            </a:r>
            <a:r>
              <a:rPr lang="en-US" dirty="0" err="1"/>
              <a:t>doj</a:t>
            </a:r>
            <a:r>
              <a:rPr lang="en-US" dirty="0"/>
              <a:t> date, dept varchar(50), city varchar(50), salary float);</a:t>
            </a:r>
          </a:p>
        </p:txBody>
      </p:sp>
    </p:spTree>
    <p:extLst>
      <p:ext uri="{BB962C8B-B14F-4D97-AF65-F5344CB8AC3E}">
        <p14:creationId xmlns:p14="http://schemas.microsoft.com/office/powerpoint/2010/main" val="394993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2C1D97-3E72-DA7A-B237-6C7B826C2FFC}"/>
              </a:ext>
            </a:extLst>
          </p:cNvPr>
          <p:cNvSpPr/>
          <p:nvPr/>
        </p:nvSpPr>
        <p:spPr>
          <a:xfrm>
            <a:off x="753035" y="282388"/>
            <a:ext cx="5042647" cy="820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Having in SQL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482412-B3AE-A868-01DF-F57C3EEEDA72}"/>
              </a:ext>
            </a:extLst>
          </p:cNvPr>
          <p:cNvSpPr/>
          <p:nvPr/>
        </p:nvSpPr>
        <p:spPr>
          <a:xfrm>
            <a:off x="753035" y="1470212"/>
            <a:ext cx="10757647" cy="15688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Having clause in SQL operates on grouped records and returns rows where aggregate function results matched with given conditions only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CF93CA-63D3-2FD5-B3B9-6D3271AE5242}"/>
              </a:ext>
            </a:extLst>
          </p:cNvPr>
          <p:cNvSpPr/>
          <p:nvPr/>
        </p:nvSpPr>
        <p:spPr>
          <a:xfrm>
            <a:off x="2303929" y="3446929"/>
            <a:ext cx="5042647" cy="2631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Syntax: </a:t>
            </a:r>
          </a:p>
          <a:p>
            <a:pPr algn="ctr"/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Where condition </a:t>
            </a:r>
          </a:p>
          <a:p>
            <a:pPr algn="ctr"/>
            <a:r>
              <a:rPr lang="en-US" dirty="0"/>
              <a:t>Group by </a:t>
            </a:r>
            <a:r>
              <a:rPr lang="en-US" dirty="0" err="1"/>
              <a:t>column_names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Having condition </a:t>
            </a:r>
          </a:p>
          <a:p>
            <a:pPr algn="ctr"/>
            <a:r>
              <a:rPr lang="en-US" dirty="0"/>
              <a:t>Order by </a:t>
            </a:r>
            <a:r>
              <a:rPr lang="en-US" dirty="0" err="1"/>
              <a:t>column_names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8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1D33CB-F77E-196C-F668-B9A3ABD48885}"/>
              </a:ext>
            </a:extLst>
          </p:cNvPr>
          <p:cNvSpPr/>
          <p:nvPr/>
        </p:nvSpPr>
        <p:spPr>
          <a:xfrm>
            <a:off x="591672" y="107577"/>
            <a:ext cx="2675964" cy="524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Having in SQL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DA625-AA08-D021-6100-C2DB5923FE16}"/>
              </a:ext>
            </a:extLst>
          </p:cNvPr>
          <p:cNvSpPr/>
          <p:nvPr/>
        </p:nvSpPr>
        <p:spPr>
          <a:xfrm>
            <a:off x="2622176" y="820271"/>
            <a:ext cx="8928848" cy="712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the cities where there are more than 2 employees.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A9576-8E46-3D5D-F622-63D98F0C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4670"/>
            <a:ext cx="6243484" cy="501575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5D6A7F-118E-D373-2026-46206E6C98D7}"/>
              </a:ext>
            </a:extLst>
          </p:cNvPr>
          <p:cNvSpPr/>
          <p:nvPr/>
        </p:nvSpPr>
        <p:spPr>
          <a:xfrm>
            <a:off x="6390968" y="1815353"/>
            <a:ext cx="5428997" cy="1169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select count(</a:t>
            </a:r>
            <a:r>
              <a:rPr lang="en-US" dirty="0" err="1"/>
              <a:t>emp_id</a:t>
            </a:r>
            <a:r>
              <a:rPr lang="en-US" dirty="0"/>
              <a:t>), city from employees group by city </a:t>
            </a:r>
          </a:p>
          <a:p>
            <a:pPr algn="ctr"/>
            <a:r>
              <a:rPr lang="en-US" dirty="0"/>
              <a:t>having count(</a:t>
            </a:r>
            <a:r>
              <a:rPr lang="en-US" dirty="0" err="1"/>
              <a:t>emp_id</a:t>
            </a:r>
            <a:r>
              <a:rPr lang="en-US" dirty="0"/>
              <a:t>) &gt; 2;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23A82-61B7-2909-4593-5AF5944E0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850" y="3953435"/>
            <a:ext cx="2522439" cy="105927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949CD15-767C-F9E6-70AE-340BE6D7EBCD}"/>
              </a:ext>
            </a:extLst>
          </p:cNvPr>
          <p:cNvSpPr/>
          <p:nvPr/>
        </p:nvSpPr>
        <p:spPr>
          <a:xfrm>
            <a:off x="7840494" y="2985247"/>
            <a:ext cx="408561" cy="983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27C0E-1D57-5492-B50B-D98C0D4847FF}"/>
              </a:ext>
            </a:extLst>
          </p:cNvPr>
          <p:cNvSpPr txBox="1"/>
          <p:nvPr/>
        </p:nvSpPr>
        <p:spPr>
          <a:xfrm>
            <a:off x="8524568" y="3267635"/>
            <a:ext cx="117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0667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337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9</cp:revision>
  <dcterms:created xsi:type="dcterms:W3CDTF">2023-02-05T08:42:35Z</dcterms:created>
  <dcterms:modified xsi:type="dcterms:W3CDTF">2023-02-07T02:43:27Z</dcterms:modified>
</cp:coreProperties>
</file>