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D57-A3EE-4D10-A11C-FFBAA474A87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C27D-69D8-466A-98CD-1B24C2953F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46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D57-A3EE-4D10-A11C-FFBAA474A87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C27D-69D8-466A-98CD-1B24C2953F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65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D57-A3EE-4D10-A11C-FFBAA474A87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C27D-69D8-466A-98CD-1B24C2953F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30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D57-A3EE-4D10-A11C-FFBAA474A87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C27D-69D8-466A-98CD-1B24C2953F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2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D57-A3EE-4D10-A11C-FFBAA474A87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C27D-69D8-466A-98CD-1B24C2953F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36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D57-A3EE-4D10-A11C-FFBAA474A87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C27D-69D8-466A-98CD-1B24C2953F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8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D57-A3EE-4D10-A11C-FFBAA474A87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C27D-69D8-466A-98CD-1B24C2953F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54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D57-A3EE-4D10-A11C-FFBAA474A87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C27D-69D8-466A-98CD-1B24C2953F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D57-A3EE-4D10-A11C-FFBAA474A87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C27D-69D8-466A-98CD-1B24C2953F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68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D57-A3EE-4D10-A11C-FFBAA474A87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C27D-69D8-466A-98CD-1B24C2953F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6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D57-A3EE-4D10-A11C-FFBAA474A87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C27D-69D8-466A-98CD-1B24C2953F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28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FFD57-A3EE-4D10-A11C-FFBAA474A87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C27D-69D8-466A-98CD-1B24C2953F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9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rJo/Python_for_data_analysi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34EBC-ED95-4F2B-8FC9-EEC7840B8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/>
              <a:t>Python for Data </a:t>
            </a:r>
            <a:r>
              <a:rPr lang="fr-FR" dirty="0" err="1"/>
              <a:t>Analysis</a:t>
            </a:r>
            <a:br>
              <a:rPr lang="fr-FR" dirty="0"/>
            </a:br>
            <a:r>
              <a:rPr lang="fr-FR" sz="4000" dirty="0"/>
              <a:t>Drug </a:t>
            </a:r>
            <a:r>
              <a:rPr lang="fr-FR" sz="4000" dirty="0" err="1"/>
              <a:t>Consumption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8F1E6B-DB48-4057-8425-AB7147D6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31927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pPr algn="l"/>
            <a:r>
              <a:rPr lang="fr-FR" sz="1800" dirty="0"/>
              <a:t>Aurélie Jolas  </a:t>
            </a:r>
          </a:p>
          <a:p>
            <a:pPr algn="l"/>
            <a:endParaRPr lang="fr-FR" sz="1800" dirty="0"/>
          </a:p>
          <a:p>
            <a:pPr algn="l"/>
            <a:endParaRPr lang="fr-FR" sz="1800" dirty="0"/>
          </a:p>
          <a:p>
            <a:pPr algn="l"/>
            <a:endParaRPr lang="fr-FR" sz="1800" dirty="0"/>
          </a:p>
          <a:p>
            <a:pPr algn="l"/>
            <a:endParaRPr lang="fr-FR" sz="1800" dirty="0"/>
          </a:p>
          <a:p>
            <a:pPr algn="l"/>
            <a:endParaRPr lang="fr-FR" sz="1800" dirty="0"/>
          </a:p>
          <a:p>
            <a:pPr algn="l"/>
            <a:r>
              <a:rPr lang="fr-FR" sz="1800" dirty="0"/>
              <a:t>Git : </a:t>
            </a:r>
            <a:r>
              <a:rPr lang="fr-FR" sz="1800" dirty="0">
                <a:hlinkClick r:id="rId2"/>
              </a:rPr>
              <a:t>https://github.com/AurJo/Python_for_data_analysis</a:t>
            </a:r>
            <a:r>
              <a:rPr lang="fr-F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36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6AE88-9CAF-4B58-A3F4-A30BD3C2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Visualisation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8E5736-E316-4EBC-8A25-3A875C620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34" y="3620172"/>
            <a:ext cx="6165766" cy="3237828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3378EE9-9535-4E4F-8A54-0ECFDBA59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7" y="1643855"/>
            <a:ext cx="5959623" cy="347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6C206-F73C-4FB3-A08D-A0622C61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1979F-F1BE-45AF-A5C8-5108556F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400" dirty="0"/>
              <a:t>Après plusieurs test pour les valeurs de gamma, j’obtiens le meilleur résultats avec gamma = 0,7. </a:t>
            </a:r>
          </a:p>
        </p:txBody>
      </p:sp>
      <p:pic>
        <p:nvPicPr>
          <p:cNvPr id="5" name="Graphique 4" descr="Loupe">
            <a:extLst>
              <a:ext uri="{FF2B5EF4-FFF2-40B4-BE49-F238E27FC236}">
                <a16:creationId xmlns:a16="http://schemas.microsoft.com/office/drawing/2014/main" id="{058085B9-D302-4EA4-BD27-3A6E561AA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400" y="4594543"/>
            <a:ext cx="1798320" cy="17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1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2EE00-55AC-46B1-AC72-2FDCACA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pic>
        <p:nvPicPr>
          <p:cNvPr id="5" name="Image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D08E71A-8CF6-40FA-A282-E7DDE31CB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93" y="2430120"/>
            <a:ext cx="7232007" cy="3962743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1C84830-6320-4C12-81CF-C6572D623F4D}"/>
              </a:ext>
            </a:extLst>
          </p:cNvPr>
          <p:cNvSpPr txBox="1">
            <a:spLocks/>
          </p:cNvSpPr>
          <p:nvPr/>
        </p:nvSpPr>
        <p:spPr>
          <a:xfrm>
            <a:off x="838200" y="1820863"/>
            <a:ext cx="451104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Neighbors (KNN)</a:t>
            </a:r>
          </a:p>
          <a:p>
            <a:endParaRPr lang="fr-FR" dirty="0"/>
          </a:p>
          <a:p>
            <a:pPr marL="0" indent="0">
              <a:buFont typeface="Arial" pitchFamily="34" charset="0"/>
              <a:buNone/>
            </a:pPr>
            <a:r>
              <a:rPr lang="fr-FR" sz="2400" dirty="0"/>
              <a:t>Détermination de la meilleure valeur de K </a:t>
            </a:r>
            <a:r>
              <a:rPr lang="fr-FR" sz="2400" dirty="0" err="1"/>
              <a:t>estimators</a:t>
            </a:r>
            <a:r>
              <a:rPr lang="fr-FR" sz="2400" dirty="0"/>
              <a:t>. </a:t>
            </a:r>
          </a:p>
          <a:p>
            <a:pPr marL="0" indent="0">
              <a:buFont typeface="Arial" pitchFamily="34" charset="0"/>
              <a:buNone/>
            </a:pPr>
            <a:endParaRPr lang="fr-FR" sz="2400" dirty="0"/>
          </a:p>
          <a:p>
            <a:pPr marL="0" indent="0">
              <a:buFont typeface="Arial" pitchFamily="34" charset="0"/>
              <a:buNone/>
            </a:pPr>
            <a:r>
              <a:rPr lang="fr-FR" sz="2400" dirty="0"/>
              <a:t>Je trouve : </a:t>
            </a:r>
          </a:p>
          <a:p>
            <a:pPr marL="400050" lvl="1" indent="0">
              <a:buFont typeface="Arial" pitchFamily="34" charset="0"/>
              <a:buNone/>
            </a:pPr>
            <a:r>
              <a:rPr lang="fr-FR" sz="2000" dirty="0"/>
              <a:t>N = 14</a:t>
            </a:r>
          </a:p>
          <a:p>
            <a:pPr marL="400050" lvl="1" indent="0">
              <a:buFont typeface="Arial" pitchFamily="34" charset="0"/>
              <a:buNone/>
            </a:pPr>
            <a:r>
              <a:rPr lang="fr-FR" sz="2000" dirty="0"/>
              <a:t>Précision = 0,783</a:t>
            </a:r>
          </a:p>
          <a:p>
            <a:pPr marL="0" indent="0">
              <a:buFont typeface="Arial" pitchFamily="34" charset="0"/>
              <a:buNone/>
            </a:pPr>
            <a:endParaRPr lang="fr-FR" dirty="0"/>
          </a:p>
          <a:p>
            <a:pPr marL="0" indent="0">
              <a:buFont typeface="Arial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48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D7449-B639-47E9-893A-94AA12E6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83AEA6-4B3D-47F0-B37E-67E45949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3703004" cy="4351337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400" dirty="0"/>
              <a:t>Détermination de la meilleure valeur de N </a:t>
            </a:r>
            <a:r>
              <a:rPr lang="fr-FR" sz="2400" dirty="0" err="1"/>
              <a:t>estimators</a:t>
            </a:r>
            <a:r>
              <a:rPr lang="fr-FR" sz="2400" dirty="0"/>
              <a:t>.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Je trouve : </a:t>
            </a:r>
          </a:p>
          <a:p>
            <a:pPr marL="400050" lvl="1" indent="0">
              <a:buNone/>
            </a:pPr>
            <a:r>
              <a:rPr lang="fr-FR" sz="2000" dirty="0"/>
              <a:t>N = 63</a:t>
            </a:r>
          </a:p>
          <a:p>
            <a:pPr marL="400050" lvl="1" indent="0">
              <a:buNone/>
            </a:pPr>
            <a:r>
              <a:rPr lang="fr-FR" sz="2000" dirty="0"/>
              <a:t>Précision = 0,793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F19B44C-147E-45D4-9B7B-80075D2C6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45" y="2041831"/>
            <a:ext cx="8108355" cy="435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6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11C57-A699-4478-976B-9A727504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Automatisation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6D2FE-72F9-4764-8EEB-20C4E510E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Pour chaque drogue</a:t>
            </a:r>
          </a:p>
          <a:p>
            <a:pPr lvl="1">
              <a:buFont typeface="Arial" panose="020B0604020202020204" pitchFamily="34" charset="0"/>
              <a:buChar char="&gt;"/>
            </a:pPr>
            <a:r>
              <a:rPr lang="fr-FR" dirty="0"/>
              <a:t>Je sépare le </a:t>
            </a:r>
            <a:r>
              <a:rPr lang="fr-FR" dirty="0" err="1"/>
              <a:t>dataset</a:t>
            </a:r>
            <a:r>
              <a:rPr lang="fr-FR" dirty="0"/>
              <a:t> pour le Training et l’Apprentissage </a:t>
            </a:r>
          </a:p>
          <a:p>
            <a:pPr lvl="1">
              <a:buFont typeface="Arial" panose="020B0604020202020204" pitchFamily="34" charset="0"/>
              <a:buChar char="&gt;"/>
            </a:pPr>
            <a:r>
              <a:rPr lang="fr-FR" dirty="0"/>
              <a:t>Je prédit et j’évalue pour : </a:t>
            </a:r>
          </a:p>
          <a:p>
            <a:pPr lvl="2"/>
            <a:r>
              <a:rPr lang="fr-FR" dirty="0"/>
              <a:t>SVM </a:t>
            </a:r>
          </a:p>
          <a:p>
            <a:pPr lvl="2"/>
            <a:r>
              <a:rPr lang="fr-FR" dirty="0"/>
              <a:t>KNN</a:t>
            </a:r>
          </a:p>
          <a:p>
            <a:pPr lvl="2"/>
            <a:r>
              <a:rPr lang="fr-FR" dirty="0" err="1"/>
              <a:t>Random</a:t>
            </a:r>
            <a:r>
              <a:rPr lang="fr-FR" dirty="0"/>
              <a:t> Forest 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Je retourne un tableau comparatif de tous les scores pour chaque drogues </a:t>
            </a:r>
          </a:p>
          <a:p>
            <a:pPr marL="914400" lvl="2" indent="0">
              <a:buNone/>
            </a:pPr>
            <a:endParaRPr lang="fr-FR" dirty="0"/>
          </a:p>
        </p:txBody>
      </p:sp>
      <p:pic>
        <p:nvPicPr>
          <p:cNvPr id="5" name="Graphique 4" descr="Fusée">
            <a:extLst>
              <a:ext uri="{FF2B5EF4-FFF2-40B4-BE49-F238E27FC236}">
                <a16:creationId xmlns:a16="http://schemas.microsoft.com/office/drawing/2014/main" id="{88539D87-B75E-4005-9301-35B953A32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180320" y="274638"/>
            <a:ext cx="170688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8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03E8A-29D2-47F8-AA10-DF7E85A1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207944-CDED-4AF2-A85E-1C7E77DC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5501640" cy="4351337"/>
          </a:xfrm>
        </p:spPr>
        <p:txBody>
          <a:bodyPr/>
          <a:lstStyle/>
          <a:p>
            <a:r>
              <a:rPr lang="fr-FR" dirty="0"/>
              <a:t>Grâce à ce tableau, je peux voir quel modèle est le plus apte à prédire la consommation des différentes drogues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DEC1EE-08C9-49D1-9247-0B2AF8914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153" y="429901"/>
            <a:ext cx="4000647" cy="6153461"/>
          </a:xfrm>
          <a:prstGeom prst="rect">
            <a:avLst/>
          </a:prstGeom>
        </p:spPr>
      </p:pic>
      <p:pic>
        <p:nvPicPr>
          <p:cNvPr id="7" name="Graphique 6" descr="Visage riant blanc">
            <a:extLst>
              <a:ext uri="{FF2B5EF4-FFF2-40B4-BE49-F238E27FC236}">
                <a16:creationId xmlns:a16="http://schemas.microsoft.com/office/drawing/2014/main" id="{41C6F941-0EDC-4F7F-87B2-E90D9419E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486082"/>
            <a:ext cx="1371918" cy="13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0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A068F-CA4D-4636-8EE0-802D05CA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AEB6D-0FFF-4D99-976B-6FBD06DD9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Mettre en pratique les compétences au métier de </a:t>
            </a:r>
            <a:br>
              <a:rPr lang="fr-FR" dirty="0"/>
            </a:br>
            <a:r>
              <a:rPr lang="fr-FR" dirty="0"/>
              <a:t>data-</a:t>
            </a:r>
            <a:r>
              <a:rPr lang="fr-FR" dirty="0" err="1"/>
              <a:t>scientist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r>
              <a:rPr lang="fr-FR" dirty="0"/>
              <a:t>Data préparation</a:t>
            </a:r>
          </a:p>
          <a:p>
            <a:r>
              <a:rPr lang="fr-FR" dirty="0"/>
              <a:t>Data visualisation</a:t>
            </a:r>
          </a:p>
          <a:p>
            <a:r>
              <a:rPr lang="fr-FR" dirty="0"/>
              <a:t>Modélisation </a:t>
            </a:r>
          </a:p>
          <a:p>
            <a:r>
              <a:rPr lang="fr-FR" dirty="0"/>
              <a:t>Optimisation des hyperparamètres</a:t>
            </a:r>
          </a:p>
        </p:txBody>
      </p:sp>
      <p:pic>
        <p:nvPicPr>
          <p:cNvPr id="5" name="Graphique 4" descr="Ampoule">
            <a:extLst>
              <a:ext uri="{FF2B5EF4-FFF2-40B4-BE49-F238E27FC236}">
                <a16:creationId xmlns:a16="http://schemas.microsoft.com/office/drawing/2014/main" id="{7D42BBA7-6E52-4A38-BB16-42B72AAD0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480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71386-59BD-4142-883F-C27EC7D6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FF530-54A7-4E8B-8D2B-DA558D31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réponses de  1885 personnes sur leur profil et leur consommation de drogues. </a:t>
            </a:r>
          </a:p>
          <a:p>
            <a:r>
              <a:rPr lang="fr-FR" dirty="0"/>
              <a:t>Profil </a:t>
            </a:r>
          </a:p>
          <a:p>
            <a:pPr lvl="1"/>
            <a:r>
              <a:rPr lang="fr-FR" dirty="0"/>
              <a:t>Age</a:t>
            </a:r>
          </a:p>
          <a:p>
            <a:pPr lvl="1"/>
            <a:r>
              <a:rPr lang="fr-FR" dirty="0"/>
              <a:t>Sexe</a:t>
            </a:r>
          </a:p>
          <a:p>
            <a:pPr lvl="1"/>
            <a:r>
              <a:rPr lang="fr-FR" dirty="0"/>
              <a:t>Pays de résidence</a:t>
            </a:r>
          </a:p>
          <a:p>
            <a:pPr lvl="1"/>
            <a:r>
              <a:rPr lang="fr-FR" dirty="0"/>
              <a:t>Appartenance ethnique</a:t>
            </a:r>
          </a:p>
          <a:p>
            <a:pPr lvl="1"/>
            <a:r>
              <a:rPr lang="fr-FR" dirty="0"/>
              <a:t>Personnalité </a:t>
            </a:r>
          </a:p>
        </p:txBody>
      </p:sp>
      <p:pic>
        <p:nvPicPr>
          <p:cNvPr id="5" name="Graphique 4" descr="Base de données">
            <a:extLst>
              <a:ext uri="{FF2B5EF4-FFF2-40B4-BE49-F238E27FC236}">
                <a16:creationId xmlns:a16="http://schemas.microsoft.com/office/drawing/2014/main" id="{3473C962-F1B9-4105-B5F9-84AB2B7F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480219"/>
            <a:ext cx="914400" cy="914400"/>
          </a:xfrm>
          <a:prstGeom prst="rect">
            <a:avLst/>
          </a:prstGeom>
        </p:spPr>
      </p:pic>
      <p:pic>
        <p:nvPicPr>
          <p:cNvPr id="7" name="Graphique 6" descr="Équipe">
            <a:extLst>
              <a:ext uri="{FF2B5EF4-FFF2-40B4-BE49-F238E27FC236}">
                <a16:creationId xmlns:a16="http://schemas.microsoft.com/office/drawing/2014/main" id="{892BFF56-04EA-496E-AE54-3126A5C6B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1880" y="5379720"/>
            <a:ext cx="158496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8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5CDC1-CB26-4DBE-B7D0-03D45074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065A98-057F-4317-969F-78FD9856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fr-FR" dirty="0"/>
              <a:t>Drogues : </a:t>
            </a:r>
          </a:p>
          <a:p>
            <a:pPr lvl="1"/>
            <a:r>
              <a:rPr lang="fr-FR" dirty="0"/>
              <a:t>Alcool </a:t>
            </a:r>
          </a:p>
          <a:p>
            <a:pPr lvl="1"/>
            <a:r>
              <a:rPr lang="fr-FR" dirty="0"/>
              <a:t>Amphétamines </a:t>
            </a:r>
          </a:p>
          <a:p>
            <a:pPr lvl="1"/>
            <a:r>
              <a:rPr lang="fr-FR" dirty="0"/>
              <a:t>Nitrite d’amyle </a:t>
            </a:r>
          </a:p>
          <a:p>
            <a:pPr lvl="1"/>
            <a:r>
              <a:rPr lang="fr-FR" dirty="0"/>
              <a:t>Benzodiazépine</a:t>
            </a:r>
          </a:p>
          <a:p>
            <a:pPr lvl="1"/>
            <a:r>
              <a:rPr lang="fr-FR" dirty="0"/>
              <a:t>Cannabis</a:t>
            </a:r>
          </a:p>
          <a:p>
            <a:pPr lvl="1"/>
            <a:r>
              <a:rPr lang="fr-FR" dirty="0"/>
              <a:t>Chocolat</a:t>
            </a:r>
          </a:p>
          <a:p>
            <a:pPr lvl="1"/>
            <a:r>
              <a:rPr lang="fr-FR" dirty="0"/>
              <a:t>Cocaïne</a:t>
            </a:r>
          </a:p>
          <a:p>
            <a:pPr lvl="1"/>
            <a:r>
              <a:rPr lang="fr-FR" dirty="0"/>
              <a:t>Caféine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Ecstasy</a:t>
            </a:r>
          </a:p>
          <a:p>
            <a:pPr lvl="1"/>
            <a:r>
              <a:rPr lang="fr-FR" dirty="0"/>
              <a:t>Héroïne</a:t>
            </a:r>
          </a:p>
          <a:p>
            <a:pPr lvl="1"/>
            <a:r>
              <a:rPr lang="fr-FR" dirty="0"/>
              <a:t>Kétamine</a:t>
            </a:r>
          </a:p>
          <a:p>
            <a:pPr lvl="1"/>
            <a:r>
              <a:rPr lang="fr-FR" dirty="0"/>
              <a:t>Hauts légaux </a:t>
            </a:r>
          </a:p>
          <a:p>
            <a:pPr lvl="1"/>
            <a:r>
              <a:rPr lang="fr-FR" dirty="0"/>
              <a:t>LSD</a:t>
            </a:r>
          </a:p>
          <a:p>
            <a:pPr lvl="1"/>
            <a:r>
              <a:rPr lang="fr-FR" dirty="0"/>
              <a:t>Méthadone</a:t>
            </a:r>
          </a:p>
          <a:p>
            <a:pPr lvl="1"/>
            <a:r>
              <a:rPr lang="fr-FR" dirty="0"/>
              <a:t>Champignons</a:t>
            </a:r>
          </a:p>
          <a:p>
            <a:pPr lvl="1"/>
            <a:r>
              <a:rPr lang="fr-FR" dirty="0"/>
              <a:t>Etc. </a:t>
            </a:r>
          </a:p>
        </p:txBody>
      </p:sp>
      <p:pic>
        <p:nvPicPr>
          <p:cNvPr id="5" name="Graphique 4" descr="Fiole">
            <a:extLst>
              <a:ext uri="{FF2B5EF4-FFF2-40B4-BE49-F238E27FC236}">
                <a16:creationId xmlns:a16="http://schemas.microsoft.com/office/drawing/2014/main" id="{1F587C0B-536A-448A-A42F-24A1D0EE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4180" y="480219"/>
            <a:ext cx="914400" cy="914400"/>
          </a:xfrm>
          <a:prstGeom prst="rect">
            <a:avLst/>
          </a:prstGeom>
        </p:spPr>
      </p:pic>
      <p:pic>
        <p:nvPicPr>
          <p:cNvPr id="7" name="Graphique 6" descr="Seringue">
            <a:extLst>
              <a:ext uri="{FF2B5EF4-FFF2-40B4-BE49-F238E27FC236}">
                <a16:creationId xmlns:a16="http://schemas.microsoft.com/office/drawing/2014/main" id="{8BF017E7-49E6-4EC3-A0D7-A06119A66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8800" y="480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D0EEF-B088-4AA4-BF34-D907EE1A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1BC25A-5131-471F-AA01-C394CC66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Réponses : </a:t>
            </a:r>
          </a:p>
          <a:p>
            <a:pPr lvl="1"/>
            <a:r>
              <a:rPr lang="fr-FR" dirty="0"/>
              <a:t>Jamais utilisé </a:t>
            </a:r>
          </a:p>
          <a:p>
            <a:pPr lvl="1"/>
            <a:r>
              <a:rPr lang="fr-FR" dirty="0"/>
              <a:t>Utilisé il y a une décennie</a:t>
            </a:r>
          </a:p>
          <a:p>
            <a:pPr lvl="1"/>
            <a:r>
              <a:rPr lang="fr-FR" dirty="0"/>
              <a:t>Utilisé au cours de la dernière décennie</a:t>
            </a:r>
          </a:p>
          <a:p>
            <a:pPr lvl="1"/>
            <a:r>
              <a:rPr lang="fr-FR" dirty="0"/>
              <a:t>Utilisé l’année dernière</a:t>
            </a:r>
          </a:p>
          <a:p>
            <a:pPr lvl="1"/>
            <a:r>
              <a:rPr lang="fr-FR" dirty="0"/>
              <a:t>Utilisé le mois dernier</a:t>
            </a:r>
          </a:p>
          <a:p>
            <a:pPr lvl="1"/>
            <a:r>
              <a:rPr lang="fr-FR" dirty="0"/>
              <a:t>Utilisé la semaine dernière</a:t>
            </a:r>
          </a:p>
          <a:p>
            <a:pPr lvl="1"/>
            <a:r>
              <a:rPr lang="fr-FR" dirty="0"/>
              <a:t>Utilisé hier</a:t>
            </a:r>
          </a:p>
        </p:txBody>
      </p:sp>
      <p:pic>
        <p:nvPicPr>
          <p:cNvPr id="5" name="Graphique 4" descr="Liste de vérification">
            <a:extLst>
              <a:ext uri="{FF2B5EF4-FFF2-40B4-BE49-F238E27FC236}">
                <a16:creationId xmlns:a16="http://schemas.microsoft.com/office/drawing/2014/main" id="{42AB0C77-B2F5-4483-8B4F-1EEA4BE1A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480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6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63D02-5DA8-4F7F-B596-08474856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59A87-3B5C-429C-8C1A-7B2099D9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Prédire le risque de consommer une drogue en connaissant le profil de l’utilisateur et ses consommations des autres drogues. </a:t>
            </a:r>
          </a:p>
        </p:txBody>
      </p:sp>
      <p:pic>
        <p:nvPicPr>
          <p:cNvPr id="5" name="Graphique 4" descr="Centre de cible">
            <a:extLst>
              <a:ext uri="{FF2B5EF4-FFF2-40B4-BE49-F238E27FC236}">
                <a16:creationId xmlns:a16="http://schemas.microsoft.com/office/drawing/2014/main" id="{B6A3921E-7667-4464-BB2B-EC02C93C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8360" y="4419282"/>
            <a:ext cx="2164080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09EC7-25F4-425D-BE79-C0459943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Préparation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FF3D2-5687-496F-B7C1-EA77EE7C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la libraire Pandas</a:t>
            </a:r>
          </a:p>
          <a:p>
            <a:r>
              <a:rPr lang="fr-FR" dirty="0"/>
              <a:t>Les données sont numériques </a:t>
            </a:r>
          </a:p>
          <a:p>
            <a:r>
              <a:rPr lang="fr-FR" dirty="0"/>
              <a:t>A l’aide de la documentation, transformer les valeurs numériques</a:t>
            </a:r>
          </a:p>
          <a:p>
            <a:r>
              <a:rPr lang="fr-FR" dirty="0"/>
              <a:t>Il n’y a aucune valeur nulle ou indéterminée</a:t>
            </a:r>
          </a:p>
        </p:txBody>
      </p:sp>
      <p:pic>
        <p:nvPicPr>
          <p:cNvPr id="5" name="Graphique 4" descr="Marteau">
            <a:extLst>
              <a:ext uri="{FF2B5EF4-FFF2-40B4-BE49-F238E27FC236}">
                <a16:creationId xmlns:a16="http://schemas.microsoft.com/office/drawing/2014/main" id="{233F68C2-6E55-4977-8753-1E3A7719A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6202">
            <a:off x="5057528" y="5322562"/>
            <a:ext cx="1379538" cy="1379538"/>
          </a:xfrm>
          <a:prstGeom prst="rect">
            <a:avLst/>
          </a:prstGeom>
        </p:spPr>
      </p:pic>
      <p:pic>
        <p:nvPicPr>
          <p:cNvPr id="7" name="Graphique 6" descr="Clous">
            <a:extLst>
              <a:ext uri="{FF2B5EF4-FFF2-40B4-BE49-F238E27FC236}">
                <a16:creationId xmlns:a16="http://schemas.microsoft.com/office/drawing/2014/main" id="{CD0D2289-1D98-4C10-9033-793AF449E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33890">
            <a:off x="6276480" y="5943600"/>
            <a:ext cx="914400" cy="914400"/>
          </a:xfrm>
          <a:prstGeom prst="rect">
            <a:avLst/>
          </a:prstGeom>
        </p:spPr>
      </p:pic>
      <p:pic>
        <p:nvPicPr>
          <p:cNvPr id="9" name="Graphique 8" descr="Tournevis">
            <a:extLst>
              <a:ext uri="{FF2B5EF4-FFF2-40B4-BE49-F238E27FC236}">
                <a16:creationId xmlns:a16="http://schemas.microsoft.com/office/drawing/2014/main" id="{D693BB55-F2EF-4F0E-944B-0E72BF0FE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926126">
            <a:off x="7562665" y="5155374"/>
            <a:ext cx="1329579" cy="13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4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F35D1-970A-45A0-BB59-D8577BAB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Visualisation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16F00-9F23-4BFA-B5E6-68DB8BF79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Voici quelques exemples de visualisation réalisées 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51FF5F4-ADBA-4892-AF30-B23FB4AA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11" y="2380597"/>
            <a:ext cx="8939577" cy="447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2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C2DB4-84E2-412E-B405-E8323DE0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Visualisation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A7A01D5-1BD4-4CFF-AA9E-F77D65F59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50" y="1874950"/>
            <a:ext cx="6460670" cy="2952686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69928D3-50FF-45C3-992A-62E92BCFB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761579"/>
            <a:ext cx="6096000" cy="29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9038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49</TotalTime>
  <Words>303</Words>
  <Application>Microsoft Office PowerPoint</Application>
  <PresentationFormat>Grand écran</PresentationFormat>
  <Paragraphs>94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Blank</vt:lpstr>
      <vt:lpstr>Python for Data Analysis Drug Consumption</vt:lpstr>
      <vt:lpstr>Contexte</vt:lpstr>
      <vt:lpstr>Base de données</vt:lpstr>
      <vt:lpstr>Base de données</vt:lpstr>
      <vt:lpstr>Base de données</vt:lpstr>
      <vt:lpstr>Objectif</vt:lpstr>
      <vt:lpstr>Data Préparation</vt:lpstr>
      <vt:lpstr>Data Visualisation </vt:lpstr>
      <vt:lpstr>Data Visualisation</vt:lpstr>
      <vt:lpstr>Data Visualisation</vt:lpstr>
      <vt:lpstr>Modélisation </vt:lpstr>
      <vt:lpstr>Modélisation</vt:lpstr>
      <vt:lpstr>Modélisation</vt:lpstr>
      <vt:lpstr>Automatisation</vt:lpstr>
      <vt:lpstr>Résultats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Drug Consumption</dc:title>
  <dc:creator>Aurélie Jolas</dc:creator>
  <cp:lastModifiedBy>Aurélie Jolas</cp:lastModifiedBy>
  <cp:revision>7</cp:revision>
  <dcterms:created xsi:type="dcterms:W3CDTF">2019-02-15T20:15:16Z</dcterms:created>
  <dcterms:modified xsi:type="dcterms:W3CDTF">2019-02-15T21:07:38Z</dcterms:modified>
</cp:coreProperties>
</file>