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6" r:id="rId13"/>
    <p:sldId id="277" r:id="rId14"/>
    <p:sldId id="278" r:id="rId15"/>
    <p:sldId id="275" r:id="rId16"/>
    <p:sldId id="272" r:id="rId17"/>
  </p:sldIdLst>
  <p:sldSz cx="9144000" cy="5143500" type="screen16x9"/>
  <p:notesSz cx="6858000" cy="9144000"/>
  <p:embeddedFontLst>
    <p:embeddedFont>
      <p:font typeface="Inter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77708-93A4-4715-8BD8-F0B9D0BB7B77}">
  <a:tblStyle styleId="{D0177708-93A4-4715-8BD8-F0B9D0BB7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2a5bd9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2a5bd9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2a5bd9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2a5bd9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85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2a5bd9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2a5bd9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04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2a5bd9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2a5bd9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36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2a5bd9d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2a5bd9d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1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735475" y="2374900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32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Prédiction de crises d’épilepsie</a:t>
            </a:r>
            <a:endParaRPr sz="32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735475" y="4224452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24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Lorenzo CAMUS</a:t>
            </a:r>
            <a:br>
              <a:rPr lang="fr-FR" sz="24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24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Xavier CHARRAUDEAU</a:t>
            </a:r>
            <a:endParaRPr sz="24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6256025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Le facteur temps permet d’améliorer légèrement les performance:</a:t>
            </a:r>
            <a:endParaRPr sz="2500" b="1" i="0" u="none" strike="noStrike" cap="none" dirty="0">
              <a:solidFill>
                <a:srgbClr val="0E3449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198" y="1522453"/>
            <a:ext cx="6482956" cy="310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8899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7C31D85-7868-46BE-ACFD-CFB8859BC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8"/>
          <a:stretch/>
        </p:blipFill>
        <p:spPr>
          <a:xfrm>
            <a:off x="942" y="3409398"/>
            <a:ext cx="9143950" cy="17341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24BD92-DD92-43CF-BE5D-98E54B356C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76" y="947044"/>
            <a:ext cx="9139524" cy="3044931"/>
          </a:xfrm>
          <a:prstGeom prst="rect">
            <a:avLst/>
          </a:prstGeom>
        </p:spPr>
      </p:pic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210429" y="445025"/>
            <a:ext cx="7621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Inter"/>
                <a:ea typeface="Inter"/>
                <a:cs typeface="Inter"/>
                <a:sym typeface="Inter"/>
              </a:rPr>
              <a:t>Exemple graphique d’un examen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210429" y="445025"/>
            <a:ext cx="7621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Inter"/>
                <a:ea typeface="Inter"/>
                <a:cs typeface="Inter"/>
                <a:sym typeface="Inter"/>
              </a:rPr>
              <a:t>Des prédictions compliquées ….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699" y="1264159"/>
            <a:ext cx="85206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F1 score : 0.5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Sensibilité : 0.45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Spécificité : 0.95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233399" y="4502966"/>
            <a:ext cx="2677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Decision</a:t>
            </a:r>
            <a:r>
              <a:rPr lang="fr-FR" sz="2400" dirty="0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Tree</a:t>
            </a:r>
            <a:endParaRPr sz="1000" dirty="0">
              <a:solidFill>
                <a:schemeClr val="bg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apture d’écran, ordinateur, assis, portable&#10;&#10;Description générée automatiquement">
            <a:extLst>
              <a:ext uri="{FF2B5EF4-FFF2-40B4-BE49-F238E27FC236}">
                <a16:creationId xmlns:a16="http://schemas.microsoft.com/office/drawing/2014/main" id="{2625238D-4BBA-45CD-86B1-0D581586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2335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210429" y="445025"/>
            <a:ext cx="7621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Inter"/>
                <a:ea typeface="Inter"/>
                <a:cs typeface="Inter"/>
                <a:sym typeface="Inter"/>
              </a:rPr>
              <a:t>Des prédictions compliquées ….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699" y="1264159"/>
            <a:ext cx="85206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F1 score : 0.89</a:t>
            </a:r>
          </a:p>
          <a:p>
            <a:pPr marL="0" lvl="0" indent="0"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Sensibilité : 0.95</a:t>
            </a:r>
          </a:p>
          <a:p>
            <a:pPr marL="0" lvl="0" indent="0"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Spécificité </a:t>
            </a:r>
            <a:r>
              <a:rPr lang="fr-FR">
                <a:latin typeface="Inter"/>
                <a:ea typeface="Inter"/>
                <a:cs typeface="Inter"/>
                <a:sym typeface="Inter"/>
              </a:rPr>
              <a:t>: 0.28</a:t>
            </a:r>
            <a:endParaRPr lang="fr-FR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233399" y="4502966"/>
            <a:ext cx="3009746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r>
              <a:rPr lang="fr-FR" sz="2400" dirty="0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 Classifier</a:t>
            </a:r>
            <a:endParaRPr sz="1000" dirty="0">
              <a:solidFill>
                <a:schemeClr val="bg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625238D-4BBA-45CD-86B1-0D581586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532335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210429" y="445025"/>
            <a:ext cx="7621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Inter"/>
                <a:ea typeface="Inter"/>
                <a:cs typeface="Inter"/>
                <a:sym typeface="Inter"/>
              </a:rPr>
              <a:t>…. Mais encourageantes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699" y="1264159"/>
            <a:ext cx="85206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F1 score 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Sensibilité : 1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Inter"/>
                <a:ea typeface="Inter"/>
                <a:cs typeface="Inter"/>
                <a:sym typeface="Inter"/>
              </a:rPr>
              <a:t>Spécificité : 1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233399" y="4502966"/>
            <a:ext cx="2677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Decision</a:t>
            </a:r>
            <a:r>
              <a:rPr lang="fr-FR" sz="2400" dirty="0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Inter"/>
                <a:ea typeface="Inter"/>
                <a:cs typeface="Inter"/>
                <a:sym typeface="Inter"/>
              </a:rPr>
              <a:t>Tree</a:t>
            </a:r>
            <a:endParaRPr sz="1000" dirty="0">
              <a:solidFill>
                <a:schemeClr val="bg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625238D-4BBA-45CD-86B1-0D581586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532335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>
            <a:extLst>
              <a:ext uri="{FF2B5EF4-FFF2-40B4-BE49-F238E27FC236}">
                <a16:creationId xmlns:a16="http://schemas.microsoft.com/office/drawing/2014/main" id="{CF7B2521-07DA-4826-A522-4E8DC9607303}"/>
              </a:ext>
            </a:extLst>
          </p:cNvPr>
          <p:cNvSpPr/>
          <p:nvPr/>
        </p:nvSpPr>
        <p:spPr>
          <a:xfrm>
            <a:off x="377489" y="310044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3431C61-C715-464B-B63C-9D5AABB6847B}"/>
              </a:ext>
            </a:extLst>
          </p:cNvPr>
          <p:cNvSpPr/>
          <p:nvPr/>
        </p:nvSpPr>
        <p:spPr>
          <a:xfrm>
            <a:off x="-1752600" y="1685521"/>
            <a:ext cx="5221025" cy="17670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5ECFC2F-9784-423D-8F5F-4569EA9D3B11}"/>
              </a:ext>
            </a:extLst>
          </p:cNvPr>
          <p:cNvCxnSpPr>
            <a:cxnSpLocks/>
          </p:cNvCxnSpPr>
          <p:nvPr/>
        </p:nvCxnSpPr>
        <p:spPr>
          <a:xfrm>
            <a:off x="4340501" y="1934238"/>
            <a:ext cx="240238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AF1A3B-751C-4514-BFDB-068C3715C588}"/>
              </a:ext>
            </a:extLst>
          </p:cNvPr>
          <p:cNvCxnSpPr>
            <a:cxnSpLocks/>
          </p:cNvCxnSpPr>
          <p:nvPr/>
        </p:nvCxnSpPr>
        <p:spPr>
          <a:xfrm>
            <a:off x="4342588" y="3213150"/>
            <a:ext cx="240238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8258FCC-2A18-4D47-A553-862269389D06}"/>
              </a:ext>
            </a:extLst>
          </p:cNvPr>
          <p:cNvCxnSpPr>
            <a:cxnSpLocks/>
          </p:cNvCxnSpPr>
          <p:nvPr/>
        </p:nvCxnSpPr>
        <p:spPr>
          <a:xfrm>
            <a:off x="4327674" y="4409812"/>
            <a:ext cx="240238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F76EEC6-E43C-4907-86B8-52FF9B7EA08F}"/>
              </a:ext>
            </a:extLst>
          </p:cNvPr>
          <p:cNvCxnSpPr>
            <a:cxnSpLocks/>
          </p:cNvCxnSpPr>
          <p:nvPr/>
        </p:nvCxnSpPr>
        <p:spPr>
          <a:xfrm>
            <a:off x="4340501" y="733673"/>
            <a:ext cx="240238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74BB2AD7-CE5E-46D9-8C25-921843D6B78B}"/>
              </a:ext>
            </a:extLst>
          </p:cNvPr>
          <p:cNvSpPr/>
          <p:nvPr/>
        </p:nvSpPr>
        <p:spPr>
          <a:xfrm>
            <a:off x="3635653" y="2757693"/>
            <a:ext cx="1611463" cy="914400"/>
          </a:xfrm>
          <a:custGeom>
            <a:avLst/>
            <a:gdLst>
              <a:gd name="connsiteX0" fmla="*/ 457200 w 1611463"/>
              <a:gd name="connsiteY0" fmla="*/ 0 h 914400"/>
              <a:gd name="connsiteX1" fmla="*/ 905112 w 1611463"/>
              <a:gd name="connsiteY1" fmla="*/ 365058 h 914400"/>
              <a:gd name="connsiteX2" fmla="*/ 909791 w 1611463"/>
              <a:gd name="connsiteY2" fmla="*/ 411480 h 914400"/>
              <a:gd name="connsiteX3" fmla="*/ 1163494 w 1611463"/>
              <a:gd name="connsiteY3" fmla="*/ 411480 h 914400"/>
              <a:gd name="connsiteX4" fmla="*/ 1172228 w 1611463"/>
              <a:gd name="connsiteY4" fmla="*/ 368219 h 914400"/>
              <a:gd name="connsiteX5" fmla="*/ 1382863 w 1611463"/>
              <a:gd name="connsiteY5" fmla="*/ 228600 h 914400"/>
              <a:gd name="connsiteX6" fmla="*/ 1611463 w 1611463"/>
              <a:gd name="connsiteY6" fmla="*/ 457200 h 914400"/>
              <a:gd name="connsiteX7" fmla="*/ 1382863 w 1611463"/>
              <a:gd name="connsiteY7" fmla="*/ 685800 h 914400"/>
              <a:gd name="connsiteX8" fmla="*/ 1172228 w 1611463"/>
              <a:gd name="connsiteY8" fmla="*/ 546181 h 914400"/>
              <a:gd name="connsiteX9" fmla="*/ 1163494 w 1611463"/>
              <a:gd name="connsiteY9" fmla="*/ 502920 h 914400"/>
              <a:gd name="connsiteX10" fmla="*/ 909791 w 1611463"/>
              <a:gd name="connsiteY10" fmla="*/ 502920 h 914400"/>
              <a:gd name="connsiteX11" fmla="*/ 905112 w 1611463"/>
              <a:gd name="connsiteY11" fmla="*/ 549342 h 914400"/>
              <a:gd name="connsiteX12" fmla="*/ 457200 w 1611463"/>
              <a:gd name="connsiteY12" fmla="*/ 914400 h 914400"/>
              <a:gd name="connsiteX13" fmla="*/ 0 w 1611463"/>
              <a:gd name="connsiteY13" fmla="*/ 457200 h 914400"/>
              <a:gd name="connsiteX14" fmla="*/ 457200 w 1611463"/>
              <a:gd name="connsiteY1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1463" h="914400">
                <a:moveTo>
                  <a:pt x="457200" y="0"/>
                </a:moveTo>
                <a:cubicBezTo>
                  <a:pt x="678142" y="0"/>
                  <a:pt x="862479" y="156720"/>
                  <a:pt x="905112" y="365058"/>
                </a:cubicBezTo>
                <a:lnTo>
                  <a:pt x="909791" y="411480"/>
                </a:lnTo>
                <a:lnTo>
                  <a:pt x="1163494" y="411480"/>
                </a:lnTo>
                <a:lnTo>
                  <a:pt x="1172228" y="368219"/>
                </a:lnTo>
                <a:cubicBezTo>
                  <a:pt x="1206931" y="286171"/>
                  <a:pt x="1288174" y="228600"/>
                  <a:pt x="1382863" y="228600"/>
                </a:cubicBezTo>
                <a:cubicBezTo>
                  <a:pt x="1509115" y="228600"/>
                  <a:pt x="1611463" y="330948"/>
                  <a:pt x="1611463" y="457200"/>
                </a:cubicBezTo>
                <a:cubicBezTo>
                  <a:pt x="1611463" y="583452"/>
                  <a:pt x="1509115" y="685800"/>
                  <a:pt x="1382863" y="685800"/>
                </a:cubicBezTo>
                <a:cubicBezTo>
                  <a:pt x="1288174" y="685800"/>
                  <a:pt x="1206931" y="628229"/>
                  <a:pt x="1172228" y="546181"/>
                </a:cubicBezTo>
                <a:lnTo>
                  <a:pt x="1163494" y="502920"/>
                </a:lnTo>
                <a:lnTo>
                  <a:pt x="909791" y="502920"/>
                </a:lnTo>
                <a:lnTo>
                  <a:pt x="905112" y="549342"/>
                </a:lnTo>
                <a:cubicBezTo>
                  <a:pt x="862479" y="757681"/>
                  <a:pt x="678142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914A410A-37A2-41DF-A607-DD1751FB527A}"/>
              </a:ext>
            </a:extLst>
          </p:cNvPr>
          <p:cNvSpPr/>
          <p:nvPr/>
        </p:nvSpPr>
        <p:spPr>
          <a:xfrm>
            <a:off x="3635653" y="1471407"/>
            <a:ext cx="1611463" cy="914400"/>
          </a:xfrm>
          <a:custGeom>
            <a:avLst/>
            <a:gdLst>
              <a:gd name="connsiteX0" fmla="*/ 457200 w 1611463"/>
              <a:gd name="connsiteY0" fmla="*/ 0 h 914400"/>
              <a:gd name="connsiteX1" fmla="*/ 905112 w 1611463"/>
              <a:gd name="connsiteY1" fmla="*/ 365058 h 914400"/>
              <a:gd name="connsiteX2" fmla="*/ 909791 w 1611463"/>
              <a:gd name="connsiteY2" fmla="*/ 411480 h 914400"/>
              <a:gd name="connsiteX3" fmla="*/ 1163494 w 1611463"/>
              <a:gd name="connsiteY3" fmla="*/ 411480 h 914400"/>
              <a:gd name="connsiteX4" fmla="*/ 1172228 w 1611463"/>
              <a:gd name="connsiteY4" fmla="*/ 368219 h 914400"/>
              <a:gd name="connsiteX5" fmla="*/ 1382863 w 1611463"/>
              <a:gd name="connsiteY5" fmla="*/ 228600 h 914400"/>
              <a:gd name="connsiteX6" fmla="*/ 1611463 w 1611463"/>
              <a:gd name="connsiteY6" fmla="*/ 457200 h 914400"/>
              <a:gd name="connsiteX7" fmla="*/ 1382863 w 1611463"/>
              <a:gd name="connsiteY7" fmla="*/ 685800 h 914400"/>
              <a:gd name="connsiteX8" fmla="*/ 1172228 w 1611463"/>
              <a:gd name="connsiteY8" fmla="*/ 546181 h 914400"/>
              <a:gd name="connsiteX9" fmla="*/ 1163494 w 1611463"/>
              <a:gd name="connsiteY9" fmla="*/ 502920 h 914400"/>
              <a:gd name="connsiteX10" fmla="*/ 909791 w 1611463"/>
              <a:gd name="connsiteY10" fmla="*/ 502920 h 914400"/>
              <a:gd name="connsiteX11" fmla="*/ 905112 w 1611463"/>
              <a:gd name="connsiteY11" fmla="*/ 549342 h 914400"/>
              <a:gd name="connsiteX12" fmla="*/ 457200 w 1611463"/>
              <a:gd name="connsiteY12" fmla="*/ 914400 h 914400"/>
              <a:gd name="connsiteX13" fmla="*/ 0 w 1611463"/>
              <a:gd name="connsiteY13" fmla="*/ 457200 h 914400"/>
              <a:gd name="connsiteX14" fmla="*/ 457200 w 1611463"/>
              <a:gd name="connsiteY1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1463" h="914400">
                <a:moveTo>
                  <a:pt x="457200" y="0"/>
                </a:moveTo>
                <a:cubicBezTo>
                  <a:pt x="678142" y="0"/>
                  <a:pt x="862479" y="156720"/>
                  <a:pt x="905112" y="365058"/>
                </a:cubicBezTo>
                <a:lnTo>
                  <a:pt x="909791" y="411480"/>
                </a:lnTo>
                <a:lnTo>
                  <a:pt x="1163494" y="411480"/>
                </a:lnTo>
                <a:lnTo>
                  <a:pt x="1172228" y="368219"/>
                </a:lnTo>
                <a:cubicBezTo>
                  <a:pt x="1206931" y="286171"/>
                  <a:pt x="1288174" y="228600"/>
                  <a:pt x="1382863" y="228600"/>
                </a:cubicBezTo>
                <a:cubicBezTo>
                  <a:pt x="1509115" y="228600"/>
                  <a:pt x="1611463" y="330948"/>
                  <a:pt x="1611463" y="457200"/>
                </a:cubicBezTo>
                <a:cubicBezTo>
                  <a:pt x="1611463" y="583452"/>
                  <a:pt x="1509115" y="685800"/>
                  <a:pt x="1382863" y="685800"/>
                </a:cubicBezTo>
                <a:cubicBezTo>
                  <a:pt x="1288174" y="685800"/>
                  <a:pt x="1206931" y="628229"/>
                  <a:pt x="1172228" y="546181"/>
                </a:cubicBezTo>
                <a:lnTo>
                  <a:pt x="1163494" y="502920"/>
                </a:lnTo>
                <a:lnTo>
                  <a:pt x="909791" y="502920"/>
                </a:lnTo>
                <a:lnTo>
                  <a:pt x="905112" y="549342"/>
                </a:lnTo>
                <a:cubicBezTo>
                  <a:pt x="862479" y="757681"/>
                  <a:pt x="678142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DC6B92D7-982F-4420-BBB2-7532B00252B3}"/>
              </a:ext>
            </a:extLst>
          </p:cNvPr>
          <p:cNvSpPr/>
          <p:nvPr/>
        </p:nvSpPr>
        <p:spPr>
          <a:xfrm>
            <a:off x="2937593" y="3952626"/>
            <a:ext cx="1611463" cy="914400"/>
          </a:xfrm>
          <a:custGeom>
            <a:avLst/>
            <a:gdLst>
              <a:gd name="connsiteX0" fmla="*/ 457200 w 1611463"/>
              <a:gd name="connsiteY0" fmla="*/ 0 h 914400"/>
              <a:gd name="connsiteX1" fmla="*/ 905112 w 1611463"/>
              <a:gd name="connsiteY1" fmla="*/ 365058 h 914400"/>
              <a:gd name="connsiteX2" fmla="*/ 909791 w 1611463"/>
              <a:gd name="connsiteY2" fmla="*/ 411480 h 914400"/>
              <a:gd name="connsiteX3" fmla="*/ 1163494 w 1611463"/>
              <a:gd name="connsiteY3" fmla="*/ 411480 h 914400"/>
              <a:gd name="connsiteX4" fmla="*/ 1172228 w 1611463"/>
              <a:gd name="connsiteY4" fmla="*/ 368219 h 914400"/>
              <a:gd name="connsiteX5" fmla="*/ 1382863 w 1611463"/>
              <a:gd name="connsiteY5" fmla="*/ 228600 h 914400"/>
              <a:gd name="connsiteX6" fmla="*/ 1611463 w 1611463"/>
              <a:gd name="connsiteY6" fmla="*/ 457200 h 914400"/>
              <a:gd name="connsiteX7" fmla="*/ 1382863 w 1611463"/>
              <a:gd name="connsiteY7" fmla="*/ 685800 h 914400"/>
              <a:gd name="connsiteX8" fmla="*/ 1172228 w 1611463"/>
              <a:gd name="connsiteY8" fmla="*/ 546181 h 914400"/>
              <a:gd name="connsiteX9" fmla="*/ 1163494 w 1611463"/>
              <a:gd name="connsiteY9" fmla="*/ 502920 h 914400"/>
              <a:gd name="connsiteX10" fmla="*/ 909791 w 1611463"/>
              <a:gd name="connsiteY10" fmla="*/ 502920 h 914400"/>
              <a:gd name="connsiteX11" fmla="*/ 905112 w 1611463"/>
              <a:gd name="connsiteY11" fmla="*/ 549342 h 914400"/>
              <a:gd name="connsiteX12" fmla="*/ 457200 w 1611463"/>
              <a:gd name="connsiteY12" fmla="*/ 914400 h 914400"/>
              <a:gd name="connsiteX13" fmla="*/ 0 w 1611463"/>
              <a:gd name="connsiteY13" fmla="*/ 457200 h 914400"/>
              <a:gd name="connsiteX14" fmla="*/ 457200 w 1611463"/>
              <a:gd name="connsiteY1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1463" h="914400">
                <a:moveTo>
                  <a:pt x="457200" y="0"/>
                </a:moveTo>
                <a:cubicBezTo>
                  <a:pt x="678142" y="0"/>
                  <a:pt x="862479" y="156720"/>
                  <a:pt x="905112" y="365058"/>
                </a:cubicBezTo>
                <a:lnTo>
                  <a:pt x="909791" y="411480"/>
                </a:lnTo>
                <a:lnTo>
                  <a:pt x="1163494" y="411480"/>
                </a:lnTo>
                <a:lnTo>
                  <a:pt x="1172228" y="368219"/>
                </a:lnTo>
                <a:cubicBezTo>
                  <a:pt x="1206931" y="286171"/>
                  <a:pt x="1288174" y="228600"/>
                  <a:pt x="1382863" y="228600"/>
                </a:cubicBezTo>
                <a:cubicBezTo>
                  <a:pt x="1509115" y="228600"/>
                  <a:pt x="1611463" y="330948"/>
                  <a:pt x="1611463" y="457200"/>
                </a:cubicBezTo>
                <a:cubicBezTo>
                  <a:pt x="1611463" y="583452"/>
                  <a:pt x="1509115" y="685800"/>
                  <a:pt x="1382863" y="685800"/>
                </a:cubicBezTo>
                <a:cubicBezTo>
                  <a:pt x="1288174" y="685800"/>
                  <a:pt x="1206931" y="628229"/>
                  <a:pt x="1172228" y="546181"/>
                </a:cubicBezTo>
                <a:lnTo>
                  <a:pt x="1163494" y="502920"/>
                </a:lnTo>
                <a:lnTo>
                  <a:pt x="909791" y="502920"/>
                </a:lnTo>
                <a:lnTo>
                  <a:pt x="905112" y="549342"/>
                </a:lnTo>
                <a:cubicBezTo>
                  <a:pt x="862479" y="757681"/>
                  <a:pt x="678142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F8216BF-33DC-4C5D-AD23-DD6BBBECDC53}"/>
              </a:ext>
            </a:extLst>
          </p:cNvPr>
          <p:cNvSpPr/>
          <p:nvPr/>
        </p:nvSpPr>
        <p:spPr>
          <a:xfrm>
            <a:off x="2937592" y="276474"/>
            <a:ext cx="1611463" cy="914400"/>
          </a:xfrm>
          <a:custGeom>
            <a:avLst/>
            <a:gdLst>
              <a:gd name="connsiteX0" fmla="*/ 457200 w 1611463"/>
              <a:gd name="connsiteY0" fmla="*/ 0 h 914400"/>
              <a:gd name="connsiteX1" fmla="*/ 905112 w 1611463"/>
              <a:gd name="connsiteY1" fmla="*/ 365058 h 914400"/>
              <a:gd name="connsiteX2" fmla="*/ 909791 w 1611463"/>
              <a:gd name="connsiteY2" fmla="*/ 411480 h 914400"/>
              <a:gd name="connsiteX3" fmla="*/ 1163494 w 1611463"/>
              <a:gd name="connsiteY3" fmla="*/ 411480 h 914400"/>
              <a:gd name="connsiteX4" fmla="*/ 1172228 w 1611463"/>
              <a:gd name="connsiteY4" fmla="*/ 368219 h 914400"/>
              <a:gd name="connsiteX5" fmla="*/ 1382863 w 1611463"/>
              <a:gd name="connsiteY5" fmla="*/ 228600 h 914400"/>
              <a:gd name="connsiteX6" fmla="*/ 1611463 w 1611463"/>
              <a:gd name="connsiteY6" fmla="*/ 457200 h 914400"/>
              <a:gd name="connsiteX7" fmla="*/ 1382863 w 1611463"/>
              <a:gd name="connsiteY7" fmla="*/ 685800 h 914400"/>
              <a:gd name="connsiteX8" fmla="*/ 1172228 w 1611463"/>
              <a:gd name="connsiteY8" fmla="*/ 546181 h 914400"/>
              <a:gd name="connsiteX9" fmla="*/ 1163494 w 1611463"/>
              <a:gd name="connsiteY9" fmla="*/ 502920 h 914400"/>
              <a:gd name="connsiteX10" fmla="*/ 909791 w 1611463"/>
              <a:gd name="connsiteY10" fmla="*/ 502920 h 914400"/>
              <a:gd name="connsiteX11" fmla="*/ 905112 w 1611463"/>
              <a:gd name="connsiteY11" fmla="*/ 549342 h 914400"/>
              <a:gd name="connsiteX12" fmla="*/ 457200 w 1611463"/>
              <a:gd name="connsiteY12" fmla="*/ 914400 h 914400"/>
              <a:gd name="connsiteX13" fmla="*/ 0 w 1611463"/>
              <a:gd name="connsiteY13" fmla="*/ 457200 h 914400"/>
              <a:gd name="connsiteX14" fmla="*/ 457200 w 1611463"/>
              <a:gd name="connsiteY1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1463" h="914400">
                <a:moveTo>
                  <a:pt x="457200" y="0"/>
                </a:moveTo>
                <a:cubicBezTo>
                  <a:pt x="678142" y="0"/>
                  <a:pt x="862479" y="156720"/>
                  <a:pt x="905112" y="365058"/>
                </a:cubicBezTo>
                <a:lnTo>
                  <a:pt x="909791" y="411480"/>
                </a:lnTo>
                <a:lnTo>
                  <a:pt x="1163494" y="411480"/>
                </a:lnTo>
                <a:lnTo>
                  <a:pt x="1172228" y="368219"/>
                </a:lnTo>
                <a:cubicBezTo>
                  <a:pt x="1206931" y="286171"/>
                  <a:pt x="1288174" y="228600"/>
                  <a:pt x="1382863" y="228600"/>
                </a:cubicBezTo>
                <a:cubicBezTo>
                  <a:pt x="1509115" y="228600"/>
                  <a:pt x="1611463" y="330948"/>
                  <a:pt x="1611463" y="457200"/>
                </a:cubicBezTo>
                <a:cubicBezTo>
                  <a:pt x="1611463" y="583452"/>
                  <a:pt x="1509115" y="685800"/>
                  <a:pt x="1382863" y="685800"/>
                </a:cubicBezTo>
                <a:cubicBezTo>
                  <a:pt x="1288174" y="685800"/>
                  <a:pt x="1206931" y="628229"/>
                  <a:pt x="1172228" y="546181"/>
                </a:cubicBezTo>
                <a:lnTo>
                  <a:pt x="1163494" y="502920"/>
                </a:lnTo>
                <a:lnTo>
                  <a:pt x="909791" y="502920"/>
                </a:lnTo>
                <a:lnTo>
                  <a:pt x="905112" y="549342"/>
                </a:lnTo>
                <a:cubicBezTo>
                  <a:pt x="862479" y="757681"/>
                  <a:pt x="678142" y="914400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BED38-39D8-4C08-B759-922360489CA2}"/>
              </a:ext>
            </a:extLst>
          </p:cNvPr>
          <p:cNvSpPr/>
          <p:nvPr/>
        </p:nvSpPr>
        <p:spPr>
          <a:xfrm>
            <a:off x="6730063" y="502054"/>
            <a:ext cx="168320" cy="463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D6999B-7882-47AA-9C35-082726CF3DC2}"/>
              </a:ext>
            </a:extLst>
          </p:cNvPr>
          <p:cNvSpPr/>
          <p:nvPr/>
        </p:nvSpPr>
        <p:spPr>
          <a:xfrm>
            <a:off x="6717866" y="1698729"/>
            <a:ext cx="168320" cy="463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0BA75-C398-41A1-8F8D-C799840E5582}"/>
              </a:ext>
            </a:extLst>
          </p:cNvPr>
          <p:cNvSpPr/>
          <p:nvPr/>
        </p:nvSpPr>
        <p:spPr>
          <a:xfrm>
            <a:off x="6717866" y="2989311"/>
            <a:ext cx="168320" cy="463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80978D-B277-4240-B66A-561B3CA08C5A}"/>
              </a:ext>
            </a:extLst>
          </p:cNvPr>
          <p:cNvSpPr/>
          <p:nvPr/>
        </p:nvSpPr>
        <p:spPr>
          <a:xfrm>
            <a:off x="6730063" y="4178207"/>
            <a:ext cx="168320" cy="463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FF63AC6-6E56-4FCB-A0C4-1377F2F24FAA}"/>
              </a:ext>
            </a:extLst>
          </p:cNvPr>
          <p:cNvSpPr txBox="1"/>
          <p:nvPr/>
        </p:nvSpPr>
        <p:spPr>
          <a:xfrm>
            <a:off x="6871609" y="598728"/>
            <a:ext cx="155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Inter" panose="020B0604020202020204" charset="0"/>
                <a:ea typeface="Inter" panose="020B0604020202020204" charset="0"/>
              </a:rPr>
              <a:t>Temporalité</a:t>
            </a:r>
            <a:endParaRPr lang="en-US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95A99B4-8FDD-44F6-BE67-7459ED58875B}"/>
              </a:ext>
            </a:extLst>
          </p:cNvPr>
          <p:cNvSpPr txBox="1"/>
          <p:nvPr/>
        </p:nvSpPr>
        <p:spPr>
          <a:xfrm>
            <a:off x="6871609" y="1666997"/>
            <a:ext cx="171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Inter" panose="020B0604020202020204" charset="0"/>
                <a:ea typeface="Inter" panose="020B0604020202020204" charset="0"/>
              </a:rPr>
              <a:t>Cluster de patients</a:t>
            </a:r>
            <a:endParaRPr lang="en-US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7501B89-7050-48E6-9360-AB0808C0F6E8}"/>
              </a:ext>
            </a:extLst>
          </p:cNvPr>
          <p:cNvSpPr txBox="1"/>
          <p:nvPr/>
        </p:nvSpPr>
        <p:spPr>
          <a:xfrm>
            <a:off x="6871609" y="2987757"/>
            <a:ext cx="188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Inter" panose="020B0604020202020204" charset="0"/>
                <a:ea typeface="Inter" panose="020B0604020202020204" charset="0"/>
              </a:rPr>
              <a:t>Features Engineering</a:t>
            </a:r>
            <a:endParaRPr lang="en-US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590A435-4BBE-4220-9FA8-20B6EBA651C9}"/>
              </a:ext>
            </a:extLst>
          </p:cNvPr>
          <p:cNvSpPr txBox="1"/>
          <p:nvPr/>
        </p:nvSpPr>
        <p:spPr>
          <a:xfrm>
            <a:off x="6898383" y="4148202"/>
            <a:ext cx="155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Inter" panose="020B0604020202020204" charset="0"/>
                <a:ea typeface="Inter" panose="020B0604020202020204" charset="0"/>
              </a:rPr>
              <a:t>Approfondir</a:t>
            </a:r>
          </a:p>
          <a:p>
            <a:r>
              <a:rPr lang="fr-FR" b="1" dirty="0">
                <a:latin typeface="Inter" panose="020B0604020202020204" charset="0"/>
                <a:ea typeface="Inter" panose="020B0604020202020204" charset="0"/>
              </a:rPr>
              <a:t>les tests</a:t>
            </a:r>
            <a:endParaRPr lang="en-US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3A773DB-D429-4580-9D75-27A9854A8141}"/>
              </a:ext>
            </a:extLst>
          </p:cNvPr>
          <p:cNvSpPr/>
          <p:nvPr/>
        </p:nvSpPr>
        <p:spPr>
          <a:xfrm>
            <a:off x="1907728" y="1883235"/>
            <a:ext cx="1371600" cy="1371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155D9B2-C23F-4AFA-BBFD-293E3C436C64}"/>
              </a:ext>
            </a:extLst>
          </p:cNvPr>
          <p:cNvSpPr txBox="1"/>
          <p:nvPr/>
        </p:nvSpPr>
        <p:spPr>
          <a:xfrm>
            <a:off x="29579" y="2179094"/>
            <a:ext cx="2105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Inter" panose="020B0604020202020204" charset="0"/>
                <a:ea typeface="Inter" panose="020B0604020202020204" charset="0"/>
              </a:rPr>
              <a:t>Axe </a:t>
            </a:r>
          </a:p>
          <a:p>
            <a:endParaRPr lang="fr-FR" sz="2000" b="1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fr-FR" sz="2000" b="1" dirty="0">
                <a:latin typeface="Inter" panose="020B0604020202020204" charset="0"/>
                <a:ea typeface="Inter" panose="020B0604020202020204" charset="0"/>
              </a:rPr>
              <a:t>d’amélioration</a:t>
            </a:r>
            <a:endParaRPr lang="en-US" sz="2000" b="1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13B347C2-B13C-46B6-A0F0-A1B30779C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01" y="4096507"/>
            <a:ext cx="608072" cy="6080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8ABA590D-33AE-4C06-B2CF-D990D1A3C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25570" y="2937620"/>
            <a:ext cx="551059" cy="551059"/>
          </a:xfrm>
          <a:prstGeom prst="rect">
            <a:avLst/>
          </a:prstGeom>
        </p:spPr>
      </p:pic>
      <p:pic>
        <p:nvPicPr>
          <p:cNvPr id="56" name="Image 55" descr="Une image contenant pièce&#10;&#10;Description générée automatiquement">
            <a:extLst>
              <a:ext uri="{FF2B5EF4-FFF2-40B4-BE49-F238E27FC236}">
                <a16:creationId xmlns:a16="http://schemas.microsoft.com/office/drawing/2014/main" id="{F387DDAD-1419-4344-8242-95AC25B00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799399" y="1593029"/>
            <a:ext cx="584351" cy="58435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EDD736F1-BCC8-4A2D-9AE6-40115342C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133" y="368790"/>
            <a:ext cx="710715" cy="710715"/>
          </a:xfrm>
          <a:prstGeom prst="rect">
            <a:avLst/>
          </a:prstGeom>
        </p:spPr>
      </p:pic>
      <p:pic>
        <p:nvPicPr>
          <p:cNvPr id="62" name="Image 61" descr="Une image contenant horloge, ordinateur&#10;&#10;Description générée automatiquement">
            <a:extLst>
              <a:ext uri="{FF2B5EF4-FFF2-40B4-BE49-F238E27FC236}">
                <a16:creationId xmlns:a16="http://schemas.microsoft.com/office/drawing/2014/main" id="{A2025576-4816-4CF1-B610-8559293D1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861" y="2134657"/>
            <a:ext cx="868756" cy="86875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809EBB96-2DC0-4739-ACE6-5FD5B4F5B789}"/>
              </a:ext>
            </a:extLst>
          </p:cNvPr>
          <p:cNvSpPr txBox="1"/>
          <p:nvPr/>
        </p:nvSpPr>
        <p:spPr>
          <a:xfrm>
            <a:off x="4215106" y="549007"/>
            <a:ext cx="1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1</a:t>
            </a:r>
            <a:endParaRPr lang="en-US" sz="1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228EDBB-6012-4DB1-8F40-01B951F3229A}"/>
              </a:ext>
            </a:extLst>
          </p:cNvPr>
          <p:cNvSpPr txBox="1"/>
          <p:nvPr/>
        </p:nvSpPr>
        <p:spPr>
          <a:xfrm>
            <a:off x="4916703" y="1743941"/>
            <a:ext cx="1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2</a:t>
            </a:r>
            <a:endParaRPr lang="en-US" sz="1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B0C448E-ED53-4391-A389-94B5B87A28ED}"/>
              </a:ext>
            </a:extLst>
          </p:cNvPr>
          <p:cNvSpPr txBox="1"/>
          <p:nvPr/>
        </p:nvSpPr>
        <p:spPr>
          <a:xfrm>
            <a:off x="4929156" y="3026739"/>
            <a:ext cx="1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3</a:t>
            </a:r>
            <a:endParaRPr lang="en-US" sz="1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7B8A1B1-8FE9-4E7E-89F0-0672947978BF}"/>
              </a:ext>
            </a:extLst>
          </p:cNvPr>
          <p:cNvSpPr txBox="1"/>
          <p:nvPr/>
        </p:nvSpPr>
        <p:spPr>
          <a:xfrm>
            <a:off x="4215106" y="4225161"/>
            <a:ext cx="1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4</a:t>
            </a:r>
            <a:endParaRPr lang="en-US" sz="1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8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ctrTitle" idx="4294967295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600" b="1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sz="5600" b="1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>
            <a:spLocks noGrp="1"/>
          </p:cNvSpPr>
          <p:nvPr>
            <p:ph type="ctrTitle" idx="4294967295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à bientôt ! </a:t>
            </a:r>
            <a:endParaRPr sz="2400" b="0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8EA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45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La donnée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742092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Quelles données avons-nous utilisé?</a:t>
            </a:r>
            <a:endParaRPr sz="2500" b="0" i="0" u="none" strike="noStrike" cap="none" dirty="0">
              <a:solidFill>
                <a:srgbClr val="0E3449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28651" y="1391513"/>
            <a:ext cx="7342094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Sur l’ensemble des données à notre disposition, nous avons décidé de travailler sur :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Inter" panose="020B0604020202020204" charset="0"/>
              <a:ea typeface="Inter" panose="020B0604020202020204" charset="0"/>
              <a:sym typeface="Arial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fr-FR" sz="1050" b="0" i="0" u="none" strike="noStrike" cap="none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Les examens d’une durée supérieure à 2min30s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fr-FR" sz="1050" b="0" i="0" u="none" strike="noStrike" cap="none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Les examens ne présentant pas trop de valeurs « vide » (&lt; 9%)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fr-FR" sz="1050" b="0" i="0" u="none" strike="noStrike" cap="none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Les patients qui présentent au moins 50 secondes de crise sur l’ensemble de leurs enregistrements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68929" y="2780951"/>
            <a:ext cx="2561487" cy="1943509"/>
          </a:xfrm>
          <a:prstGeom prst="flowChartMagneticDisk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603 Patients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5082 examens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858 heures d’enregistrements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562288" y="3012392"/>
            <a:ext cx="1522602" cy="1480626"/>
          </a:xfrm>
          <a:prstGeom prst="flowChartMagneticDisk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57 Patients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202 examens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140 heures d’enregistrements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242059" y="3573710"/>
            <a:ext cx="1522602" cy="471881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5769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8E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45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Premier axe de recherche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ctrTitle" idx="4294967295"/>
          </p:nvPr>
        </p:nvSpPr>
        <p:spPr>
          <a:xfrm>
            <a:off x="1192663" y="403309"/>
            <a:ext cx="7784469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A la recherche des indicateurs les plus importants:</a:t>
            </a:r>
            <a:endParaRPr b="0" i="0" u="none" strike="noStrike" cap="none" dirty="0">
              <a:solidFill>
                <a:srgbClr val="0E3449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004192" y="2431973"/>
            <a:ext cx="1080000" cy="415498"/>
          </a:xfrm>
          <a:prstGeom prst="rec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28 indicateurs ≠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328332" y="1905695"/>
            <a:ext cx="1890000" cy="34604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Méthode de sélection « </a:t>
            </a:r>
            <a:r>
              <a:rPr lang="fr-FR" sz="1050" b="0" i="0" u="none" strike="noStrike" cap="none" dirty="0" err="1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backward</a:t>
            </a:r>
            <a:r>
              <a:rPr lang="fr-FR" sz="105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 »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328332" y="3297727"/>
            <a:ext cx="1890000" cy="34604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Méthode de sélection « </a:t>
            </a:r>
            <a:r>
              <a:rPr lang="fr-FR" sz="1050" b="0" i="0" u="none" strike="noStrike" cap="none" dirty="0" err="1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forward</a:t>
            </a:r>
            <a:r>
              <a:rPr lang="fr-FR" sz="105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 »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485456" y="2431973"/>
            <a:ext cx="1080000" cy="415498"/>
          </a:xfrm>
          <a:prstGeom prst="rect">
            <a:avLst/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w="9525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15 indicateurs ≠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3041505883"/>
              </p:ext>
            </p:extLst>
          </p:nvPr>
        </p:nvGraphicFramePr>
        <p:xfrm>
          <a:off x="8139808" y="2431973"/>
          <a:ext cx="837325" cy="1908300"/>
        </p:xfrm>
        <a:graphic>
          <a:graphicData uri="http://schemas.openxmlformats.org/drawingml/2006/table">
            <a:tbl>
              <a:tblPr>
                <a:noFill/>
                <a:tableStyleId>{D0177708-93A4-4715-8BD8-F0B9D0BB7B77}</a:tableStyleId>
              </a:tblPr>
              <a:tblGrid>
                <a:gridCol w="83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hf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lf_hf_ratio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vlf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max_hr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lf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cvi</a:t>
                      </a:r>
                      <a:endParaRPr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sd1</a:t>
                      </a:r>
                      <a:endParaRPr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min_hr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sd2</a:t>
                      </a:r>
                      <a:endParaRPr dirty="0">
                        <a:latin typeface="Inter" panose="020B0604020202020204" charset="0"/>
                        <a:ea typeface="Inter" panose="020B060402020202020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sampen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median_nni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mean_hr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mean_nni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csi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0" i="0" u="none" strike="noStrike" cap="none" dirty="0" err="1">
                          <a:solidFill>
                            <a:srgbClr val="000000"/>
                          </a:solidFill>
                          <a:latin typeface="Inter" panose="020B0604020202020204" charset="0"/>
                          <a:ea typeface="Inter" panose="020B0604020202020204" charset="0"/>
                          <a:cs typeface="Courier New"/>
                          <a:sym typeface="Courier New"/>
                        </a:rPr>
                        <a:t>Modified_csi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Inter" panose="020B0604020202020204" charset="0"/>
                        <a:ea typeface="Inter" panose="020B0604020202020204" charset="0"/>
                        <a:cs typeface="Courier New"/>
                        <a:sym typeface="Courier New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87" name="Google Shape;87;p16"/>
          <p:cNvCxnSpPr>
            <a:stCxn id="82" idx="3"/>
            <a:endCxn id="83" idx="1"/>
          </p:cNvCxnSpPr>
          <p:nvPr/>
        </p:nvCxnSpPr>
        <p:spPr>
          <a:xfrm rot="10800000" flipH="1">
            <a:off x="2084192" y="2078722"/>
            <a:ext cx="1244100" cy="561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8" name="Google Shape;88;p16"/>
          <p:cNvCxnSpPr>
            <a:stCxn id="82" idx="3"/>
            <a:endCxn id="84" idx="1"/>
          </p:cNvCxnSpPr>
          <p:nvPr/>
        </p:nvCxnSpPr>
        <p:spPr>
          <a:xfrm>
            <a:off x="2084192" y="2639722"/>
            <a:ext cx="1244100" cy="831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9" name="Google Shape;89;p16"/>
          <p:cNvCxnSpPr>
            <a:stCxn id="83" idx="3"/>
            <a:endCxn id="85" idx="1"/>
          </p:cNvCxnSpPr>
          <p:nvPr/>
        </p:nvCxnSpPr>
        <p:spPr>
          <a:xfrm>
            <a:off x="5218332" y="2078718"/>
            <a:ext cx="1267200" cy="561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0" name="Google Shape;90;p16"/>
          <p:cNvCxnSpPr>
            <a:stCxn id="84" idx="3"/>
            <a:endCxn id="85" idx="1"/>
          </p:cNvCxnSpPr>
          <p:nvPr/>
        </p:nvCxnSpPr>
        <p:spPr>
          <a:xfrm rot="10800000" flipH="1">
            <a:off x="5218332" y="2639750"/>
            <a:ext cx="1267200" cy="831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5456" y="3427841"/>
            <a:ext cx="1080000" cy="79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2" y="3416458"/>
            <a:ext cx="1080000" cy="80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8E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45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Recherche du modèle optimum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192663" y="403309"/>
            <a:ext cx="6371549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Des modèles assez peu performants…</a:t>
            </a:r>
            <a:endParaRPr sz="2500" b="1" i="0" u="none" strike="noStrike" cap="none" dirty="0">
              <a:solidFill>
                <a:srgbClr val="0E3449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8"/>
          <p:cNvGrpSpPr/>
          <p:nvPr/>
        </p:nvGrpSpPr>
        <p:grpSpPr>
          <a:xfrm>
            <a:off x="3011278" y="3064940"/>
            <a:ext cx="2630687" cy="1313558"/>
            <a:chOff x="3816350" y="3741738"/>
            <a:chExt cx="4676776" cy="2335213"/>
          </a:xfrm>
        </p:grpSpPr>
        <p:sp>
          <p:nvSpPr>
            <p:cNvPr id="106" name="Google Shape;106;p18"/>
            <p:cNvSpPr/>
            <p:nvPr/>
          </p:nvSpPr>
          <p:spPr>
            <a:xfrm>
              <a:off x="3816350" y="3741738"/>
              <a:ext cx="4676776" cy="2335213"/>
            </a:xfrm>
            <a:custGeom>
              <a:avLst/>
              <a:gdLst/>
              <a:ahLst/>
              <a:cxnLst/>
              <a:rect l="l" t="t" r="r" b="b"/>
              <a:pathLst>
                <a:path w="4676776" h="2335213" extrusionOk="0">
                  <a:moveTo>
                    <a:pt x="1903239" y="0"/>
                  </a:moveTo>
                  <a:lnTo>
                    <a:pt x="2775919" y="0"/>
                  </a:lnTo>
                  <a:lnTo>
                    <a:pt x="3119438" y="266700"/>
                  </a:lnTo>
                  <a:lnTo>
                    <a:pt x="3120231" y="266700"/>
                  </a:lnTo>
                  <a:lnTo>
                    <a:pt x="3120231" y="1274762"/>
                  </a:lnTo>
                  <a:lnTo>
                    <a:pt x="4332907" y="1274762"/>
                  </a:lnTo>
                  <a:lnTo>
                    <a:pt x="4676776" y="1651000"/>
                  </a:lnTo>
                  <a:cubicBezTo>
                    <a:pt x="4676776" y="1651044"/>
                    <a:pt x="4676775" y="1651088"/>
                    <a:pt x="4676775" y="1651132"/>
                  </a:cubicBezTo>
                  <a:lnTo>
                    <a:pt x="4676775" y="2335213"/>
                  </a:lnTo>
                  <a:lnTo>
                    <a:pt x="3120231" y="2335213"/>
                  </a:lnTo>
                  <a:lnTo>
                    <a:pt x="3116660" y="2335213"/>
                  </a:lnTo>
                  <a:lnTo>
                    <a:pt x="1560116" y="2335213"/>
                  </a:lnTo>
                  <a:lnTo>
                    <a:pt x="0" y="2335213"/>
                  </a:lnTo>
                  <a:lnTo>
                    <a:pt x="0" y="1301750"/>
                  </a:lnTo>
                  <a:lnTo>
                    <a:pt x="0" y="1300758"/>
                  </a:lnTo>
                  <a:lnTo>
                    <a:pt x="901" y="1300758"/>
                  </a:lnTo>
                  <a:lnTo>
                    <a:pt x="342987" y="923925"/>
                  </a:lnTo>
                  <a:lnTo>
                    <a:pt x="1560116" y="923925"/>
                  </a:lnTo>
                  <a:lnTo>
                    <a:pt x="1560513" y="923925"/>
                  </a:lnTo>
                  <a:cubicBezTo>
                    <a:pt x="1560381" y="704850"/>
                    <a:pt x="1560248" y="485775"/>
                    <a:pt x="1560116" y="266700"/>
                  </a:cubicBezTo>
                  <a:lnTo>
                    <a:pt x="1560513" y="266700"/>
                  </a:lnTo>
                  <a:lnTo>
                    <a:pt x="19032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816350" y="4008438"/>
              <a:ext cx="4676775" cy="2068513"/>
            </a:xfrm>
            <a:custGeom>
              <a:avLst/>
              <a:gdLst/>
              <a:ahLst/>
              <a:cxnLst/>
              <a:rect l="l" t="t" r="r" b="b"/>
              <a:pathLst>
                <a:path w="11784" h="5213" extrusionOk="0">
                  <a:moveTo>
                    <a:pt x="7862" y="3489"/>
                  </a:moveTo>
                  <a:lnTo>
                    <a:pt x="7862" y="0"/>
                  </a:lnTo>
                  <a:lnTo>
                    <a:pt x="3931" y="0"/>
                  </a:lnTo>
                  <a:lnTo>
                    <a:pt x="3931" y="2606"/>
                  </a:lnTo>
                  <a:lnTo>
                    <a:pt x="0" y="2606"/>
                  </a:lnTo>
                  <a:lnTo>
                    <a:pt x="0" y="5213"/>
                  </a:lnTo>
                  <a:lnTo>
                    <a:pt x="3931" y="5213"/>
                  </a:lnTo>
                  <a:lnTo>
                    <a:pt x="7853" y="5213"/>
                  </a:lnTo>
                  <a:lnTo>
                    <a:pt x="7862" y="5213"/>
                  </a:lnTo>
                  <a:lnTo>
                    <a:pt x="11784" y="5213"/>
                  </a:lnTo>
                  <a:lnTo>
                    <a:pt x="11784" y="3489"/>
                  </a:lnTo>
                  <a:lnTo>
                    <a:pt x="7862" y="3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935788" y="5016500"/>
              <a:ext cx="1557338" cy="376238"/>
            </a:xfrm>
            <a:custGeom>
              <a:avLst/>
              <a:gdLst/>
              <a:ahLst/>
              <a:cxnLst/>
              <a:rect l="l" t="t" r="r" b="b"/>
              <a:pathLst>
                <a:path w="3922" h="949" extrusionOk="0">
                  <a:moveTo>
                    <a:pt x="3922" y="949"/>
                  </a:moveTo>
                  <a:lnTo>
                    <a:pt x="3056" y="0"/>
                  </a:lnTo>
                  <a:lnTo>
                    <a:pt x="0" y="0"/>
                  </a:lnTo>
                  <a:lnTo>
                    <a:pt x="0" y="949"/>
                  </a:lnTo>
                  <a:lnTo>
                    <a:pt x="3922" y="9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816350" y="4665663"/>
              <a:ext cx="1560513" cy="377825"/>
            </a:xfrm>
            <a:custGeom>
              <a:avLst/>
              <a:gdLst/>
              <a:ahLst/>
              <a:cxnLst/>
              <a:rect l="l" t="t" r="r" b="b"/>
              <a:pathLst>
                <a:path w="3931" h="950" extrusionOk="0">
                  <a:moveTo>
                    <a:pt x="0" y="950"/>
                  </a:moveTo>
                  <a:lnTo>
                    <a:pt x="864" y="0"/>
                  </a:lnTo>
                  <a:lnTo>
                    <a:pt x="3931" y="0"/>
                  </a:lnTo>
                  <a:lnTo>
                    <a:pt x="3931" y="950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376863" y="3741738"/>
              <a:ext cx="1558925" cy="2667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7796" y="0"/>
                  </a:moveTo>
                  <a:lnTo>
                    <a:pt x="2198" y="0"/>
                  </a:lnTo>
                  <a:lnTo>
                    <a:pt x="0" y="10000"/>
                  </a:lnTo>
                  <a:lnTo>
                    <a:pt x="4326" y="10000"/>
                  </a:lnTo>
                  <a:lnTo>
                    <a:pt x="5669" y="10000"/>
                  </a:lnTo>
                  <a:lnTo>
                    <a:pt x="10000" y="10000"/>
                  </a:lnTo>
                  <a:lnTo>
                    <a:pt x="7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endParaRPr>
            </a:p>
          </p:txBody>
        </p:sp>
        <p:pic>
          <p:nvPicPr>
            <p:cNvPr id="111" name="Google Shape;111;p18" descr="Trophy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63952" y="4227926"/>
              <a:ext cx="990654" cy="990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8" descr="Ribb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79317" y="5142930"/>
              <a:ext cx="834578" cy="8345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 descr="Ribb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92144" y="5453930"/>
              <a:ext cx="523578" cy="523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8"/>
          <p:cNvSpPr txBox="1"/>
          <p:nvPr/>
        </p:nvSpPr>
        <p:spPr>
          <a:xfrm>
            <a:off x="3725464" y="1498436"/>
            <a:ext cx="24878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i="0" u="none" strike="noStrike" cap="none">
                <a:solidFill>
                  <a:schemeClr val="lt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1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697423" y="1548921"/>
            <a:ext cx="174915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1" i="0" u="none" strike="noStrike" cap="none">
                <a:solidFill>
                  <a:srgbClr val="424242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LSTM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697423" y="1840685"/>
            <a:ext cx="1749158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Category : Deep Learning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F1_score moyen(*) : 0,32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Sensibilité : 0,4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Spécificité: 0,98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764028" y="2042790"/>
            <a:ext cx="174915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1" i="0" u="none" strike="noStrike" cap="none">
                <a:solidFill>
                  <a:srgbClr val="424242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XGBOOST CLASSIFIER</a:t>
            </a:r>
            <a:endParaRPr sz="1050" b="1" i="0" u="none" strike="noStrike" cap="none">
              <a:solidFill>
                <a:srgbClr val="424242"/>
              </a:solidFill>
              <a:latin typeface="Inter" panose="020B0604020202020204" charset="0"/>
              <a:ea typeface="Inter" panose="020B0604020202020204" charset="0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579790" y="2378388"/>
            <a:ext cx="1749158" cy="114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Category : Machine Learning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F1_score moyen (*) :  0,28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Sensibilité : 0,37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Spécificité:  0,99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Inter" panose="020B0604020202020204" charset="0"/>
              <a:ea typeface="Inter" panose="020B0604020202020204" charset="0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815055" y="2607100"/>
            <a:ext cx="174915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1" i="0" u="none" strike="noStrike" cap="none">
                <a:solidFill>
                  <a:srgbClr val="424242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DECISION TREE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15055" y="2898864"/>
            <a:ext cx="1749158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Category : Machine Learning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F1_score moyen (*) :  0,23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Sensibilité : 0,40</a:t>
            </a:r>
            <a:endParaRPr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fr-FR" sz="900" b="0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Spécificité:  0,99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21" name="Google Shape;121;p18" descr="Troph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5551" y="1497811"/>
            <a:ext cx="30861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 descr="Ribb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8345" y="2052150"/>
            <a:ext cx="30861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 descr="Ribb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5054" y="2561216"/>
            <a:ext cx="30861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725464" y="1498436"/>
            <a:ext cx="24878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i="0" u="none" strike="noStrike" cap="none">
                <a:solidFill>
                  <a:schemeClr val="lt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1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628257" y="2044850"/>
            <a:ext cx="24878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2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844966" y="2557140"/>
            <a:ext cx="24878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i="0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3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14350" y="4779898"/>
            <a:ext cx="704986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1" u="none" strike="noStrike" cap="none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(*) Résultats obtenus en entrainant les modèles sur les données d’un seul patient à la fois</a:t>
            </a:r>
            <a:endParaRPr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 idx="4294967295"/>
          </p:nvPr>
        </p:nvSpPr>
        <p:spPr>
          <a:xfrm>
            <a:off x="1192663" y="403309"/>
            <a:ext cx="5675349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sym typeface="Arial"/>
              </a:rPr>
              <a:t>… qui ne fonctionnent que pour un petit nombre de patients:</a:t>
            </a:r>
            <a:endParaRPr sz="2500" b="1" i="0" u="none" strike="noStrike" cap="none" dirty="0">
              <a:solidFill>
                <a:srgbClr val="0E3449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5626" y="1787502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8EA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496601" cy="13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4500" b="1" i="0" u="none" strike="noStrike" cap="none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Prise en compte des états antérieurs à une crise</a:t>
            </a:r>
            <a:endParaRPr sz="4500" b="1" i="0" u="none" strike="noStrike" cap="none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330</Words>
  <Application>Microsoft Office PowerPoint</Application>
  <PresentationFormat>Affichage à l'écran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Inter</vt:lpstr>
      <vt:lpstr>Simple Light</vt:lpstr>
      <vt:lpstr>Prédiction de crises d’épilepsie</vt:lpstr>
      <vt:lpstr>La donnée</vt:lpstr>
      <vt:lpstr>Quelles données avons-nous utilisé?</vt:lpstr>
      <vt:lpstr>Premier axe de recherche</vt:lpstr>
      <vt:lpstr>A la recherche des indicateurs les plus importants:</vt:lpstr>
      <vt:lpstr>Recherche du modèle optimum</vt:lpstr>
      <vt:lpstr>Des modèles assez peu performants…</vt:lpstr>
      <vt:lpstr>… qui ne fonctionnent que pour un petit nombre de patients:</vt:lpstr>
      <vt:lpstr>Prise en compte des états antérieurs à une crise</vt:lpstr>
      <vt:lpstr>Le facteur temps permet d’améliorer légèrement les performance:</vt:lpstr>
      <vt:lpstr>Exemple graphique d’un examen</vt:lpstr>
      <vt:lpstr>Des prédictions compliquées ….</vt:lpstr>
      <vt:lpstr>Des prédictions compliquées ….</vt:lpstr>
      <vt:lpstr>…. Mais encourageantes</vt:lpstr>
      <vt:lpstr>Présentation PowerPoint</vt:lpstr>
      <vt:lpstr>Merci,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Lorenzo Camus-Cistarelli</dc:creator>
  <cp:lastModifiedBy>xav c</cp:lastModifiedBy>
  <cp:revision>17</cp:revision>
  <dcterms:modified xsi:type="dcterms:W3CDTF">2020-06-04T15:26:17Z</dcterms:modified>
</cp:coreProperties>
</file>