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Lato" panose="020F0502020204030203" pitchFamily="34" charset="77"/>
      <p:regular r:id="rId11"/>
      <p:bold r:id="rId12"/>
      <p:italic r:id="rId13"/>
      <p:boldItalic r:id="rId14"/>
    </p:embeddedFont>
    <p:embeddedFont>
      <p:font typeface="Raleway" pitchFamily="2" charset="77"/>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B2BBA67-36C7-460D-9CDF-27C5084D6082}">
  <a:tblStyle styleId="{8B2BBA67-36C7-460D-9CDF-27C5084D608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99"/>
  </p:normalViewPr>
  <p:slideViewPr>
    <p:cSldViewPr snapToGrid="0">
      <p:cViewPr varScale="1">
        <p:scale>
          <a:sx n="141" d="100"/>
          <a:sy n="141" d="100"/>
        </p:scale>
        <p:origin x="80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a1687363f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a1687363f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a1687363f9_0_6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a1687363f9_0_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First pie chart: Results from the post-pilot survey</a:t>
            </a:r>
            <a:endParaRPr sz="1000"/>
          </a:p>
          <a:p>
            <a:pPr marL="0" lvl="0" indent="0" algn="l" rtl="0">
              <a:spcBef>
                <a:spcPts val="0"/>
              </a:spcBef>
              <a:spcAft>
                <a:spcPts val="0"/>
              </a:spcAft>
              <a:buNone/>
            </a:pPr>
            <a:r>
              <a:rPr lang="en" sz="1000"/>
              <a:t>Second pie chart: Results from the post-launch survey, after making changes</a:t>
            </a:r>
            <a:endParaRPr sz="1000"/>
          </a:p>
          <a:p>
            <a:pPr marL="0" lvl="0" indent="0" algn="l" rtl="0">
              <a:spcBef>
                <a:spcPts val="0"/>
              </a:spcBef>
              <a:spcAft>
                <a:spcPts val="0"/>
              </a:spcAft>
              <a:buNone/>
            </a:pPr>
            <a:r>
              <a:rPr lang="en" sz="1000"/>
              <a:t>Satisfaction has gone up from 72% (4 and 5 rating) to 86% (4 and 5 rating)</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Post-pilot data:</a:t>
            </a:r>
            <a:endParaRPr sz="1000"/>
          </a:p>
          <a:p>
            <a:pPr marL="0" lvl="0" indent="0" algn="l" rtl="0">
              <a:spcBef>
                <a:spcPts val="0"/>
              </a:spcBef>
              <a:spcAft>
                <a:spcPts val="0"/>
              </a:spcAft>
              <a:buClr>
                <a:schemeClr val="dk1"/>
              </a:buClr>
              <a:buSzPts val="1100"/>
              <a:buFont typeface="Arial"/>
              <a:buNone/>
            </a:pPr>
            <a:r>
              <a:rPr lang="en" sz="1000"/>
              <a:t>1 - Lacking	2	4%</a:t>
            </a:r>
            <a:endParaRPr sz="1000"/>
          </a:p>
          <a:p>
            <a:pPr marL="0" lvl="0" indent="0" algn="l" rtl="0">
              <a:spcBef>
                <a:spcPts val="0"/>
              </a:spcBef>
              <a:spcAft>
                <a:spcPts val="0"/>
              </a:spcAft>
              <a:buClr>
                <a:schemeClr val="dk1"/>
              </a:buClr>
              <a:buSzPts val="1100"/>
              <a:buFont typeface="Arial"/>
              <a:buNone/>
            </a:pPr>
            <a:r>
              <a:rPr lang="en" sz="1000"/>
              <a:t>2		5	10%</a:t>
            </a:r>
            <a:endParaRPr sz="1000"/>
          </a:p>
          <a:p>
            <a:pPr marL="0" lvl="0" indent="0" algn="l" rtl="0">
              <a:spcBef>
                <a:spcPts val="0"/>
              </a:spcBef>
              <a:spcAft>
                <a:spcPts val="0"/>
              </a:spcAft>
              <a:buClr>
                <a:schemeClr val="dk1"/>
              </a:buClr>
              <a:buSzPts val="1100"/>
              <a:buFont typeface="Arial"/>
              <a:buNone/>
            </a:pPr>
            <a:r>
              <a:rPr lang="en" sz="1000"/>
              <a:t>3		7	14%</a:t>
            </a:r>
            <a:endParaRPr sz="1000"/>
          </a:p>
          <a:p>
            <a:pPr marL="0" lvl="0" indent="0" algn="l" rtl="0">
              <a:spcBef>
                <a:spcPts val="0"/>
              </a:spcBef>
              <a:spcAft>
                <a:spcPts val="0"/>
              </a:spcAft>
              <a:buClr>
                <a:schemeClr val="dk1"/>
              </a:buClr>
              <a:buSzPts val="1100"/>
              <a:buFont typeface="Arial"/>
              <a:buNone/>
            </a:pPr>
            <a:r>
              <a:rPr lang="en" sz="1000"/>
              <a:t>4		20	40%</a:t>
            </a:r>
            <a:endParaRPr sz="1000"/>
          </a:p>
          <a:p>
            <a:pPr marL="0" lvl="0" indent="0" algn="l" rtl="0">
              <a:spcBef>
                <a:spcPts val="0"/>
              </a:spcBef>
              <a:spcAft>
                <a:spcPts val="0"/>
              </a:spcAft>
              <a:buNone/>
            </a:pPr>
            <a:r>
              <a:rPr lang="en" sz="1000"/>
              <a:t>5 - Great	16	32%</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Post-launch data:</a:t>
            </a:r>
            <a:endParaRPr sz="1000"/>
          </a:p>
          <a:p>
            <a:pPr marL="0" lvl="0" indent="0" algn="l" rtl="0">
              <a:spcBef>
                <a:spcPts val="0"/>
              </a:spcBef>
              <a:spcAft>
                <a:spcPts val="0"/>
              </a:spcAft>
              <a:buNone/>
            </a:pPr>
            <a:r>
              <a:rPr lang="en" sz="1000"/>
              <a:t>1 - Lacking	1	2%</a:t>
            </a:r>
            <a:endParaRPr sz="1000"/>
          </a:p>
          <a:p>
            <a:pPr marL="0" lvl="0" indent="0" algn="l" rtl="0">
              <a:spcBef>
                <a:spcPts val="0"/>
              </a:spcBef>
              <a:spcAft>
                <a:spcPts val="0"/>
              </a:spcAft>
              <a:buNone/>
            </a:pPr>
            <a:r>
              <a:rPr lang="en" sz="1000"/>
              <a:t>2		2	4%</a:t>
            </a:r>
            <a:endParaRPr sz="1000"/>
          </a:p>
          <a:p>
            <a:pPr marL="0" lvl="0" indent="0" algn="l" rtl="0">
              <a:spcBef>
                <a:spcPts val="0"/>
              </a:spcBef>
              <a:spcAft>
                <a:spcPts val="0"/>
              </a:spcAft>
              <a:buNone/>
            </a:pPr>
            <a:r>
              <a:rPr lang="en" sz="1000"/>
              <a:t>3		4	8%</a:t>
            </a:r>
            <a:endParaRPr sz="1000"/>
          </a:p>
          <a:p>
            <a:pPr marL="0" lvl="0" indent="0" algn="l" rtl="0">
              <a:spcBef>
                <a:spcPts val="0"/>
              </a:spcBef>
              <a:spcAft>
                <a:spcPts val="0"/>
              </a:spcAft>
              <a:buNone/>
            </a:pPr>
            <a:r>
              <a:rPr lang="en" sz="1000"/>
              <a:t>4		22	44%</a:t>
            </a:r>
            <a:endParaRPr sz="1000"/>
          </a:p>
          <a:p>
            <a:pPr marL="0" lvl="0" indent="0" algn="l" rtl="0">
              <a:spcBef>
                <a:spcPts val="0"/>
              </a:spcBef>
              <a:spcAft>
                <a:spcPts val="0"/>
              </a:spcAft>
              <a:buNone/>
            </a:pPr>
            <a:r>
              <a:rPr lang="en" sz="1000"/>
              <a:t>5 - Great	21	42%</a:t>
            </a:r>
            <a:endParaRPr sz="1000"/>
          </a:p>
          <a:p>
            <a:pPr marL="0" lvl="0" indent="0" algn="l" rtl="0">
              <a:spcBef>
                <a:spcPts val="0"/>
              </a:spcBef>
              <a:spcAft>
                <a:spcPts val="0"/>
              </a:spcAft>
              <a:buClr>
                <a:schemeClr val="dk1"/>
              </a:buClr>
              <a:buSzPts val="1100"/>
              <a:buFont typeface="Arial"/>
              <a:buNone/>
            </a:pPr>
            <a:endParaRPr sz="1000"/>
          </a:p>
          <a:p>
            <a:pPr marL="0" lvl="0" indent="0" algn="l" rtl="0">
              <a:spcBef>
                <a:spcPts val="0"/>
              </a:spcBef>
              <a:spcAft>
                <a:spcPts val="0"/>
              </a:spcAft>
              <a:buNone/>
            </a:pP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79abcc198e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79abcc198e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First pie chart: Results from the post-pilot survey</a:t>
            </a:r>
            <a:endParaRPr sz="1000"/>
          </a:p>
          <a:p>
            <a:pPr marL="0" lvl="0" indent="0" algn="l" rtl="0">
              <a:spcBef>
                <a:spcPts val="0"/>
              </a:spcBef>
              <a:spcAft>
                <a:spcPts val="0"/>
              </a:spcAft>
              <a:buNone/>
            </a:pPr>
            <a:r>
              <a:rPr lang="en" sz="1000"/>
              <a:t>Second pie chart: Results from the post-launch survey, after making changes</a:t>
            </a:r>
            <a:endParaRPr sz="1000"/>
          </a:p>
          <a:p>
            <a:pPr marL="0" lvl="0" indent="0" algn="l" rtl="0">
              <a:spcBef>
                <a:spcPts val="0"/>
              </a:spcBef>
              <a:spcAft>
                <a:spcPts val="0"/>
              </a:spcAft>
              <a:buNone/>
            </a:pPr>
            <a:r>
              <a:rPr lang="en" sz="1000"/>
              <a:t>Satisfaction has gone up from 72% (4 and 5 rating) to 86% (4 and 5 rating)</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Post-pilot data:</a:t>
            </a:r>
            <a:endParaRPr sz="1000"/>
          </a:p>
          <a:p>
            <a:pPr marL="0" lvl="0" indent="0" algn="l" rtl="0">
              <a:spcBef>
                <a:spcPts val="0"/>
              </a:spcBef>
              <a:spcAft>
                <a:spcPts val="0"/>
              </a:spcAft>
              <a:buClr>
                <a:schemeClr val="dk1"/>
              </a:buClr>
              <a:buSzPts val="1100"/>
              <a:buFont typeface="Arial"/>
              <a:buNone/>
            </a:pPr>
            <a:r>
              <a:rPr lang="en" sz="1000"/>
              <a:t>1 - Lacking	2	4%</a:t>
            </a:r>
            <a:endParaRPr sz="1000"/>
          </a:p>
          <a:p>
            <a:pPr marL="0" lvl="0" indent="0" algn="l" rtl="0">
              <a:spcBef>
                <a:spcPts val="0"/>
              </a:spcBef>
              <a:spcAft>
                <a:spcPts val="0"/>
              </a:spcAft>
              <a:buClr>
                <a:schemeClr val="dk1"/>
              </a:buClr>
              <a:buSzPts val="1100"/>
              <a:buFont typeface="Arial"/>
              <a:buNone/>
            </a:pPr>
            <a:r>
              <a:rPr lang="en" sz="1000"/>
              <a:t>2		5	10%</a:t>
            </a:r>
            <a:endParaRPr sz="1000"/>
          </a:p>
          <a:p>
            <a:pPr marL="0" lvl="0" indent="0" algn="l" rtl="0">
              <a:spcBef>
                <a:spcPts val="0"/>
              </a:spcBef>
              <a:spcAft>
                <a:spcPts val="0"/>
              </a:spcAft>
              <a:buClr>
                <a:schemeClr val="dk1"/>
              </a:buClr>
              <a:buSzPts val="1100"/>
              <a:buFont typeface="Arial"/>
              <a:buNone/>
            </a:pPr>
            <a:r>
              <a:rPr lang="en" sz="1000"/>
              <a:t>3		7	14%</a:t>
            </a:r>
            <a:endParaRPr sz="1000"/>
          </a:p>
          <a:p>
            <a:pPr marL="0" lvl="0" indent="0" algn="l" rtl="0">
              <a:spcBef>
                <a:spcPts val="0"/>
              </a:spcBef>
              <a:spcAft>
                <a:spcPts val="0"/>
              </a:spcAft>
              <a:buClr>
                <a:schemeClr val="dk1"/>
              </a:buClr>
              <a:buSzPts val="1100"/>
              <a:buFont typeface="Arial"/>
              <a:buNone/>
            </a:pPr>
            <a:r>
              <a:rPr lang="en" sz="1000"/>
              <a:t>4		20	40%</a:t>
            </a:r>
            <a:endParaRPr sz="1000"/>
          </a:p>
          <a:p>
            <a:pPr marL="0" lvl="0" indent="0" algn="l" rtl="0">
              <a:spcBef>
                <a:spcPts val="0"/>
              </a:spcBef>
              <a:spcAft>
                <a:spcPts val="0"/>
              </a:spcAft>
              <a:buNone/>
            </a:pPr>
            <a:r>
              <a:rPr lang="en" sz="1000"/>
              <a:t>5 - Great	16	32%</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Post-launch data:</a:t>
            </a:r>
            <a:endParaRPr sz="1000"/>
          </a:p>
          <a:p>
            <a:pPr marL="0" lvl="0" indent="0" algn="l" rtl="0">
              <a:spcBef>
                <a:spcPts val="0"/>
              </a:spcBef>
              <a:spcAft>
                <a:spcPts val="0"/>
              </a:spcAft>
              <a:buNone/>
            </a:pPr>
            <a:r>
              <a:rPr lang="en" sz="1000"/>
              <a:t>1 - Lacking	1	2%</a:t>
            </a:r>
            <a:endParaRPr sz="1000"/>
          </a:p>
          <a:p>
            <a:pPr marL="0" lvl="0" indent="0" algn="l" rtl="0">
              <a:spcBef>
                <a:spcPts val="0"/>
              </a:spcBef>
              <a:spcAft>
                <a:spcPts val="0"/>
              </a:spcAft>
              <a:buNone/>
            </a:pPr>
            <a:r>
              <a:rPr lang="en" sz="1000"/>
              <a:t>2		2	4%</a:t>
            </a:r>
            <a:endParaRPr sz="1000"/>
          </a:p>
          <a:p>
            <a:pPr marL="0" lvl="0" indent="0" algn="l" rtl="0">
              <a:spcBef>
                <a:spcPts val="0"/>
              </a:spcBef>
              <a:spcAft>
                <a:spcPts val="0"/>
              </a:spcAft>
              <a:buNone/>
            </a:pPr>
            <a:r>
              <a:rPr lang="en" sz="1000"/>
              <a:t>3		4	8%</a:t>
            </a:r>
            <a:endParaRPr sz="1000"/>
          </a:p>
          <a:p>
            <a:pPr marL="0" lvl="0" indent="0" algn="l" rtl="0">
              <a:spcBef>
                <a:spcPts val="0"/>
              </a:spcBef>
              <a:spcAft>
                <a:spcPts val="0"/>
              </a:spcAft>
              <a:buNone/>
            </a:pPr>
            <a:r>
              <a:rPr lang="en" sz="1000"/>
              <a:t>4		22	44%</a:t>
            </a:r>
            <a:endParaRPr sz="1000"/>
          </a:p>
          <a:p>
            <a:pPr marL="0" lvl="0" indent="0" algn="l" rtl="0">
              <a:spcBef>
                <a:spcPts val="0"/>
              </a:spcBef>
              <a:spcAft>
                <a:spcPts val="0"/>
              </a:spcAft>
              <a:buNone/>
            </a:pPr>
            <a:r>
              <a:rPr lang="en" sz="1000"/>
              <a:t>5 - Great	21	42%</a:t>
            </a:r>
            <a:endParaRPr sz="1000"/>
          </a:p>
          <a:p>
            <a:pPr marL="0" lvl="0" indent="0" algn="l" rtl="0">
              <a:spcBef>
                <a:spcPts val="0"/>
              </a:spcBef>
              <a:spcAft>
                <a:spcPts val="0"/>
              </a:spcAft>
              <a:buClr>
                <a:schemeClr val="dk1"/>
              </a:buClr>
              <a:buSzPts val="1100"/>
              <a:buFont typeface="Arial"/>
              <a:buNone/>
            </a:pPr>
            <a:endParaRPr sz="1000"/>
          </a:p>
          <a:p>
            <a:pPr marL="0" lvl="0" indent="0" algn="l" rtl="0">
              <a:spcBef>
                <a:spcPts val="0"/>
              </a:spcBef>
              <a:spcAft>
                <a:spcPts val="0"/>
              </a:spcAft>
              <a:buNone/>
            </a:pP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b0414877a7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b0414877a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This is a chart of Sauce &amp; Spoon revenue, showing that after tablet implementation, revenue increased. December revenue was up to 20% over September’s monthly revenue.</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Sales data:</a:t>
            </a:r>
            <a:endParaRPr sz="1000"/>
          </a:p>
          <a:p>
            <a:pPr marL="0" lvl="0" indent="0" algn="l" rtl="0">
              <a:lnSpc>
                <a:spcPct val="115000"/>
              </a:lnSpc>
              <a:spcBef>
                <a:spcPts val="0"/>
              </a:spcBef>
              <a:spcAft>
                <a:spcPts val="0"/>
              </a:spcAft>
              <a:buNone/>
            </a:pPr>
            <a:r>
              <a:rPr lang="en" sz="1000"/>
              <a:t>October</a:t>
            </a:r>
            <a:endParaRPr sz="1000"/>
          </a:p>
          <a:p>
            <a:pPr marL="0" lvl="0" indent="0" algn="l" rtl="0">
              <a:lnSpc>
                <a:spcPct val="115000"/>
              </a:lnSpc>
              <a:spcBef>
                <a:spcPts val="0"/>
              </a:spcBef>
              <a:spcAft>
                <a:spcPts val="0"/>
              </a:spcAft>
              <a:buNone/>
            </a:pPr>
            <a:r>
              <a:rPr lang="en" sz="1000"/>
              <a:t>$61,000.00</a:t>
            </a:r>
            <a:endParaRPr sz="1000"/>
          </a:p>
          <a:p>
            <a:pPr marL="0" lvl="0" indent="0" algn="l" rtl="0">
              <a:lnSpc>
                <a:spcPct val="115000"/>
              </a:lnSpc>
              <a:spcBef>
                <a:spcPts val="0"/>
              </a:spcBef>
              <a:spcAft>
                <a:spcPts val="0"/>
              </a:spcAft>
              <a:buNone/>
            </a:pPr>
            <a:r>
              <a:rPr lang="en" sz="1000"/>
              <a:t>November</a:t>
            </a:r>
            <a:endParaRPr sz="1000"/>
          </a:p>
          <a:p>
            <a:pPr marL="0" lvl="0" indent="0" algn="l" rtl="0">
              <a:lnSpc>
                <a:spcPct val="115000"/>
              </a:lnSpc>
              <a:spcBef>
                <a:spcPts val="0"/>
              </a:spcBef>
              <a:spcAft>
                <a:spcPts val="0"/>
              </a:spcAft>
              <a:buNone/>
            </a:pPr>
            <a:r>
              <a:rPr lang="en" sz="1000"/>
              <a:t>$62,000.00</a:t>
            </a:r>
            <a:endParaRPr sz="1000"/>
          </a:p>
          <a:p>
            <a:pPr marL="0" lvl="0" indent="0" algn="l" rtl="0">
              <a:lnSpc>
                <a:spcPct val="115000"/>
              </a:lnSpc>
              <a:spcBef>
                <a:spcPts val="0"/>
              </a:spcBef>
              <a:spcAft>
                <a:spcPts val="0"/>
              </a:spcAft>
              <a:buNone/>
            </a:pPr>
            <a:r>
              <a:rPr lang="en" sz="1000"/>
              <a:t>December</a:t>
            </a:r>
            <a:endParaRPr sz="1000"/>
          </a:p>
          <a:p>
            <a:pPr marL="0" lvl="0" indent="0" algn="l" rtl="0">
              <a:lnSpc>
                <a:spcPct val="115000"/>
              </a:lnSpc>
              <a:spcBef>
                <a:spcPts val="0"/>
              </a:spcBef>
              <a:spcAft>
                <a:spcPts val="0"/>
              </a:spcAft>
              <a:buNone/>
            </a:pPr>
            <a:r>
              <a:rPr lang="en" sz="1000"/>
              <a:t>$62,000.00</a:t>
            </a:r>
            <a:endParaRPr sz="1000"/>
          </a:p>
          <a:p>
            <a:pPr marL="0" lvl="0" indent="0" algn="l" rtl="0">
              <a:lnSpc>
                <a:spcPct val="115000"/>
              </a:lnSpc>
              <a:spcBef>
                <a:spcPts val="0"/>
              </a:spcBef>
              <a:spcAft>
                <a:spcPts val="0"/>
              </a:spcAft>
              <a:buNone/>
            </a:pPr>
            <a:r>
              <a:rPr lang="en" sz="1000"/>
              <a:t>January</a:t>
            </a:r>
            <a:endParaRPr sz="1000"/>
          </a:p>
          <a:p>
            <a:pPr marL="0" lvl="0" indent="0" algn="l" rtl="0">
              <a:lnSpc>
                <a:spcPct val="115000"/>
              </a:lnSpc>
              <a:spcBef>
                <a:spcPts val="0"/>
              </a:spcBef>
              <a:spcAft>
                <a:spcPts val="0"/>
              </a:spcAft>
              <a:buNone/>
            </a:pPr>
            <a:r>
              <a:rPr lang="en" sz="1000"/>
              <a:t>$63,000.00</a:t>
            </a:r>
            <a:endParaRPr sz="1000"/>
          </a:p>
          <a:p>
            <a:pPr marL="0" lvl="0" indent="0" algn="l" rtl="0">
              <a:lnSpc>
                <a:spcPct val="115000"/>
              </a:lnSpc>
              <a:spcBef>
                <a:spcPts val="0"/>
              </a:spcBef>
              <a:spcAft>
                <a:spcPts val="0"/>
              </a:spcAft>
              <a:buNone/>
            </a:pPr>
            <a:r>
              <a:rPr lang="en" sz="1000"/>
              <a:t>February</a:t>
            </a:r>
            <a:endParaRPr sz="1000"/>
          </a:p>
          <a:p>
            <a:pPr marL="0" lvl="0" indent="0" algn="l" rtl="0">
              <a:lnSpc>
                <a:spcPct val="115000"/>
              </a:lnSpc>
              <a:spcBef>
                <a:spcPts val="0"/>
              </a:spcBef>
              <a:spcAft>
                <a:spcPts val="0"/>
              </a:spcAft>
              <a:buNone/>
            </a:pPr>
            <a:r>
              <a:rPr lang="en" sz="1000"/>
              <a:t>$64,000.00</a:t>
            </a:r>
            <a:endParaRPr sz="1000"/>
          </a:p>
          <a:p>
            <a:pPr marL="0" lvl="0" indent="0" algn="l" rtl="0">
              <a:lnSpc>
                <a:spcPct val="115000"/>
              </a:lnSpc>
              <a:spcBef>
                <a:spcPts val="0"/>
              </a:spcBef>
              <a:spcAft>
                <a:spcPts val="0"/>
              </a:spcAft>
              <a:buNone/>
            </a:pPr>
            <a:r>
              <a:rPr lang="en" sz="1000"/>
              <a:t>March</a:t>
            </a:r>
            <a:endParaRPr sz="1000"/>
          </a:p>
          <a:p>
            <a:pPr marL="0" lvl="0" indent="0" algn="l" rtl="0">
              <a:lnSpc>
                <a:spcPct val="115000"/>
              </a:lnSpc>
              <a:spcBef>
                <a:spcPts val="0"/>
              </a:spcBef>
              <a:spcAft>
                <a:spcPts val="0"/>
              </a:spcAft>
              <a:buNone/>
            </a:pPr>
            <a:r>
              <a:rPr lang="en" sz="1000"/>
              <a:t>$61,000.00</a:t>
            </a:r>
            <a:endParaRPr sz="1000"/>
          </a:p>
          <a:p>
            <a:pPr marL="0" lvl="0" indent="0" algn="l" rtl="0">
              <a:lnSpc>
                <a:spcPct val="115000"/>
              </a:lnSpc>
              <a:spcBef>
                <a:spcPts val="0"/>
              </a:spcBef>
              <a:spcAft>
                <a:spcPts val="0"/>
              </a:spcAft>
              <a:buNone/>
            </a:pPr>
            <a:r>
              <a:rPr lang="en" sz="1000"/>
              <a:t>April</a:t>
            </a:r>
            <a:endParaRPr sz="1000"/>
          </a:p>
          <a:p>
            <a:pPr marL="0" lvl="0" indent="0" algn="l" rtl="0">
              <a:lnSpc>
                <a:spcPct val="115000"/>
              </a:lnSpc>
              <a:spcBef>
                <a:spcPts val="0"/>
              </a:spcBef>
              <a:spcAft>
                <a:spcPts val="0"/>
              </a:spcAft>
              <a:buNone/>
            </a:pPr>
            <a:r>
              <a:rPr lang="en" sz="1000"/>
              <a:t>$65,000.00</a:t>
            </a:r>
            <a:endParaRPr sz="1000"/>
          </a:p>
          <a:p>
            <a:pPr marL="0" lvl="0" indent="0" algn="l" rtl="0">
              <a:lnSpc>
                <a:spcPct val="115000"/>
              </a:lnSpc>
              <a:spcBef>
                <a:spcPts val="0"/>
              </a:spcBef>
              <a:spcAft>
                <a:spcPts val="0"/>
              </a:spcAft>
              <a:buNone/>
            </a:pPr>
            <a:r>
              <a:rPr lang="en" sz="1000"/>
              <a:t>May</a:t>
            </a:r>
            <a:endParaRPr sz="1000"/>
          </a:p>
          <a:p>
            <a:pPr marL="0" lvl="0" indent="0" algn="l" rtl="0">
              <a:lnSpc>
                <a:spcPct val="115000"/>
              </a:lnSpc>
              <a:spcBef>
                <a:spcPts val="0"/>
              </a:spcBef>
              <a:spcAft>
                <a:spcPts val="0"/>
              </a:spcAft>
              <a:buNone/>
            </a:pPr>
            <a:r>
              <a:rPr lang="en" sz="1000"/>
              <a:t>$70,000.00</a:t>
            </a:r>
            <a:endParaRPr sz="1000"/>
          </a:p>
          <a:p>
            <a:pPr marL="0" lvl="0" indent="0" algn="l" rtl="0">
              <a:lnSpc>
                <a:spcPct val="115000"/>
              </a:lnSpc>
              <a:spcBef>
                <a:spcPts val="0"/>
              </a:spcBef>
              <a:spcAft>
                <a:spcPts val="0"/>
              </a:spcAft>
              <a:buNone/>
            </a:pPr>
            <a:r>
              <a:rPr lang="en" sz="1000"/>
              <a:t>June</a:t>
            </a:r>
            <a:endParaRPr sz="1000"/>
          </a:p>
          <a:p>
            <a:pPr marL="0" lvl="0" indent="0" algn="l" rtl="0">
              <a:lnSpc>
                <a:spcPct val="115000"/>
              </a:lnSpc>
              <a:spcBef>
                <a:spcPts val="0"/>
              </a:spcBef>
              <a:spcAft>
                <a:spcPts val="0"/>
              </a:spcAft>
              <a:buNone/>
            </a:pPr>
            <a:r>
              <a:rPr lang="en" sz="1000">
                <a:solidFill>
                  <a:schemeClr val="dk1"/>
                </a:solidFill>
              </a:rPr>
              <a:t>$75,000.00</a:t>
            </a:r>
            <a:endParaRPr sz="1000"/>
          </a:p>
          <a:p>
            <a:pPr marL="0" lvl="0" indent="0" algn="l" rtl="0">
              <a:spcBef>
                <a:spcPts val="0"/>
              </a:spcBef>
              <a:spcAft>
                <a:spcPts val="0"/>
              </a:spcAft>
              <a:buNone/>
            </a:pPr>
            <a:r>
              <a:rPr lang="en" sz="1000"/>
              <a:t>July</a:t>
            </a:r>
            <a:endParaRPr sz="1000"/>
          </a:p>
          <a:p>
            <a:pPr marL="0" lvl="0" indent="0" algn="l" rtl="0">
              <a:spcBef>
                <a:spcPts val="0"/>
              </a:spcBef>
              <a:spcAft>
                <a:spcPts val="0"/>
              </a:spcAft>
              <a:buNone/>
            </a:pPr>
            <a:r>
              <a:rPr lang="en" sz="1000">
                <a:solidFill>
                  <a:schemeClr val="dk1"/>
                </a:solidFill>
              </a:rPr>
              <a:t>$78,000.00</a:t>
            </a:r>
            <a:endParaRPr sz="1000"/>
          </a:p>
          <a:p>
            <a:pPr marL="0" lvl="0" indent="0" algn="l" rtl="0">
              <a:spcBef>
                <a:spcPts val="0"/>
              </a:spcBef>
              <a:spcAft>
                <a:spcPts val="0"/>
              </a:spcAft>
              <a:buNone/>
            </a:pPr>
            <a:endParaRPr sz="1000"/>
          </a:p>
          <a:p>
            <a:pPr marL="0" lvl="0" indent="0" algn="l" rtl="0">
              <a:spcBef>
                <a:spcPts val="0"/>
              </a:spcBef>
              <a:spcAft>
                <a:spcPts val="0"/>
              </a:spcAft>
              <a:buClr>
                <a:schemeClr val="dk1"/>
              </a:buClr>
              <a:buSzPts val="1100"/>
              <a:buFont typeface="Arial"/>
              <a:buNone/>
            </a:pPr>
            <a:endParaRPr sz="1000"/>
          </a:p>
          <a:p>
            <a:pPr marL="0" lvl="0" indent="0" algn="l" rtl="0">
              <a:spcBef>
                <a:spcPts val="0"/>
              </a:spcBef>
              <a:spcAft>
                <a:spcPts val="0"/>
              </a:spcAft>
              <a:buNone/>
            </a:pP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a1687363f9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a1687363f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a1687363f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a1687363f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1687363f9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1687363f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Insert link to your shared drive or a shared folder with all of the relevant project artifacts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45818E"/>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rgbClr val="458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p:nvPr/>
        </p:nvSpPr>
        <p:spPr>
          <a:xfrm>
            <a:off x="0" y="1014800"/>
            <a:ext cx="9144000" cy="1853400"/>
          </a:xfrm>
          <a:prstGeom prst="rect">
            <a:avLst/>
          </a:prstGeom>
          <a:solidFill>
            <a:srgbClr val="177D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rot="-5400000">
            <a:off x="-2188650" y="2166150"/>
            <a:ext cx="5166000" cy="7887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73763"/>
              </a:solidFill>
            </a:endParaRPr>
          </a:p>
        </p:txBody>
      </p:sp>
      <p:sp>
        <p:nvSpPr>
          <p:cNvPr id="88" name="Google Shape;88;p13"/>
          <p:cNvSpPr txBox="1">
            <a:spLocks noGrp="1"/>
          </p:cNvSpPr>
          <p:nvPr>
            <p:ph type="ctrTitle" idx="4294967295"/>
          </p:nvPr>
        </p:nvSpPr>
        <p:spPr>
          <a:xfrm>
            <a:off x="788700" y="1230275"/>
            <a:ext cx="8355300" cy="8085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3400">
                <a:solidFill>
                  <a:srgbClr val="FFFFFF"/>
                </a:solidFill>
                <a:latin typeface="Arial"/>
                <a:ea typeface="Arial"/>
                <a:cs typeface="Arial"/>
                <a:sym typeface="Arial"/>
              </a:rPr>
              <a:t>Sauce &amp; Spoon </a:t>
            </a:r>
            <a:endParaRPr sz="3400">
              <a:solidFill>
                <a:srgbClr val="FFFFFF"/>
              </a:solidFill>
              <a:latin typeface="Arial"/>
              <a:ea typeface="Arial"/>
              <a:cs typeface="Arial"/>
              <a:sym typeface="Arial"/>
            </a:endParaRPr>
          </a:p>
          <a:p>
            <a:pPr marL="0" lvl="0" indent="0" algn="ctr" rtl="0">
              <a:spcBef>
                <a:spcPts val="0"/>
              </a:spcBef>
              <a:spcAft>
                <a:spcPts val="0"/>
              </a:spcAft>
              <a:buNone/>
            </a:pPr>
            <a:r>
              <a:rPr lang="en" sz="3400">
                <a:solidFill>
                  <a:srgbClr val="FFFFFF"/>
                </a:solidFill>
                <a:latin typeface="Arial"/>
                <a:ea typeface="Arial"/>
                <a:cs typeface="Arial"/>
                <a:sym typeface="Arial"/>
              </a:rPr>
              <a:t>Tablet Rollout</a:t>
            </a:r>
            <a:endParaRPr sz="3400">
              <a:solidFill>
                <a:srgbClr val="FFFFFF"/>
              </a:solidFill>
              <a:latin typeface="Arial"/>
              <a:ea typeface="Arial"/>
              <a:cs typeface="Arial"/>
              <a:sym typeface="Arial"/>
            </a:endParaRPr>
          </a:p>
        </p:txBody>
      </p:sp>
      <p:sp>
        <p:nvSpPr>
          <p:cNvPr id="89" name="Google Shape;89;p13"/>
          <p:cNvSpPr txBox="1">
            <a:spLocks noGrp="1"/>
          </p:cNvSpPr>
          <p:nvPr>
            <p:ph type="subTitle" idx="4294967295"/>
          </p:nvPr>
        </p:nvSpPr>
        <p:spPr>
          <a:xfrm>
            <a:off x="788775" y="2327125"/>
            <a:ext cx="8355300" cy="5412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1200"/>
              </a:spcAft>
              <a:buNone/>
            </a:pPr>
            <a:r>
              <a:rPr lang="en" sz="2000">
                <a:solidFill>
                  <a:srgbClr val="FFFFFF"/>
                </a:solidFill>
                <a:latin typeface="Arial"/>
                <a:ea typeface="Arial"/>
                <a:cs typeface="Arial"/>
                <a:sym typeface="Arial"/>
              </a:rPr>
              <a:t>Impact Report</a:t>
            </a:r>
            <a:endParaRPr sz="2000">
              <a:solidFill>
                <a:srgbClr val="FFFFFF"/>
              </a:solidFill>
              <a:latin typeface="Arial"/>
              <a:ea typeface="Arial"/>
              <a:cs typeface="Arial"/>
              <a:sym typeface="Arial"/>
            </a:endParaRPr>
          </a:p>
        </p:txBody>
      </p:sp>
      <p:pic>
        <p:nvPicPr>
          <p:cNvPr id="90" name="Google Shape;90;p13"/>
          <p:cNvPicPr preferRelativeResize="0"/>
          <p:nvPr/>
        </p:nvPicPr>
        <p:blipFill>
          <a:blip r:embed="rId3">
            <a:alphaModFix/>
          </a:blip>
          <a:stretch>
            <a:fillRect/>
          </a:stretch>
        </p:blipFill>
        <p:spPr>
          <a:xfrm>
            <a:off x="4320163" y="3256600"/>
            <a:ext cx="1292374" cy="12923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727650" y="5612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Arial"/>
                <a:ea typeface="Arial"/>
                <a:cs typeface="Arial"/>
                <a:sym typeface="Arial"/>
              </a:rPr>
              <a:t>Executive Summary</a:t>
            </a:r>
            <a:endParaRPr>
              <a:solidFill>
                <a:srgbClr val="434343"/>
              </a:solidFill>
              <a:latin typeface="Arial"/>
              <a:ea typeface="Arial"/>
              <a:cs typeface="Arial"/>
              <a:sym typeface="Arial"/>
            </a:endParaRPr>
          </a:p>
        </p:txBody>
      </p:sp>
      <p:pic>
        <p:nvPicPr>
          <p:cNvPr id="97" name="Google Shape;97;p14"/>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4" name="TextBox 3">
            <a:extLst>
              <a:ext uri="{FF2B5EF4-FFF2-40B4-BE49-F238E27FC236}">
                <a16:creationId xmlns:a16="http://schemas.microsoft.com/office/drawing/2014/main" id="{FBB5DD59-5946-2340-955C-E0402D8529B0}"/>
              </a:ext>
            </a:extLst>
          </p:cNvPr>
          <p:cNvSpPr txBox="1"/>
          <p:nvPr/>
        </p:nvSpPr>
        <p:spPr>
          <a:xfrm>
            <a:off x="0" y="1275639"/>
            <a:ext cx="2335794" cy="307777"/>
          </a:xfrm>
          <a:prstGeom prst="rect">
            <a:avLst/>
          </a:prstGeom>
          <a:noFill/>
        </p:spPr>
        <p:txBody>
          <a:bodyPr wrap="square" rtlCol="0">
            <a:spAutoFit/>
          </a:bodyPr>
          <a:lstStyle/>
          <a:p>
            <a:r>
              <a:rPr lang="en-US" b="1" dirty="0"/>
              <a:t>PROJECT VISION</a:t>
            </a:r>
            <a:r>
              <a:rPr lang="en-US" dirty="0"/>
              <a:t>:</a:t>
            </a:r>
          </a:p>
        </p:txBody>
      </p:sp>
      <p:sp>
        <p:nvSpPr>
          <p:cNvPr id="8" name="TextBox 7">
            <a:extLst>
              <a:ext uri="{FF2B5EF4-FFF2-40B4-BE49-F238E27FC236}">
                <a16:creationId xmlns:a16="http://schemas.microsoft.com/office/drawing/2014/main" id="{5E2C7F77-477C-C349-9AF9-36796E9570D3}"/>
              </a:ext>
            </a:extLst>
          </p:cNvPr>
          <p:cNvSpPr txBox="1"/>
          <p:nvPr/>
        </p:nvSpPr>
        <p:spPr>
          <a:xfrm>
            <a:off x="0" y="2483518"/>
            <a:ext cx="2752254" cy="307777"/>
          </a:xfrm>
          <a:prstGeom prst="rect">
            <a:avLst/>
          </a:prstGeom>
          <a:noFill/>
        </p:spPr>
        <p:txBody>
          <a:bodyPr wrap="square" rtlCol="0">
            <a:spAutoFit/>
          </a:bodyPr>
          <a:lstStyle/>
          <a:p>
            <a:r>
              <a:rPr lang="en-US" b="1" dirty="0"/>
              <a:t>KEY ACCOMPLISHMENTS</a:t>
            </a:r>
            <a:r>
              <a:rPr lang="en-US" dirty="0"/>
              <a:t>:</a:t>
            </a:r>
          </a:p>
        </p:txBody>
      </p:sp>
      <p:sp>
        <p:nvSpPr>
          <p:cNvPr id="9" name="TextBox 8">
            <a:extLst>
              <a:ext uri="{FF2B5EF4-FFF2-40B4-BE49-F238E27FC236}">
                <a16:creationId xmlns:a16="http://schemas.microsoft.com/office/drawing/2014/main" id="{6428A26E-408E-E24D-BDF1-CA167A46EBFC}"/>
              </a:ext>
            </a:extLst>
          </p:cNvPr>
          <p:cNvSpPr txBox="1"/>
          <p:nvPr/>
        </p:nvSpPr>
        <p:spPr>
          <a:xfrm>
            <a:off x="0" y="3345207"/>
            <a:ext cx="2752254" cy="307777"/>
          </a:xfrm>
          <a:prstGeom prst="rect">
            <a:avLst/>
          </a:prstGeom>
          <a:noFill/>
        </p:spPr>
        <p:txBody>
          <a:bodyPr wrap="square" rtlCol="0">
            <a:spAutoFit/>
          </a:bodyPr>
          <a:lstStyle/>
          <a:p>
            <a:r>
              <a:rPr lang="en-US" b="1" dirty="0"/>
              <a:t>LESSONS LEARNED</a:t>
            </a:r>
            <a:r>
              <a:rPr lang="en-US" dirty="0"/>
              <a:t>:</a:t>
            </a:r>
          </a:p>
        </p:txBody>
      </p:sp>
      <p:sp>
        <p:nvSpPr>
          <p:cNvPr id="10" name="TextBox 9">
            <a:extLst>
              <a:ext uri="{FF2B5EF4-FFF2-40B4-BE49-F238E27FC236}">
                <a16:creationId xmlns:a16="http://schemas.microsoft.com/office/drawing/2014/main" id="{EB7F9EB8-645F-8F47-8FDC-8060B6089F8A}"/>
              </a:ext>
            </a:extLst>
          </p:cNvPr>
          <p:cNvSpPr txBox="1"/>
          <p:nvPr/>
        </p:nvSpPr>
        <p:spPr>
          <a:xfrm>
            <a:off x="0" y="4213632"/>
            <a:ext cx="2752254" cy="307777"/>
          </a:xfrm>
          <a:prstGeom prst="rect">
            <a:avLst/>
          </a:prstGeom>
          <a:noFill/>
        </p:spPr>
        <p:txBody>
          <a:bodyPr wrap="square" rtlCol="0">
            <a:spAutoFit/>
          </a:bodyPr>
          <a:lstStyle/>
          <a:p>
            <a:r>
              <a:rPr lang="en-US" b="1" dirty="0"/>
              <a:t>NEXT STEPS…</a:t>
            </a:r>
          </a:p>
        </p:txBody>
      </p:sp>
      <p:sp>
        <p:nvSpPr>
          <p:cNvPr id="5" name="TextBox 4">
            <a:extLst>
              <a:ext uri="{FF2B5EF4-FFF2-40B4-BE49-F238E27FC236}">
                <a16:creationId xmlns:a16="http://schemas.microsoft.com/office/drawing/2014/main" id="{10495EE9-2D91-764D-A364-70740B9A314D}"/>
              </a:ext>
            </a:extLst>
          </p:cNvPr>
          <p:cNvSpPr txBox="1"/>
          <p:nvPr/>
        </p:nvSpPr>
        <p:spPr>
          <a:xfrm>
            <a:off x="0" y="1515859"/>
            <a:ext cx="8917664" cy="830997"/>
          </a:xfrm>
          <a:prstGeom prst="rect">
            <a:avLst/>
          </a:prstGeom>
          <a:noFill/>
        </p:spPr>
        <p:txBody>
          <a:bodyPr wrap="square" rtlCol="0">
            <a:spAutoFit/>
          </a:bodyPr>
          <a:lstStyle/>
          <a:p>
            <a:r>
              <a:rPr lang="en-US" sz="1200" dirty="0"/>
              <a:t>The project was aimed at implementing a tabletop tablet service to serve food and drinks to our bar customers of the North and Downtown restaurants. The main vision for the project was to improve dining experience by providing a faster service and less order errors, leading to higher revenues. A first pilot was run and then customer feedback was collected, leading to further service improvement.</a:t>
            </a:r>
          </a:p>
        </p:txBody>
      </p:sp>
      <p:sp>
        <p:nvSpPr>
          <p:cNvPr id="12" name="TextBox 11">
            <a:extLst>
              <a:ext uri="{FF2B5EF4-FFF2-40B4-BE49-F238E27FC236}">
                <a16:creationId xmlns:a16="http://schemas.microsoft.com/office/drawing/2014/main" id="{A2502406-B50F-F640-8058-7C83C0128B66}"/>
              </a:ext>
            </a:extLst>
          </p:cNvPr>
          <p:cNvSpPr txBox="1"/>
          <p:nvPr/>
        </p:nvSpPr>
        <p:spPr>
          <a:xfrm>
            <a:off x="0" y="2729654"/>
            <a:ext cx="8548779" cy="461665"/>
          </a:xfrm>
          <a:prstGeom prst="rect">
            <a:avLst/>
          </a:prstGeom>
          <a:noFill/>
        </p:spPr>
        <p:txBody>
          <a:bodyPr wrap="square" rtlCol="0">
            <a:spAutoFit/>
          </a:bodyPr>
          <a:lstStyle/>
          <a:p>
            <a:r>
              <a:rPr lang="en-US" sz="1200" dirty="0"/>
              <a:t>The use of tablets determined a reduction of wait time by 30 minutes and improved the identification of incorrect orders. After the pilot, customers’ satisfaction was at 72%, and then raised to 86% when further improvements were implemented.   </a:t>
            </a:r>
          </a:p>
        </p:txBody>
      </p:sp>
      <p:sp>
        <p:nvSpPr>
          <p:cNvPr id="13" name="TextBox 12">
            <a:extLst>
              <a:ext uri="{FF2B5EF4-FFF2-40B4-BE49-F238E27FC236}">
                <a16:creationId xmlns:a16="http://schemas.microsoft.com/office/drawing/2014/main" id="{4B31B8F8-B3D5-1C4B-945E-055B56035F48}"/>
              </a:ext>
            </a:extLst>
          </p:cNvPr>
          <p:cNvSpPr txBox="1"/>
          <p:nvPr/>
        </p:nvSpPr>
        <p:spPr>
          <a:xfrm>
            <a:off x="92397" y="3695187"/>
            <a:ext cx="8548779" cy="461665"/>
          </a:xfrm>
          <a:prstGeom prst="rect">
            <a:avLst/>
          </a:prstGeom>
          <a:noFill/>
        </p:spPr>
        <p:txBody>
          <a:bodyPr wrap="square" rtlCol="0">
            <a:spAutoFit/>
          </a:bodyPr>
          <a:lstStyle/>
          <a:p>
            <a:pPr marL="285750" indent="-285750">
              <a:buFontTx/>
              <a:buChar char="-"/>
            </a:pPr>
            <a:r>
              <a:rPr lang="en-US" sz="1200" dirty="0"/>
              <a:t>It is important to figure out customers’ preferred payment option since the tablets only work with card payment</a:t>
            </a:r>
          </a:p>
          <a:p>
            <a:pPr marL="285750" indent="-285750">
              <a:buFontTx/>
              <a:buChar char="-"/>
            </a:pPr>
            <a:r>
              <a:rPr lang="en-US" sz="1200" dirty="0"/>
              <a:t>Kitchen staff need to be involved to reduce food waste</a:t>
            </a:r>
          </a:p>
        </p:txBody>
      </p:sp>
      <p:sp>
        <p:nvSpPr>
          <p:cNvPr id="15" name="TextBox 14">
            <a:extLst>
              <a:ext uri="{FF2B5EF4-FFF2-40B4-BE49-F238E27FC236}">
                <a16:creationId xmlns:a16="http://schemas.microsoft.com/office/drawing/2014/main" id="{0E264041-DE5A-4C4F-A525-B7BFF4EF470C}"/>
              </a:ext>
            </a:extLst>
          </p:cNvPr>
          <p:cNvSpPr txBox="1"/>
          <p:nvPr/>
        </p:nvSpPr>
        <p:spPr>
          <a:xfrm>
            <a:off x="92398" y="4509153"/>
            <a:ext cx="8548779" cy="461665"/>
          </a:xfrm>
          <a:prstGeom prst="rect">
            <a:avLst/>
          </a:prstGeom>
          <a:noFill/>
        </p:spPr>
        <p:txBody>
          <a:bodyPr wrap="square" rtlCol="0">
            <a:spAutoFit/>
          </a:bodyPr>
          <a:lstStyle/>
          <a:p>
            <a:pPr marL="285750" indent="-285750">
              <a:buFontTx/>
              <a:buChar char="-"/>
            </a:pPr>
            <a:r>
              <a:rPr lang="en-US" sz="1200" dirty="0"/>
              <a:t>Implement tablets in more locations</a:t>
            </a:r>
          </a:p>
          <a:p>
            <a:pPr marL="285750" indent="-285750">
              <a:buFontTx/>
              <a:buChar char="-"/>
            </a:pPr>
            <a:r>
              <a:rPr lang="en-US" sz="1200" dirty="0"/>
              <a:t>Expand tablets features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727650" y="5549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Arial"/>
                <a:ea typeface="Arial"/>
                <a:cs typeface="Arial"/>
                <a:sym typeface="Arial"/>
              </a:rPr>
              <a:t>Customer Satisfaction: Pilot</a:t>
            </a:r>
            <a:endParaRPr>
              <a:solidFill>
                <a:srgbClr val="434343"/>
              </a:solidFill>
              <a:latin typeface="Arial"/>
              <a:ea typeface="Arial"/>
              <a:cs typeface="Arial"/>
              <a:sym typeface="Arial"/>
            </a:endParaRPr>
          </a:p>
        </p:txBody>
      </p:sp>
      <p:pic>
        <p:nvPicPr>
          <p:cNvPr id="103" name="Google Shape;103;p15"/>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04" name="Google Shape;104;p15"/>
          <p:cNvSpPr txBox="1"/>
          <p:nvPr/>
        </p:nvSpPr>
        <p:spPr>
          <a:xfrm>
            <a:off x="822300" y="1331175"/>
            <a:ext cx="7499400" cy="38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b="1"/>
              <a:t>Q. On a scale of 1-5, please rate your experience with the tablet overall.</a:t>
            </a:r>
            <a:endParaRPr sz="1600"/>
          </a:p>
        </p:txBody>
      </p:sp>
      <p:pic>
        <p:nvPicPr>
          <p:cNvPr id="105" name="Google Shape;105;p15"/>
          <p:cNvPicPr preferRelativeResize="0"/>
          <p:nvPr/>
        </p:nvPicPr>
        <p:blipFill rotWithShape="1">
          <a:blip r:embed="rId4">
            <a:alphaModFix/>
          </a:blip>
          <a:srcRect l="12205" t="3075" r="11887" b="3458"/>
          <a:stretch/>
        </p:blipFill>
        <p:spPr>
          <a:xfrm>
            <a:off x="2879508" y="1786725"/>
            <a:ext cx="3384979" cy="2505150"/>
          </a:xfrm>
          <a:prstGeom prst="rect">
            <a:avLst/>
          </a:prstGeom>
          <a:noFill/>
          <a:ln>
            <a:noFill/>
          </a:ln>
        </p:spPr>
      </p:pic>
      <p:sp>
        <p:nvSpPr>
          <p:cNvPr id="106" name="Google Shape;106;p15"/>
          <p:cNvSpPr txBox="1"/>
          <p:nvPr/>
        </p:nvSpPr>
        <p:spPr>
          <a:xfrm>
            <a:off x="1054950" y="4362525"/>
            <a:ext cx="7034100" cy="692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t>This pie chart illustrates the results from the post-pilot survey. </a:t>
            </a:r>
            <a:endParaRPr sz="1100"/>
          </a:p>
          <a:p>
            <a:pPr marL="0" lvl="0" indent="0" algn="ctr" rtl="0">
              <a:spcBef>
                <a:spcPts val="0"/>
              </a:spcBef>
              <a:spcAft>
                <a:spcPts val="0"/>
              </a:spcAft>
              <a:buNone/>
            </a:pPr>
            <a:r>
              <a:rPr lang="en" sz="1100"/>
              <a:t>72% of respondents indicated a customer satisfaction score of 4 or 5. </a:t>
            </a:r>
            <a:endParaRPr sz="1100"/>
          </a:p>
          <a:p>
            <a:pPr marL="0" lvl="0" indent="0" algn="ctr" rtl="0">
              <a:spcBef>
                <a:spcPts val="0"/>
              </a:spcBef>
              <a:spcAft>
                <a:spcPts val="0"/>
              </a:spcAft>
              <a:buNone/>
            </a:pP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title"/>
          </p:nvPr>
        </p:nvSpPr>
        <p:spPr>
          <a:xfrm>
            <a:off x="727650" y="5549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Arial"/>
                <a:ea typeface="Arial"/>
                <a:cs typeface="Arial"/>
                <a:sym typeface="Arial"/>
              </a:rPr>
              <a:t>Customer Satisfaction: Launch</a:t>
            </a:r>
            <a:endParaRPr>
              <a:solidFill>
                <a:srgbClr val="434343"/>
              </a:solidFill>
              <a:latin typeface="Arial"/>
              <a:ea typeface="Arial"/>
              <a:cs typeface="Arial"/>
              <a:sym typeface="Arial"/>
            </a:endParaRPr>
          </a:p>
        </p:txBody>
      </p:sp>
      <p:pic>
        <p:nvPicPr>
          <p:cNvPr id="112" name="Google Shape;112;p16"/>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13" name="Google Shape;113;p16"/>
          <p:cNvSpPr txBox="1"/>
          <p:nvPr/>
        </p:nvSpPr>
        <p:spPr>
          <a:xfrm>
            <a:off x="822300" y="1290525"/>
            <a:ext cx="7499400" cy="38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b="1"/>
              <a:t>Q. On a scale of 1-5, please rate your experience with the tablet overall.</a:t>
            </a:r>
            <a:endParaRPr sz="1600"/>
          </a:p>
        </p:txBody>
      </p:sp>
      <p:pic>
        <p:nvPicPr>
          <p:cNvPr id="114" name="Google Shape;114;p16"/>
          <p:cNvPicPr preferRelativeResize="0"/>
          <p:nvPr/>
        </p:nvPicPr>
        <p:blipFill rotWithShape="1">
          <a:blip r:embed="rId4">
            <a:alphaModFix/>
          </a:blip>
          <a:srcRect l="3450" t="3261" r="8968" b="3271"/>
          <a:stretch/>
        </p:blipFill>
        <p:spPr>
          <a:xfrm>
            <a:off x="2431727" y="1718238"/>
            <a:ext cx="4020351" cy="2585750"/>
          </a:xfrm>
          <a:prstGeom prst="rect">
            <a:avLst/>
          </a:prstGeom>
          <a:noFill/>
          <a:ln>
            <a:noFill/>
          </a:ln>
        </p:spPr>
      </p:pic>
      <p:sp>
        <p:nvSpPr>
          <p:cNvPr id="115" name="Google Shape;115;p16"/>
          <p:cNvSpPr txBox="1"/>
          <p:nvPr/>
        </p:nvSpPr>
        <p:spPr>
          <a:xfrm>
            <a:off x="1145025" y="4346800"/>
            <a:ext cx="7034100" cy="523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 sz="1100"/>
              <a:t>This pie chart illustrates the results from the post-launch survey. </a:t>
            </a:r>
            <a:endParaRPr sz="1100"/>
          </a:p>
          <a:p>
            <a:pPr marL="0" marR="0" lvl="0" indent="0" algn="ctr" rtl="0">
              <a:lnSpc>
                <a:spcPct val="100000"/>
              </a:lnSpc>
              <a:spcBef>
                <a:spcPts val="0"/>
              </a:spcBef>
              <a:spcAft>
                <a:spcPts val="0"/>
              </a:spcAft>
              <a:buNone/>
            </a:pPr>
            <a:r>
              <a:rPr lang="en" sz="1100"/>
              <a:t>86% of respondents indicated a customer satisfaction score of 4 or 5. This is a 19% increase.</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727650" y="5549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Arial"/>
                <a:ea typeface="Arial"/>
                <a:cs typeface="Arial"/>
                <a:sym typeface="Arial"/>
              </a:rPr>
              <a:t>Revenue</a:t>
            </a:r>
            <a:endParaRPr>
              <a:solidFill>
                <a:srgbClr val="434343"/>
              </a:solidFill>
              <a:latin typeface="Arial"/>
              <a:ea typeface="Arial"/>
              <a:cs typeface="Arial"/>
              <a:sym typeface="Arial"/>
            </a:endParaRPr>
          </a:p>
        </p:txBody>
      </p:sp>
      <p:pic>
        <p:nvPicPr>
          <p:cNvPr id="121" name="Google Shape;121;p17"/>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22" name="Google Shape;122;p17"/>
          <p:cNvSpPr txBox="1"/>
          <p:nvPr/>
        </p:nvSpPr>
        <p:spPr>
          <a:xfrm>
            <a:off x="6111550" y="816425"/>
            <a:ext cx="2064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t>Tablet Launch April 23</a:t>
            </a:r>
            <a:endParaRPr sz="1300" b="1"/>
          </a:p>
        </p:txBody>
      </p:sp>
      <p:pic>
        <p:nvPicPr>
          <p:cNvPr id="123" name="Google Shape;123;p17" title="Chart"/>
          <p:cNvPicPr preferRelativeResize="0"/>
          <p:nvPr/>
        </p:nvPicPr>
        <p:blipFill>
          <a:blip r:embed="rId4">
            <a:alphaModFix/>
          </a:blip>
          <a:stretch>
            <a:fillRect/>
          </a:stretch>
        </p:blipFill>
        <p:spPr>
          <a:xfrm>
            <a:off x="957200" y="1600775"/>
            <a:ext cx="7034100" cy="2864625"/>
          </a:xfrm>
          <a:prstGeom prst="rect">
            <a:avLst/>
          </a:prstGeom>
          <a:noFill/>
          <a:ln w="9525" cap="flat" cmpd="sng">
            <a:solidFill>
              <a:srgbClr val="B7B7B7"/>
            </a:solidFill>
            <a:prstDash val="solid"/>
            <a:round/>
            <a:headEnd type="none" w="sm" len="sm"/>
            <a:tailEnd type="none" w="sm" len="sm"/>
          </a:ln>
        </p:spPr>
      </p:pic>
      <p:cxnSp>
        <p:nvCxnSpPr>
          <p:cNvPr id="124" name="Google Shape;124;p17"/>
          <p:cNvCxnSpPr>
            <a:endCxn id="125" idx="7"/>
          </p:cNvCxnSpPr>
          <p:nvPr/>
        </p:nvCxnSpPr>
        <p:spPr>
          <a:xfrm flipH="1">
            <a:off x="6070302" y="1191868"/>
            <a:ext cx="816900" cy="1619100"/>
          </a:xfrm>
          <a:prstGeom prst="straightConnector1">
            <a:avLst/>
          </a:prstGeom>
          <a:noFill/>
          <a:ln w="19050" cap="flat" cmpd="sng">
            <a:solidFill>
              <a:schemeClr val="dk2"/>
            </a:solidFill>
            <a:prstDash val="solid"/>
            <a:round/>
            <a:headEnd type="none" w="med" len="med"/>
            <a:tailEnd type="triangle" w="med" len="med"/>
          </a:ln>
        </p:spPr>
      </p:cxnSp>
      <p:sp>
        <p:nvSpPr>
          <p:cNvPr id="125" name="Google Shape;125;p17"/>
          <p:cNvSpPr/>
          <p:nvPr/>
        </p:nvSpPr>
        <p:spPr>
          <a:xfrm>
            <a:off x="5952000" y="2793350"/>
            <a:ext cx="138600" cy="120300"/>
          </a:xfrm>
          <a:prstGeom prst="ellipse">
            <a:avLst/>
          </a:prstGeom>
          <a:solidFill>
            <a:srgbClr val="178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7"/>
          <p:cNvSpPr txBox="1"/>
          <p:nvPr/>
        </p:nvSpPr>
        <p:spPr>
          <a:xfrm>
            <a:off x="957200" y="4470425"/>
            <a:ext cx="70341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t>This is a chart of Sauce &amp; Spoon revenue, showing that after tablet implementation, revenue increased. </a:t>
            </a:r>
            <a:endParaRPr sz="1100"/>
          </a:p>
          <a:p>
            <a:pPr marL="0" lvl="0" indent="0" algn="ctr" rtl="0">
              <a:spcBef>
                <a:spcPts val="0"/>
              </a:spcBef>
              <a:spcAft>
                <a:spcPts val="0"/>
              </a:spcAft>
              <a:buNone/>
            </a:pPr>
            <a:r>
              <a:rPr lang="en" sz="1100"/>
              <a:t>July revenue was up to 20% over April’s monthly revenue.</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727650" y="5605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Arial"/>
                <a:ea typeface="Arial"/>
                <a:cs typeface="Arial"/>
                <a:sym typeface="Arial"/>
              </a:rPr>
              <a:t>What Worked: Key Accomplishments</a:t>
            </a:r>
            <a:endParaRPr>
              <a:solidFill>
                <a:srgbClr val="434343"/>
              </a:solidFill>
              <a:latin typeface="Arial"/>
              <a:ea typeface="Arial"/>
              <a:cs typeface="Arial"/>
              <a:sym typeface="Arial"/>
            </a:endParaRPr>
          </a:p>
        </p:txBody>
      </p:sp>
      <p:sp>
        <p:nvSpPr>
          <p:cNvPr id="132" name="Google Shape;132;p18"/>
          <p:cNvSpPr txBox="1">
            <a:spLocks noGrp="1"/>
          </p:cNvSpPr>
          <p:nvPr>
            <p:ph type="body" idx="1"/>
          </p:nvPr>
        </p:nvSpPr>
        <p:spPr>
          <a:xfrm>
            <a:off x="729450" y="1469275"/>
            <a:ext cx="3443100" cy="283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Arial"/>
                <a:ea typeface="Arial"/>
                <a:cs typeface="Arial"/>
                <a:sym typeface="Arial"/>
              </a:rPr>
              <a:t>Decreased table turn time </a:t>
            </a:r>
            <a:endParaRPr sz="1200" b="1">
              <a:latin typeface="Arial"/>
              <a:ea typeface="Arial"/>
              <a:cs typeface="Arial"/>
              <a:sym typeface="Arial"/>
            </a:endParaRPr>
          </a:p>
          <a:p>
            <a:pPr marL="457200" lvl="0" indent="-304800" algn="l" rtl="0">
              <a:spcBef>
                <a:spcPts val="1200"/>
              </a:spcBef>
              <a:spcAft>
                <a:spcPts val="0"/>
              </a:spcAft>
              <a:buSzPts val="1200"/>
              <a:buFont typeface="Arial"/>
              <a:buChar char="●"/>
            </a:pPr>
            <a:r>
              <a:rPr lang="en" sz="1200">
                <a:latin typeface="Arial"/>
                <a:ea typeface="Arial"/>
                <a:cs typeface="Arial"/>
                <a:sym typeface="Arial"/>
              </a:rPr>
              <a:t>Implementation of the tablets increased the average daily guest count by 10%.</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 sz="1200">
                <a:latin typeface="Arial"/>
                <a:ea typeface="Arial"/>
                <a:cs typeface="Arial"/>
                <a:sym typeface="Arial"/>
              </a:rPr>
              <a:t>Tablets also decreased wait time by 30 minutes.</a:t>
            </a:r>
            <a:endParaRPr sz="1200">
              <a:latin typeface="Arial"/>
              <a:ea typeface="Arial"/>
              <a:cs typeface="Arial"/>
              <a:sym typeface="Arial"/>
            </a:endParaRPr>
          </a:p>
          <a:p>
            <a:pPr marL="0" lvl="0" indent="0" algn="l" rtl="0">
              <a:spcBef>
                <a:spcPts val="1200"/>
              </a:spcBef>
              <a:spcAft>
                <a:spcPts val="0"/>
              </a:spcAft>
              <a:buNone/>
            </a:pPr>
            <a:r>
              <a:rPr lang="en" sz="1200" b="1">
                <a:latin typeface="Arial"/>
                <a:ea typeface="Arial"/>
                <a:cs typeface="Arial"/>
                <a:sym typeface="Arial"/>
              </a:rPr>
              <a:t>Decreased food waste</a:t>
            </a:r>
            <a:endParaRPr sz="1200" b="1">
              <a:latin typeface="Arial"/>
              <a:ea typeface="Arial"/>
              <a:cs typeface="Arial"/>
              <a:sym typeface="Arial"/>
            </a:endParaRPr>
          </a:p>
          <a:p>
            <a:pPr marL="457200" lvl="0" indent="-304800" algn="l" rtl="0">
              <a:spcBef>
                <a:spcPts val="1200"/>
              </a:spcBef>
              <a:spcAft>
                <a:spcPts val="0"/>
              </a:spcAft>
              <a:buSzPts val="1200"/>
              <a:buFont typeface="Arial"/>
              <a:buChar char="●"/>
            </a:pPr>
            <a:r>
              <a:rPr lang="en" sz="1200">
                <a:latin typeface="Arial"/>
                <a:ea typeface="Arial"/>
                <a:cs typeface="Arial"/>
                <a:sym typeface="Arial"/>
              </a:rPr>
              <a:t>Tablets identified who was receiving an incorrect order.</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 sz="1200">
                <a:latin typeface="Arial"/>
                <a:ea typeface="Arial"/>
                <a:cs typeface="Arial"/>
                <a:sym typeface="Arial"/>
              </a:rPr>
              <a:t>Kitchen staff has taken the initiative to correct orders and decrease food waste by 50%.</a:t>
            </a:r>
            <a:endParaRPr sz="1200">
              <a:latin typeface="Arial"/>
              <a:ea typeface="Arial"/>
              <a:cs typeface="Arial"/>
              <a:sym typeface="Arial"/>
            </a:endParaRPr>
          </a:p>
        </p:txBody>
      </p:sp>
      <p:pic>
        <p:nvPicPr>
          <p:cNvPr id="133" name="Google Shape;133;p18"/>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34" name="Google Shape;134;p18"/>
          <p:cNvSpPr txBox="1"/>
          <p:nvPr/>
        </p:nvSpPr>
        <p:spPr>
          <a:xfrm>
            <a:off x="4916275" y="1483600"/>
            <a:ext cx="3636600" cy="3167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b="1">
                <a:solidFill>
                  <a:schemeClr val="accent1"/>
                </a:solidFill>
              </a:rPr>
              <a:t>Increased customer satisfaction</a:t>
            </a:r>
            <a:endParaRPr sz="1200" b="1">
              <a:solidFill>
                <a:schemeClr val="accent1"/>
              </a:solidFill>
            </a:endParaRPr>
          </a:p>
          <a:p>
            <a:pPr marL="457200" lvl="0" indent="-304800" algn="l" rtl="0">
              <a:lnSpc>
                <a:spcPct val="115000"/>
              </a:lnSpc>
              <a:spcBef>
                <a:spcPts val="1200"/>
              </a:spcBef>
              <a:spcAft>
                <a:spcPts val="0"/>
              </a:spcAft>
              <a:buClr>
                <a:schemeClr val="accent1"/>
              </a:buClr>
              <a:buSzPts val="1200"/>
              <a:buChar char="●"/>
            </a:pPr>
            <a:r>
              <a:rPr lang="en" sz="1200">
                <a:solidFill>
                  <a:schemeClr val="accent1"/>
                </a:solidFill>
              </a:rPr>
              <a:t>After the pilot, customer satisfaction was at 72%.</a:t>
            </a:r>
            <a:endParaRPr sz="1200">
              <a:solidFill>
                <a:schemeClr val="accent1"/>
              </a:solidFill>
            </a:endParaRPr>
          </a:p>
          <a:p>
            <a:pPr marL="457200" lvl="0" indent="-304800" algn="l" rtl="0">
              <a:lnSpc>
                <a:spcPct val="115000"/>
              </a:lnSpc>
              <a:spcBef>
                <a:spcPts val="0"/>
              </a:spcBef>
              <a:spcAft>
                <a:spcPts val="0"/>
              </a:spcAft>
              <a:buClr>
                <a:schemeClr val="accent1"/>
              </a:buClr>
              <a:buSzPts val="1200"/>
              <a:buChar char="●"/>
            </a:pPr>
            <a:r>
              <a:rPr lang="en" sz="1200">
                <a:solidFill>
                  <a:schemeClr val="accent1"/>
                </a:solidFill>
              </a:rPr>
              <a:t>Once we implemented improvements based on feedback, customer satisfaction increased to 86%.</a:t>
            </a:r>
            <a:endParaRPr sz="1200">
              <a:solidFill>
                <a:schemeClr val="accent1"/>
              </a:solidFill>
            </a:endParaRPr>
          </a:p>
          <a:p>
            <a:pPr marL="0" lvl="0" indent="0" algn="l" rtl="0">
              <a:lnSpc>
                <a:spcPct val="115000"/>
              </a:lnSpc>
              <a:spcBef>
                <a:spcPts val="1200"/>
              </a:spcBef>
              <a:spcAft>
                <a:spcPts val="0"/>
              </a:spcAft>
              <a:buNone/>
            </a:pPr>
            <a:r>
              <a:rPr lang="en" sz="1200" b="1">
                <a:solidFill>
                  <a:schemeClr val="accent1"/>
                </a:solidFill>
              </a:rPr>
              <a:t>Increased sales</a:t>
            </a:r>
            <a:endParaRPr sz="1200" b="1">
              <a:solidFill>
                <a:schemeClr val="accent1"/>
              </a:solidFill>
            </a:endParaRPr>
          </a:p>
          <a:p>
            <a:pPr marL="457200" lvl="0" indent="-304800" algn="l" rtl="0">
              <a:lnSpc>
                <a:spcPct val="115000"/>
              </a:lnSpc>
              <a:spcBef>
                <a:spcPts val="1200"/>
              </a:spcBef>
              <a:spcAft>
                <a:spcPts val="0"/>
              </a:spcAft>
              <a:buClr>
                <a:schemeClr val="accent1"/>
              </a:buClr>
              <a:buSzPts val="1200"/>
              <a:buChar char="●"/>
            </a:pPr>
            <a:r>
              <a:rPr lang="en" sz="1200">
                <a:solidFill>
                  <a:schemeClr val="accent1"/>
                </a:solidFill>
              </a:rPr>
              <a:t>Our monthly revenue has increased steadily since the tablet rollout, upwards of 20% since September/pre-rollout.</a:t>
            </a:r>
            <a:endParaRPr sz="1200">
              <a:solidFill>
                <a:schemeClr val="accent1"/>
              </a:solidFill>
            </a:endParaRPr>
          </a:p>
          <a:p>
            <a:pPr marL="457200" lvl="0" indent="-304800" algn="l" rtl="0">
              <a:lnSpc>
                <a:spcPct val="115000"/>
              </a:lnSpc>
              <a:spcBef>
                <a:spcPts val="0"/>
              </a:spcBef>
              <a:spcAft>
                <a:spcPts val="0"/>
              </a:spcAft>
              <a:buClr>
                <a:schemeClr val="accent1"/>
              </a:buClr>
              <a:buSzPts val="1200"/>
              <a:buChar char="●"/>
            </a:pPr>
            <a:r>
              <a:rPr lang="en" sz="1200">
                <a:solidFill>
                  <a:schemeClr val="accent1"/>
                </a:solidFill>
              </a:rPr>
              <a:t>Tablets also helped boost revenue during the holiday season.</a:t>
            </a:r>
            <a:endParaRPr sz="120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727650" y="547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Arial"/>
                <a:ea typeface="Arial"/>
                <a:cs typeface="Arial"/>
                <a:sym typeface="Arial"/>
              </a:rPr>
              <a:t>Next Steps: Looking Forward</a:t>
            </a:r>
            <a:endParaRPr>
              <a:solidFill>
                <a:srgbClr val="434343"/>
              </a:solidFill>
              <a:latin typeface="Arial"/>
              <a:ea typeface="Arial"/>
              <a:cs typeface="Arial"/>
              <a:sym typeface="Arial"/>
            </a:endParaRPr>
          </a:p>
        </p:txBody>
      </p:sp>
      <p:pic>
        <p:nvPicPr>
          <p:cNvPr id="140" name="Google Shape;140;p19"/>
          <p:cNvPicPr preferRelativeResize="0"/>
          <p:nvPr/>
        </p:nvPicPr>
        <p:blipFill>
          <a:blip r:embed="rId3">
            <a:alphaModFix/>
          </a:blip>
          <a:stretch>
            <a:fillRect/>
          </a:stretch>
        </p:blipFill>
        <p:spPr>
          <a:xfrm>
            <a:off x="8553000" y="4552500"/>
            <a:ext cx="590995" cy="590995"/>
          </a:xfrm>
          <a:prstGeom prst="rect">
            <a:avLst/>
          </a:prstGeom>
          <a:noFill/>
          <a:ln>
            <a:noFill/>
          </a:ln>
        </p:spPr>
      </p:pic>
      <p:graphicFrame>
        <p:nvGraphicFramePr>
          <p:cNvPr id="141" name="Google Shape;141;p19"/>
          <p:cNvGraphicFramePr/>
          <p:nvPr/>
        </p:nvGraphicFramePr>
        <p:xfrm>
          <a:off x="952500" y="1527195"/>
          <a:ext cx="7239000" cy="3013875"/>
        </p:xfrm>
        <a:graphic>
          <a:graphicData uri="http://schemas.openxmlformats.org/drawingml/2006/table">
            <a:tbl>
              <a:tblPr>
                <a:noFill/>
                <a:tableStyleId>{8B2BBA67-36C7-460D-9CDF-27C5084D6082}</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643825">
                <a:tc>
                  <a:txBody>
                    <a:bodyPr/>
                    <a:lstStyle/>
                    <a:p>
                      <a:pPr marL="0" lvl="0" indent="0" algn="ctr" rtl="0">
                        <a:spcBef>
                          <a:spcPts val="0"/>
                        </a:spcBef>
                        <a:spcAft>
                          <a:spcPts val="0"/>
                        </a:spcAft>
                        <a:buNone/>
                      </a:pPr>
                      <a:r>
                        <a:rPr lang="en" sz="1700" b="1"/>
                        <a:t>Initiative</a:t>
                      </a:r>
                      <a:endParaRPr sz="1700" b="1"/>
                    </a:p>
                  </a:txBody>
                  <a:tcPr marL="91425" marR="91425" marT="91425" marB="91425" anchor="ctr">
                    <a:solidFill>
                      <a:srgbClr val="D9D9D9"/>
                    </a:solidFill>
                  </a:tcPr>
                </a:tc>
                <a:tc>
                  <a:txBody>
                    <a:bodyPr/>
                    <a:lstStyle/>
                    <a:p>
                      <a:pPr marL="0" lvl="0" indent="0" algn="ctr" rtl="0">
                        <a:spcBef>
                          <a:spcPts val="0"/>
                        </a:spcBef>
                        <a:spcAft>
                          <a:spcPts val="0"/>
                        </a:spcAft>
                        <a:buNone/>
                      </a:pPr>
                      <a:r>
                        <a:rPr lang="en" sz="1700" b="1"/>
                        <a:t>Action</a:t>
                      </a:r>
                      <a:endParaRPr sz="1700" b="1"/>
                    </a:p>
                  </a:txBody>
                  <a:tcPr marL="91425" marR="91425" marT="91425" marB="91425" anchor="ctr">
                    <a:solidFill>
                      <a:srgbClr val="D9D9D9"/>
                    </a:solidFill>
                  </a:tcPr>
                </a:tc>
                <a:tc>
                  <a:txBody>
                    <a:bodyPr/>
                    <a:lstStyle/>
                    <a:p>
                      <a:pPr marL="0" lvl="0" indent="0" algn="ctr" rtl="0">
                        <a:spcBef>
                          <a:spcPts val="0"/>
                        </a:spcBef>
                        <a:spcAft>
                          <a:spcPts val="0"/>
                        </a:spcAft>
                        <a:buNone/>
                      </a:pPr>
                      <a:r>
                        <a:rPr lang="en" sz="1700" b="1"/>
                        <a:t>Date</a:t>
                      </a:r>
                      <a:endParaRPr sz="1700" b="1"/>
                    </a:p>
                  </a:txBody>
                  <a:tcPr marL="91425" marR="91425" marT="91425" marB="91425" anchor="ctr">
                    <a:solidFill>
                      <a:srgbClr val="D9D9D9"/>
                    </a:solidFill>
                  </a:tcPr>
                </a:tc>
                <a:extLst>
                  <a:ext uri="{0D108BD9-81ED-4DB2-BD59-A6C34878D82A}">
                    <a16:rowId xmlns:a16="http://schemas.microsoft.com/office/drawing/2014/main" val="10000"/>
                  </a:ext>
                </a:extLst>
              </a:tr>
              <a:tr h="680150">
                <a:tc>
                  <a:txBody>
                    <a:bodyPr/>
                    <a:lstStyle/>
                    <a:p>
                      <a:pPr marL="0" lvl="0" indent="0" algn="l" rtl="0">
                        <a:spcBef>
                          <a:spcPts val="0"/>
                        </a:spcBef>
                        <a:spcAft>
                          <a:spcPts val="0"/>
                        </a:spcAft>
                        <a:buNone/>
                      </a:pPr>
                      <a:r>
                        <a:rPr lang="en" sz="1300"/>
                        <a:t>Implement tablets in more locations</a:t>
                      </a:r>
                      <a:endParaRPr sz="1300"/>
                    </a:p>
                  </a:txBody>
                  <a:tcPr marL="91425" marR="91425" marT="91425" marB="91425"/>
                </a:tc>
                <a:tc>
                  <a:txBody>
                    <a:bodyPr/>
                    <a:lstStyle/>
                    <a:p>
                      <a:pPr marL="0" lvl="0" indent="0" algn="l" rtl="0">
                        <a:spcBef>
                          <a:spcPts val="0"/>
                        </a:spcBef>
                        <a:spcAft>
                          <a:spcPts val="0"/>
                        </a:spcAft>
                        <a:buNone/>
                      </a:pPr>
                      <a:r>
                        <a:rPr lang="en" sz="1300"/>
                        <a:t>Create new project plan for new location installation</a:t>
                      </a:r>
                      <a:endParaRPr sz="1300"/>
                    </a:p>
                  </a:txBody>
                  <a:tcPr marL="91425" marR="91425" marT="91425" marB="91425"/>
                </a:tc>
                <a:tc>
                  <a:txBody>
                    <a:bodyPr/>
                    <a:lstStyle/>
                    <a:p>
                      <a:pPr marL="0" lvl="0" indent="0" algn="l" rtl="0">
                        <a:spcBef>
                          <a:spcPts val="0"/>
                        </a:spcBef>
                        <a:spcAft>
                          <a:spcPts val="0"/>
                        </a:spcAft>
                        <a:buNone/>
                      </a:pPr>
                      <a:r>
                        <a:rPr lang="en" sz="1300"/>
                        <a:t>Q2</a:t>
                      </a:r>
                      <a:endParaRPr sz="1300"/>
                    </a:p>
                  </a:txBody>
                  <a:tcPr marL="91425" marR="91425" marT="91425" marB="91425"/>
                </a:tc>
                <a:extLst>
                  <a:ext uri="{0D108BD9-81ED-4DB2-BD59-A6C34878D82A}">
                    <a16:rowId xmlns:a16="http://schemas.microsoft.com/office/drawing/2014/main" val="10001"/>
                  </a:ext>
                </a:extLst>
              </a:tr>
              <a:tr h="844950">
                <a:tc>
                  <a:txBody>
                    <a:bodyPr/>
                    <a:lstStyle/>
                    <a:p>
                      <a:pPr marL="0" lvl="0" indent="0" algn="l" rtl="0">
                        <a:spcBef>
                          <a:spcPts val="0"/>
                        </a:spcBef>
                        <a:spcAft>
                          <a:spcPts val="0"/>
                        </a:spcAft>
                        <a:buNone/>
                      </a:pPr>
                      <a:r>
                        <a:rPr lang="en" sz="1300"/>
                        <a:t>Continue to track customer experience and satisfaction</a:t>
                      </a:r>
                      <a:endParaRPr sz="1300"/>
                    </a:p>
                  </a:txBody>
                  <a:tcPr marL="91425" marR="91425" marT="91425" marB="91425"/>
                </a:tc>
                <a:tc>
                  <a:txBody>
                    <a:bodyPr/>
                    <a:lstStyle/>
                    <a:p>
                      <a:pPr marL="0" lvl="0" indent="0" algn="l" rtl="0">
                        <a:spcBef>
                          <a:spcPts val="0"/>
                        </a:spcBef>
                        <a:spcAft>
                          <a:spcPts val="0"/>
                        </a:spcAft>
                        <a:buNone/>
                      </a:pPr>
                      <a:r>
                        <a:rPr lang="en" sz="1300"/>
                        <a:t>Continue surveying/</a:t>
                      </a:r>
                      <a:endParaRPr sz="1300"/>
                    </a:p>
                    <a:p>
                      <a:pPr marL="0" lvl="0" indent="0" algn="l" rtl="0">
                        <a:spcBef>
                          <a:spcPts val="0"/>
                        </a:spcBef>
                        <a:spcAft>
                          <a:spcPts val="0"/>
                        </a:spcAft>
                        <a:buNone/>
                      </a:pPr>
                      <a:r>
                        <a:rPr lang="en" sz="1300"/>
                        <a:t>gathering data through various means</a:t>
                      </a:r>
                      <a:endParaRPr sz="1300"/>
                    </a:p>
                  </a:txBody>
                  <a:tcPr marL="91425" marR="91425" marT="91425" marB="91425"/>
                </a:tc>
                <a:tc>
                  <a:txBody>
                    <a:bodyPr/>
                    <a:lstStyle/>
                    <a:p>
                      <a:pPr marL="0" lvl="0" indent="0" algn="l" rtl="0">
                        <a:spcBef>
                          <a:spcPts val="0"/>
                        </a:spcBef>
                        <a:spcAft>
                          <a:spcPts val="0"/>
                        </a:spcAft>
                        <a:buNone/>
                      </a:pPr>
                      <a:r>
                        <a:rPr lang="en" sz="1300"/>
                        <a:t>Ongoing</a:t>
                      </a:r>
                      <a:endParaRPr sz="1300"/>
                    </a:p>
                  </a:txBody>
                  <a:tcPr marL="91425" marR="91425" marT="91425" marB="91425"/>
                </a:tc>
                <a:extLst>
                  <a:ext uri="{0D108BD9-81ED-4DB2-BD59-A6C34878D82A}">
                    <a16:rowId xmlns:a16="http://schemas.microsoft.com/office/drawing/2014/main" val="10002"/>
                  </a:ext>
                </a:extLst>
              </a:tr>
              <a:tr h="844950">
                <a:tc>
                  <a:txBody>
                    <a:bodyPr/>
                    <a:lstStyle/>
                    <a:p>
                      <a:pPr marL="0" lvl="0" indent="0" algn="l" rtl="0">
                        <a:spcBef>
                          <a:spcPts val="0"/>
                        </a:spcBef>
                        <a:spcAft>
                          <a:spcPts val="0"/>
                        </a:spcAft>
                        <a:buNone/>
                      </a:pPr>
                      <a:r>
                        <a:rPr lang="en" sz="1300"/>
                        <a:t>Expand tablet features</a:t>
                      </a:r>
                      <a:endParaRPr sz="1300"/>
                    </a:p>
                  </a:txBody>
                  <a:tcPr marL="91425" marR="91425" marT="91425" marB="91425"/>
                </a:tc>
                <a:tc>
                  <a:txBody>
                    <a:bodyPr/>
                    <a:lstStyle/>
                    <a:p>
                      <a:pPr marL="0" lvl="0" indent="0" algn="l" rtl="0">
                        <a:spcBef>
                          <a:spcPts val="0"/>
                        </a:spcBef>
                        <a:spcAft>
                          <a:spcPts val="0"/>
                        </a:spcAft>
                        <a:buNone/>
                      </a:pPr>
                      <a:r>
                        <a:rPr lang="en" sz="1300"/>
                        <a:t>Investigate new features like social media integration, reservations, videos, etc.</a:t>
                      </a:r>
                      <a:endParaRPr sz="1300"/>
                    </a:p>
                  </a:txBody>
                  <a:tcPr marL="91425" marR="91425" marT="91425" marB="91425"/>
                </a:tc>
                <a:tc>
                  <a:txBody>
                    <a:bodyPr/>
                    <a:lstStyle/>
                    <a:p>
                      <a:pPr marL="0" lvl="0" indent="0" algn="l" rtl="0">
                        <a:spcBef>
                          <a:spcPts val="0"/>
                        </a:spcBef>
                        <a:spcAft>
                          <a:spcPts val="0"/>
                        </a:spcAft>
                        <a:buNone/>
                      </a:pPr>
                      <a:r>
                        <a:rPr lang="en" sz="1300"/>
                        <a:t>Q4</a:t>
                      </a:r>
                      <a:endParaRPr sz="130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77D82"/>
        </a:solidFill>
        <a:effectLst/>
      </p:bgPr>
    </p:bg>
    <p:spTree>
      <p:nvGrpSpPr>
        <p:cNvPr id="1" name="Shape 145"/>
        <p:cNvGrpSpPr/>
        <p:nvPr/>
      </p:nvGrpSpPr>
      <p:grpSpPr>
        <a:xfrm>
          <a:off x="0" y="0"/>
          <a:ext cx="0" cy="0"/>
          <a:chOff x="0" y="0"/>
          <a:chExt cx="0" cy="0"/>
        </a:xfrm>
      </p:grpSpPr>
      <p:sp>
        <p:nvSpPr>
          <p:cNvPr id="146" name="Google Shape;146;p20"/>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Arial"/>
                <a:ea typeface="Arial"/>
                <a:cs typeface="Arial"/>
                <a:sym typeface="Arial"/>
              </a:rPr>
              <a:t>Appendix</a:t>
            </a:r>
            <a:endParaRPr>
              <a:latin typeface="Arial"/>
              <a:ea typeface="Arial"/>
              <a:cs typeface="Arial"/>
              <a:sym typeface="Arial"/>
            </a:endParaRPr>
          </a:p>
          <a:p>
            <a:pPr marL="457200" lvl="0" indent="-374650" algn="l" rtl="0">
              <a:spcBef>
                <a:spcPts val="0"/>
              </a:spcBef>
              <a:spcAft>
                <a:spcPts val="0"/>
              </a:spcAft>
              <a:buSzPts val="2300"/>
              <a:buFont typeface="Arial"/>
              <a:buChar char="●"/>
            </a:pPr>
            <a:r>
              <a:rPr lang="en" sz="2300">
                <a:latin typeface="Arial"/>
                <a:ea typeface="Arial"/>
                <a:cs typeface="Arial"/>
                <a:sym typeface="Arial"/>
              </a:rPr>
              <a:t>Access all resources </a:t>
            </a:r>
            <a:r>
              <a:rPr lang="en" sz="2300" u="sng">
                <a:latin typeface="Arial"/>
                <a:ea typeface="Arial"/>
                <a:cs typeface="Arial"/>
                <a:sym typeface="Arial"/>
              </a:rPr>
              <a:t>here</a:t>
            </a:r>
            <a:r>
              <a:rPr lang="en" sz="2300">
                <a:latin typeface="Arial"/>
                <a:ea typeface="Arial"/>
                <a:cs typeface="Arial"/>
                <a:sym typeface="Arial"/>
              </a:rPr>
              <a:t>.</a:t>
            </a:r>
            <a:endParaRPr sz="23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816</Words>
  <Application>Microsoft Macintosh PowerPoint</Application>
  <PresentationFormat>On-screen Show (16:9)</PresentationFormat>
  <Paragraphs>114</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Lato</vt:lpstr>
      <vt:lpstr>Arial</vt:lpstr>
      <vt:lpstr>Raleway</vt:lpstr>
      <vt:lpstr>Streamline</vt:lpstr>
      <vt:lpstr>Sauce &amp; Spoon  Tablet Rollout</vt:lpstr>
      <vt:lpstr>Executive Summary</vt:lpstr>
      <vt:lpstr>Customer Satisfaction: Pilot</vt:lpstr>
      <vt:lpstr>Customer Satisfaction: Launch</vt:lpstr>
      <vt:lpstr>Revenue</vt:lpstr>
      <vt:lpstr>What Worked: Key Accomplishments</vt:lpstr>
      <vt:lpstr>Next Steps: Looking Forward</vt:lpstr>
      <vt:lpstr>Appendix Access all resources here.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Sauce &amp; Spoon  Tablet Rollout</dc:title>
  <cp:lastModifiedBy>Aura Frizzati</cp:lastModifiedBy>
  <cp:revision>2</cp:revision>
  <dcterms:modified xsi:type="dcterms:W3CDTF">2021-08-06T19:32:36Z</dcterms:modified>
</cp:coreProperties>
</file>