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0"/>
    <a:srgbClr val="A5A5A5"/>
    <a:srgbClr val="FB7700"/>
    <a:srgbClr val="406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0C7182"/>
                </a:solidFill>
              </a:rPr>
              <a:t>Tabletop Tablet Test Launch Findings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Summary</a:t>
            </a:r>
            <a:endParaRPr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371CA-C629-7842-A7DD-8C9808542EB1}"/>
              </a:ext>
            </a:extLst>
          </p:cNvPr>
          <p:cNvSpPr txBox="1"/>
          <p:nvPr/>
        </p:nvSpPr>
        <p:spPr>
          <a:xfrm>
            <a:off x="311698" y="859161"/>
            <a:ext cx="735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Milestone: </a:t>
            </a:r>
            <a:r>
              <a:rPr lang="en-US" sz="2400" b="1" dirty="0"/>
              <a:t>Tabletop Tablet Project Launch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A8AD3-8239-0B4A-B00E-CED5424C8C1D}"/>
              </a:ext>
            </a:extLst>
          </p:cNvPr>
          <p:cNvSpPr txBox="1"/>
          <p:nvPr/>
        </p:nvSpPr>
        <p:spPr>
          <a:xfrm>
            <a:off x="266433" y="1379104"/>
            <a:ext cx="774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milestone was reached on Sunday the 28</a:t>
            </a:r>
            <a:r>
              <a:rPr lang="en-US" baseline="30000" dirty="0"/>
              <a:t>th</a:t>
            </a:r>
            <a:r>
              <a:rPr lang="en-US" dirty="0"/>
              <a:t> of July at the North and Downtown restaurants.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1BFD-3E0C-C347-9596-E284C77C869E}"/>
              </a:ext>
            </a:extLst>
          </p:cNvPr>
          <p:cNvSpPr txBox="1"/>
          <p:nvPr/>
        </p:nvSpPr>
        <p:spPr>
          <a:xfrm>
            <a:off x="266431" y="2321572"/>
            <a:ext cx="774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Tablets procured from Terrific Tablets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3C9C-BDB6-F846-81B7-C72CA070ABC4}"/>
              </a:ext>
            </a:extLst>
          </p:cNvPr>
          <p:cNvSpPr txBox="1"/>
          <p:nvPr/>
        </p:nvSpPr>
        <p:spPr>
          <a:xfrm>
            <a:off x="266433" y="1874702"/>
            <a:ext cx="774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Tablets currently available for customers of the Bar areas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9C42D-11D0-BC4D-8BBF-8EBAEE7BDC77}"/>
              </a:ext>
            </a:extLst>
          </p:cNvPr>
          <p:cNvSpPr txBox="1"/>
          <p:nvPr/>
        </p:nvSpPr>
        <p:spPr>
          <a:xfrm>
            <a:off x="266431" y="3228145"/>
            <a:ext cx="774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Tablets show menu items updated in real time, coupon values and allow guests to directly check-out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554EC-053C-BB42-B5E8-67EFA1DDDAE7}"/>
              </a:ext>
            </a:extLst>
          </p:cNvPr>
          <p:cNvSpPr txBox="1"/>
          <p:nvPr/>
        </p:nvSpPr>
        <p:spPr>
          <a:xfrm>
            <a:off x="266431" y="2817170"/>
            <a:ext cx="4694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All staff trained and involved in rolling out the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Overview</a:t>
            </a:r>
            <a:endParaRPr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A2CD5-0705-5A47-BE34-61B1520288A8}"/>
              </a:ext>
            </a:extLst>
          </p:cNvPr>
          <p:cNvSpPr txBox="1"/>
          <p:nvPr/>
        </p:nvSpPr>
        <p:spPr>
          <a:xfrm>
            <a:off x="311700" y="2192760"/>
            <a:ext cx="803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Project evaluation question: </a:t>
            </a:r>
            <a:r>
              <a:rPr lang="en-US" sz="1800" b="1" dirty="0"/>
              <a:t>Are our customers having a better dining experience with the tablets?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2AB76-78F3-D741-8F93-3A8638AEFAEB}"/>
              </a:ext>
            </a:extLst>
          </p:cNvPr>
          <p:cNvSpPr txBox="1"/>
          <p:nvPr/>
        </p:nvSpPr>
        <p:spPr>
          <a:xfrm>
            <a:off x="311700" y="1058333"/>
            <a:ext cx="774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- 50 customers invited to the launch and asked to engage with the tablets during their dining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20BCF-7029-B544-8660-CB2D4244984B}"/>
              </a:ext>
            </a:extLst>
          </p:cNvPr>
          <p:cNvSpPr txBox="1"/>
          <p:nvPr/>
        </p:nvSpPr>
        <p:spPr>
          <a:xfrm>
            <a:off x="311700" y="1598865"/>
            <a:ext cx="774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conducted an evaluation survey of their experience with the tablets after the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D9B59-8E74-6E44-8BB1-501EEE05DFC1}"/>
              </a:ext>
            </a:extLst>
          </p:cNvPr>
          <p:cNvSpPr txBox="1"/>
          <p:nvPr/>
        </p:nvSpPr>
        <p:spPr>
          <a:xfrm>
            <a:off x="506994" y="2960483"/>
            <a:ext cx="56312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Improvement of dining experience was evaluated as: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Improvement in waiting times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Reduction in incorrect order delivery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easy was the tablet to use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Comparison with traditional dining experience served by a waiter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914E69DF-F00D-5049-8D8B-2D68C8BEB980}"/>
              </a:ext>
            </a:extLst>
          </p:cNvPr>
          <p:cNvSpPr/>
          <p:nvPr/>
        </p:nvSpPr>
        <p:spPr>
          <a:xfrm>
            <a:off x="6056768" y="4046899"/>
            <a:ext cx="307818" cy="29876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87EB8-9A38-6D4F-A0EC-8F932F1EB510}"/>
              </a:ext>
            </a:extLst>
          </p:cNvPr>
          <p:cNvSpPr/>
          <p:nvPr/>
        </p:nvSpPr>
        <p:spPr>
          <a:xfrm>
            <a:off x="814811" y="4055952"/>
            <a:ext cx="5232903" cy="2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Findings: traditional vs tablet dining experience</a:t>
            </a:r>
            <a:endParaRPr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B0FA82-D4A6-A54E-8BB6-B2C6388C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20878"/>
            <a:ext cx="5695507" cy="3301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70BDBB-BFDB-0348-AD20-693CC5AC61DA}"/>
              </a:ext>
            </a:extLst>
          </p:cNvPr>
          <p:cNvSpPr/>
          <p:nvPr/>
        </p:nvSpPr>
        <p:spPr>
          <a:xfrm>
            <a:off x="6147303" y="995850"/>
            <a:ext cx="208230" cy="172047"/>
          </a:xfrm>
          <a:prstGeom prst="rect">
            <a:avLst/>
          </a:prstGeom>
          <a:solidFill>
            <a:srgbClr val="406BCA"/>
          </a:solidFill>
          <a:ln>
            <a:solidFill>
              <a:srgbClr val="406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0E2E6-AD83-8244-A5CD-2D6EBBF78105}"/>
              </a:ext>
            </a:extLst>
          </p:cNvPr>
          <p:cNvSpPr/>
          <p:nvPr/>
        </p:nvSpPr>
        <p:spPr>
          <a:xfrm>
            <a:off x="6151830" y="2150935"/>
            <a:ext cx="208230" cy="172047"/>
          </a:xfrm>
          <a:prstGeom prst="rect">
            <a:avLst/>
          </a:prstGeom>
          <a:solidFill>
            <a:srgbClr val="FB7700"/>
          </a:solidFill>
          <a:ln>
            <a:solidFill>
              <a:srgbClr val="FB7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4E8A5-8912-7E43-9225-D415BC6D7482}"/>
              </a:ext>
            </a:extLst>
          </p:cNvPr>
          <p:cNvSpPr/>
          <p:nvPr/>
        </p:nvSpPr>
        <p:spPr>
          <a:xfrm>
            <a:off x="6147303" y="3031950"/>
            <a:ext cx="208230" cy="172047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3E630-2C39-D94E-8F9B-29CBB675AF60}"/>
              </a:ext>
            </a:extLst>
          </p:cNvPr>
          <p:cNvSpPr/>
          <p:nvPr/>
        </p:nvSpPr>
        <p:spPr>
          <a:xfrm>
            <a:off x="6147303" y="3650115"/>
            <a:ext cx="208230" cy="172047"/>
          </a:xfrm>
          <a:prstGeom prst="rect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48210-6C55-B64B-A99C-03A2F1FE0BCF}"/>
              </a:ext>
            </a:extLst>
          </p:cNvPr>
          <p:cNvSpPr txBox="1"/>
          <p:nvPr/>
        </p:nvSpPr>
        <p:spPr>
          <a:xfrm>
            <a:off x="6412439" y="918005"/>
            <a:ext cx="2362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GB" dirty="0"/>
              <a:t>I liked the tablet experience better, and want to use it exclusively going forward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C2F31-F449-BC4A-BE37-9EB27417CF01}"/>
              </a:ext>
            </a:extLst>
          </p:cNvPr>
          <p:cNvSpPr txBox="1"/>
          <p:nvPr/>
        </p:nvSpPr>
        <p:spPr>
          <a:xfrm>
            <a:off x="6469346" y="2094695"/>
            <a:ext cx="2362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</a:t>
            </a:r>
            <a:r>
              <a:rPr lang="en-GB" dirty="0"/>
              <a:t>I would like a mix of tablet ordering and waiter interaction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10CA3-BB72-534D-8F00-865769EF3552}"/>
              </a:ext>
            </a:extLst>
          </p:cNvPr>
          <p:cNvSpPr txBox="1"/>
          <p:nvPr/>
        </p:nvSpPr>
        <p:spPr>
          <a:xfrm>
            <a:off x="6469346" y="2954625"/>
            <a:ext cx="236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 </a:t>
            </a:r>
            <a:r>
              <a:rPr lang="en-GB" dirty="0"/>
              <a:t>I disliked the tablets, and would rather have a waiter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E7238-E0A0-F644-BD4E-7AD17CFE5A16}"/>
              </a:ext>
            </a:extLst>
          </p:cNvPr>
          <p:cNvSpPr txBox="1"/>
          <p:nvPr/>
        </p:nvSpPr>
        <p:spPr>
          <a:xfrm>
            <a:off x="6469346" y="3583583"/>
            <a:ext cx="2362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</a:t>
            </a:r>
            <a:r>
              <a:rPr lang="en-GB" dirty="0"/>
              <a:t>I don’t have a preference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B5138-6FE0-2649-98D8-406ED57E6771}"/>
              </a:ext>
            </a:extLst>
          </p:cNvPr>
          <p:cNvSpPr txBox="1"/>
          <p:nvPr/>
        </p:nvSpPr>
        <p:spPr>
          <a:xfrm>
            <a:off x="1385181" y="1586493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A6CC5-7D67-0E41-A1A9-5B1A95DBC259}"/>
              </a:ext>
            </a:extLst>
          </p:cNvPr>
          <p:cNvSpPr txBox="1"/>
          <p:nvPr/>
        </p:nvSpPr>
        <p:spPr>
          <a:xfrm>
            <a:off x="2614944" y="2054749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6BF0D-BD34-3747-88CB-C20205FC53EB}"/>
              </a:ext>
            </a:extLst>
          </p:cNvPr>
          <p:cNvSpPr txBox="1"/>
          <p:nvPr/>
        </p:nvSpPr>
        <p:spPr>
          <a:xfrm>
            <a:off x="3810001" y="3050108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25F2E-D9AE-9F46-A366-BDB0AFC94FE1}"/>
              </a:ext>
            </a:extLst>
          </p:cNvPr>
          <p:cNvSpPr txBox="1"/>
          <p:nvPr/>
        </p:nvSpPr>
        <p:spPr>
          <a:xfrm>
            <a:off x="5039763" y="2525582"/>
            <a:ext cx="642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1D538-849F-1F4B-8F02-8EA23116122D}"/>
              </a:ext>
            </a:extLst>
          </p:cNvPr>
          <p:cNvSpPr txBox="1"/>
          <p:nvPr/>
        </p:nvSpPr>
        <p:spPr>
          <a:xfrm>
            <a:off x="407406" y="1267485"/>
            <a:ext cx="728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Finding</a:t>
            </a:r>
            <a:r>
              <a:rPr lang="en-US" sz="1800" dirty="0"/>
              <a:t>: 30% of survey respondents would prefer a mix of tablet and waiter interaction while 10% would rather have only the waiter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60B71-3E0E-4D45-9FF3-13CF7594E33B}"/>
              </a:ext>
            </a:extLst>
          </p:cNvPr>
          <p:cNvSpPr txBox="1"/>
          <p:nvPr/>
        </p:nvSpPr>
        <p:spPr>
          <a:xfrm>
            <a:off x="1448554" y="2571750"/>
            <a:ext cx="624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FF0000"/>
                </a:solidFill>
              </a:rPr>
              <a:t>Recommendation</a:t>
            </a:r>
            <a:r>
              <a:rPr lang="en-US" sz="1800" dirty="0">
                <a:solidFill>
                  <a:srgbClr val="FF0000"/>
                </a:solidFill>
              </a:rPr>
              <a:t>: allow customers to still have access to waiting staff if they prefer so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E998EE68-E298-5F47-A1D2-998B4AA06709}"/>
              </a:ext>
            </a:extLst>
          </p:cNvPr>
          <p:cNvSpPr/>
          <p:nvPr/>
        </p:nvSpPr>
        <p:spPr>
          <a:xfrm rot="10800000">
            <a:off x="633742" y="2588330"/>
            <a:ext cx="552261" cy="44362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BA9B8-1B23-0040-95EB-9D576A052EC9}"/>
              </a:ext>
            </a:extLst>
          </p:cNvPr>
          <p:cNvSpPr txBox="1"/>
          <p:nvPr/>
        </p:nvSpPr>
        <p:spPr>
          <a:xfrm>
            <a:off x="407406" y="1267485"/>
            <a:ext cx="728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Finding</a:t>
            </a:r>
            <a:r>
              <a:rPr lang="en-US" sz="1800" dirty="0"/>
              <a:t>: a few customers reported their tablet screens froze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975FE-9DFB-F543-92B1-F5B9BFF43377}"/>
              </a:ext>
            </a:extLst>
          </p:cNvPr>
          <p:cNvSpPr txBox="1"/>
          <p:nvPr/>
        </p:nvSpPr>
        <p:spPr>
          <a:xfrm>
            <a:off x="1339913" y="2248584"/>
            <a:ext cx="624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FF0000"/>
                </a:solidFill>
              </a:rPr>
              <a:t>Recommendation</a:t>
            </a:r>
            <a:r>
              <a:rPr lang="en-US" sz="1800" dirty="0">
                <a:solidFill>
                  <a:srgbClr val="FF0000"/>
                </a:solidFill>
              </a:rPr>
              <a:t>: investigate with support from vendor why this happens and if there is any software patch or update required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803D13E3-205F-2A4C-A827-4198C9A8C618}"/>
              </a:ext>
            </a:extLst>
          </p:cNvPr>
          <p:cNvSpPr/>
          <p:nvPr/>
        </p:nvSpPr>
        <p:spPr>
          <a:xfrm rot="10800000">
            <a:off x="525101" y="2265164"/>
            <a:ext cx="552261" cy="44362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299</Words>
  <Application>Microsoft Macintosh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Tabletop Tablet Test Launch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Tabletop Tablet Test Launch Findings</dc:title>
  <cp:lastModifiedBy>Aura Frizzati</cp:lastModifiedBy>
  <cp:revision>16</cp:revision>
  <dcterms:modified xsi:type="dcterms:W3CDTF">2021-08-06T17:46:42Z</dcterms:modified>
</cp:coreProperties>
</file>