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3" name="Shape 4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viewportsizes.com/mine/" TargetMode="Externa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aniuse.com/#feat=rem" TargetMode="External"/><Relationship Id="rId3" Type="http://schemas.openxmlformats.org/officeDocument/2006/relationships/hyperlink" Target="http://codepen.io/Auraelius/pen/yyjQJZ" TargetMode="Externa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pieroxy.net/blog/2012/10/18/media_features_of_the_most_common_devices.html" TargetMode="External"/><Relationship Id="rId3" Type="http://schemas.openxmlformats.org/officeDocument/2006/relationships/hyperlink" Target="https://developer.mozilla.org/en-US/docs/Web/Guide/CSS/Media_queries" TargetMode="Externa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hyperlink" Target="https://developers.google.com/web/fundamentals/layouts/rwd-fundamentals/how-to-choose-breakpoints" TargetMode="External"/><Relationship Id="rId4" Type="http://schemas.openxmlformats.org/officeDocument/2006/relationships/hyperlink" Target="http://www.smashingmagazine.com/2013/03/01/logical-breakpoints-responsive-design/" TargetMode="Externa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codepen.io/Auraelius/pen/qdqKBm" TargetMode="Externa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hyperlink" Target="https://smartaddons.s3.amazonaws.com/images/Released-Image/sj-lifemag/new/responsive.png" TargetMode="Externa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evelopers.google.com/web/fundamentals/media/images/optimize-images-for-performance" TargetMode="External"/><Relationship Id="rId3" Type="http://schemas.openxmlformats.org/officeDocument/2006/relationships/hyperlink" Target="http://stackoverflow.com/questions/2336522/png-vs-gif-vs-jpeg-when-best-to-use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thenounproject.com/" TargetMode="Externa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codepen.io/Auraelius/pen/eqcgJ" TargetMode="Externa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tutorials.jenkov.com/svg/index.html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nngroup.com/articles/mobile-site-vs-full-site/" TargetMode="Externa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odepen.io/Auraelius/pen/sClka" TargetMode="Externa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www.theguardian.com/women-in-leadership/2014/mar/05/woman-laughing-alone-with-salad" TargetMode="Externa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odepen.io/Auraelius/pen/zchIq" TargetMode="Externa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evelopers.google.com/web/fundamentals/media/images/" TargetMode="External"/><Relationship Id="rId3" Type="http://schemas.openxmlformats.org/officeDocument/2006/relationships/hyperlink" Target="http://www.techspot.com/images/teaser/retina.jpg" TargetMode="External"/><Relationship Id="rId4" Type="http://schemas.openxmlformats.org/officeDocument/2006/relationships/hyperlink" Target="http://www.bbc.co.uk/gel/tablet/tablet-device-considerations/pixel-density" TargetMode="External"/><Relationship Id="rId5" Type="http://schemas.openxmlformats.org/officeDocument/2006/relationships/image" Target="../media/image2.jpeg"/><Relationship Id="rId6" Type="http://schemas.openxmlformats.org/officeDocument/2006/relationships/image" Target="../media/image8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hyperlink" Target="https://ia.net/know-how/responsive-typography-the-basics" TargetMode="Externa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3.jpeg"/><Relationship Id="rId4" Type="http://schemas.openxmlformats.org/officeDocument/2006/relationships/hyperlink" Target="http://thecontentauthority.com/blog/wp-content/uploads/2014/02/Content-readability-tip-line-height-or-leading.jpg" TargetMode="External"/><Relationship Id="rId5" Type="http://schemas.openxmlformats.org/officeDocument/2006/relationships/hyperlink" Target="http://www.magazinedesigning.com/wp-content/uploads/2013/07/column-width-line-length-character-count.png" TargetMode="Externa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portlandcodeschool.github.io/primer/assignments/04-mobile-first-responsive-design/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hyperlink" Target="https://itun.es/us/ZENvJ.l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Basic principles of responsive web design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xfrm>
            <a:off x="952500" y="2603500"/>
            <a:ext cx="6109990" cy="62865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3600"/>
              </a:spcBef>
              <a:defRPr sz="1800"/>
            </a:pPr>
            <a:r>
              <a:rPr sz="3600"/>
              <a:t>Mobile-first</a:t>
            </a:r>
            <a:endParaRPr sz="3600"/>
          </a:p>
          <a:p>
            <a:pPr lvl="0">
              <a:spcBef>
                <a:spcPts val="3600"/>
              </a:spcBef>
              <a:defRPr sz="1800"/>
            </a:pPr>
            <a:r>
              <a:rPr sz="3600"/>
              <a:t>Progressive enhancement</a:t>
            </a:r>
            <a:endParaRPr sz="3600"/>
          </a:p>
          <a:p>
            <a:pPr lvl="0">
              <a:spcBef>
                <a:spcPts val="3600"/>
              </a:spcBef>
              <a:defRPr sz="1800"/>
            </a:pPr>
            <a:r>
              <a:rPr sz="3600"/>
              <a:t>Fluid layouts</a:t>
            </a:r>
            <a:endParaRPr sz="3600"/>
          </a:p>
          <a:p>
            <a:pPr lvl="0">
              <a:spcBef>
                <a:spcPts val="3600"/>
              </a:spcBef>
              <a:defRPr sz="1800"/>
            </a:pPr>
            <a:r>
              <a:rPr sz="3600"/>
              <a:t>Media Queries</a:t>
            </a:r>
            <a:endParaRPr sz="3600"/>
          </a:p>
          <a:p>
            <a:pPr lvl="0">
              <a:spcBef>
                <a:spcPts val="3600"/>
              </a:spcBef>
              <a:defRPr sz="1800"/>
            </a:pPr>
            <a:r>
              <a:rPr sz="3600"/>
              <a:t>Images </a:t>
            </a:r>
            <a:endParaRPr sz="3600"/>
          </a:p>
          <a:p>
            <a:pPr lvl="0">
              <a:spcBef>
                <a:spcPts val="3600"/>
              </a:spcBef>
              <a:defRPr sz="1800"/>
            </a:pPr>
            <a:r>
              <a:rPr sz="3600"/>
              <a:t>Typography</a:t>
            </a:r>
          </a:p>
        </p:txBody>
      </p:sp>
      <p:sp>
        <p:nvSpPr>
          <p:cNvPr id="47" name="Shape 47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  <p:pic>
        <p:nvPicPr>
          <p:cNvPr id="4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85187" y="4196172"/>
            <a:ext cx="7275280" cy="47714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Responsive HTML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Use the Viewport</a:t>
            </a:r>
          </a:p>
        </p:txBody>
      </p:sp>
      <p:sp>
        <p:nvSpPr>
          <p:cNvPr id="87" name="Shape 87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400050" indent="-400050" defTabSz="525779">
              <a:spcBef>
                <a:spcPts val="3700"/>
              </a:spcBef>
              <a:defRPr sz="1800"/>
            </a:pPr>
            <a:r>
              <a:rPr sz="3239"/>
              <a:t>Set the viewport</a:t>
            </a:r>
            <a:br>
              <a:rPr sz="3239"/>
            </a:br>
            <a:br>
              <a:rPr sz="3239"/>
            </a:b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&lt;meta name="viewport" content="width=device-width, initial-scale=1"&gt;</a:t>
            </a:r>
            <a:endParaRPr sz="3239"/>
          </a:p>
          <a:p>
            <a:pPr lvl="0" marL="400050" indent="-400050" defTabSz="525779">
              <a:spcBef>
                <a:spcPts val="3700"/>
              </a:spcBef>
              <a:defRPr sz="1800"/>
            </a:pPr>
            <a:r>
              <a:rPr sz="3239"/>
              <a:t>This allows the page to reflow content to match different screen sizes</a:t>
            </a:r>
            <a:endParaRPr sz="3239"/>
          </a:p>
          <a:p>
            <a:pPr lvl="0" marL="400050" indent="-400050" defTabSz="525779">
              <a:spcBef>
                <a:spcPts val="3700"/>
              </a:spcBef>
              <a:defRPr sz="1800"/>
            </a:pPr>
            <a:r>
              <a:rPr sz="3239"/>
              <a:t>Size content to the viewport</a:t>
            </a:r>
            <a:endParaRPr sz="3239"/>
          </a:p>
          <a:p>
            <a:pPr lvl="1" marL="800100" indent="-400050" defTabSz="525779">
              <a:spcBef>
                <a:spcPts val="3700"/>
              </a:spcBef>
              <a:defRPr sz="1800"/>
            </a:pPr>
            <a:r>
              <a:rPr sz="3239"/>
              <a:t>Do not use large fixed width elements.</a:t>
            </a:r>
            <a:endParaRPr sz="3239"/>
          </a:p>
          <a:p>
            <a:pPr lvl="1" marL="800100" indent="-400050" defTabSz="525779">
              <a:spcBef>
                <a:spcPts val="3700"/>
              </a:spcBef>
              <a:defRPr sz="1800"/>
            </a:pPr>
            <a:r>
              <a:rPr sz="3239"/>
              <a:t>Content should not rely on a particular viewport width to render well.</a:t>
            </a:r>
          </a:p>
        </p:txBody>
      </p:sp>
      <p:sp>
        <p:nvSpPr>
          <p:cNvPr id="88" name="Shape 8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Responsive CSS:</a:t>
            </a:r>
            <a:br>
              <a:rPr sz="8000"/>
            </a:br>
            <a:r>
              <a:rPr sz="8000"/>
              <a:t>Fluid Layouts</a:t>
            </a:r>
          </a:p>
        </p:txBody>
      </p:sp>
      <p:sp>
        <p:nvSpPr>
          <p:cNvPr id="91" name="Shape 9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90727">
              <a:defRPr sz="1800"/>
            </a:pPr>
            <a:r>
              <a:rPr sz="6719"/>
              <a:t>Fluid Layouts </a:t>
            </a:r>
            <a:br>
              <a:rPr sz="6719"/>
            </a:br>
            <a:r>
              <a:rPr sz="6719"/>
              <a:t>Units of measure</a:t>
            </a:r>
          </a:p>
        </p:txBody>
      </p:sp>
      <p:sp>
        <p:nvSpPr>
          <p:cNvPr id="94" name="Shape 94"/>
          <p:cNvSpPr/>
          <p:nvPr>
            <p:ph type="body" idx="1"/>
          </p:nvPr>
        </p:nvSpPr>
        <p:spPr>
          <a:xfrm>
            <a:off x="838200" y="2971800"/>
            <a:ext cx="11099800" cy="5107633"/>
          </a:xfrm>
          <a:prstGeom prst="rect">
            <a:avLst/>
          </a:prstGeom>
        </p:spPr>
        <p:txBody>
          <a:bodyPr/>
          <a:lstStyle/>
          <a:p>
            <a:pPr lvl="0" marL="400050" indent="-400050" defTabSz="525779">
              <a:spcBef>
                <a:spcPts val="3700"/>
              </a:spcBef>
              <a:defRPr sz="1800"/>
            </a:pPr>
            <a:r>
              <a:rPr b="1" sz="3239">
                <a:latin typeface="Helvetica"/>
                <a:ea typeface="Helvetica"/>
                <a:cs typeface="Helvetica"/>
                <a:sym typeface="Helvetica"/>
              </a:rPr>
              <a:t>%</a:t>
            </a:r>
            <a:r>
              <a:rPr sz="3239"/>
              <a:t> - Percentage of parent container </a:t>
            </a:r>
            <a:endParaRPr sz="3239"/>
          </a:p>
          <a:p>
            <a:pPr lvl="0" marL="400050" indent="-400050" defTabSz="525779">
              <a:spcBef>
                <a:spcPts val="3700"/>
              </a:spcBef>
              <a:defRPr sz="1800"/>
            </a:pPr>
            <a:r>
              <a:rPr b="1" sz="3239">
                <a:latin typeface="Helvetica"/>
                <a:ea typeface="Helvetica"/>
                <a:cs typeface="Helvetica"/>
                <a:sym typeface="Helvetica"/>
              </a:rPr>
              <a:t>em</a:t>
            </a:r>
            <a:r>
              <a:rPr sz="3239"/>
              <a:t> - based on font size in </a:t>
            </a:r>
            <a:r>
              <a:rPr i="1" sz="3239"/>
              <a:t>parent</a:t>
            </a:r>
            <a:r>
              <a:rPr sz="3239"/>
              <a:t> element </a:t>
            </a:r>
            <a:endParaRPr sz="3239"/>
          </a:p>
          <a:p>
            <a:pPr lvl="0" marL="400050" indent="-400050" defTabSz="525779">
              <a:spcBef>
                <a:spcPts val="3700"/>
              </a:spcBef>
              <a:defRPr sz="1800"/>
            </a:pPr>
            <a:r>
              <a:rPr b="1" sz="3239">
                <a:latin typeface="Helvetica"/>
                <a:ea typeface="Helvetica"/>
                <a:cs typeface="Helvetica"/>
                <a:sym typeface="Helvetica"/>
              </a:rPr>
              <a:t>rem</a:t>
            </a:r>
            <a:r>
              <a:rPr sz="3239"/>
              <a:t> - based on font size of </a:t>
            </a:r>
            <a:r>
              <a:rPr i="1" sz="3239"/>
              <a:t>root</a:t>
            </a:r>
            <a:r>
              <a:rPr sz="3239"/>
              <a:t> element</a:t>
            </a:r>
            <a:endParaRPr sz="3239"/>
          </a:p>
          <a:p>
            <a:pPr lvl="0" marL="400050" indent="-400050" defTabSz="525779">
              <a:spcBef>
                <a:spcPts val="3700"/>
              </a:spcBef>
              <a:defRPr sz="1800"/>
            </a:pPr>
            <a:r>
              <a:rPr b="1" sz="3239">
                <a:latin typeface="Helvetica"/>
                <a:ea typeface="Helvetica"/>
                <a:cs typeface="Helvetica"/>
                <a:sym typeface="Helvetica"/>
              </a:rPr>
              <a:t>vw/vh</a:t>
            </a:r>
            <a:r>
              <a:rPr sz="3239"/>
              <a:t> - based on viewport size</a:t>
            </a:r>
            <a:endParaRPr sz="3239"/>
          </a:p>
          <a:p>
            <a:pPr lvl="3" marL="0" indent="617219" defTabSz="525779">
              <a:spcBef>
                <a:spcPts val="1400"/>
              </a:spcBef>
              <a:buSzTx/>
              <a:buNone/>
              <a:defRPr sz="1800"/>
            </a:pPr>
            <a:r>
              <a:rPr b="1" sz="2250">
                <a:latin typeface="Helvetica"/>
                <a:ea typeface="Helvetica"/>
                <a:cs typeface="Helvetica"/>
                <a:sym typeface="Helvetica"/>
              </a:rPr>
              <a:t>vw:</a:t>
            </a:r>
            <a:r>
              <a:rPr sz="2250"/>
              <a:t> hundredths of the viewport width.</a:t>
            </a:r>
            <a:br>
              <a:rPr sz="2250"/>
            </a:br>
            <a:r>
              <a:rPr b="1" sz="2250">
                <a:latin typeface="Helvetica"/>
                <a:ea typeface="Helvetica"/>
                <a:cs typeface="Helvetica"/>
                <a:sym typeface="Helvetica"/>
              </a:rPr>
              <a:t>vh:</a:t>
            </a:r>
            <a:r>
              <a:rPr sz="2250"/>
              <a:t> hundredths of the viewport height.</a:t>
            </a:r>
            <a:br>
              <a:rPr sz="2250"/>
            </a:br>
            <a:r>
              <a:rPr b="1" sz="2250">
                <a:latin typeface="Helvetica"/>
                <a:ea typeface="Helvetica"/>
                <a:cs typeface="Helvetica"/>
                <a:sym typeface="Helvetica"/>
              </a:rPr>
              <a:t>vmin:</a:t>
            </a:r>
            <a:r>
              <a:rPr sz="2250"/>
              <a:t> hundredths of whichever is smaller, the viewport width or height.</a:t>
            </a:r>
            <a:br>
              <a:rPr sz="2250"/>
            </a:br>
            <a:r>
              <a:rPr b="1" sz="2250">
                <a:latin typeface="Helvetica"/>
                <a:ea typeface="Helvetica"/>
                <a:cs typeface="Helvetica"/>
                <a:sym typeface="Helvetica"/>
              </a:rPr>
              <a:t>vmax: </a:t>
            </a:r>
            <a:r>
              <a:rPr sz="2250"/>
              <a:t>hundredths of whichever is larger, the viewport width or height.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96" name="Shape 96"/>
          <p:cNvSpPr/>
          <p:nvPr/>
        </p:nvSpPr>
        <p:spPr>
          <a:xfrm>
            <a:off x="959815" y="8608541"/>
            <a:ext cx="42525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u="sng"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2400" u="sng">
                <a:hlinkClick r:id="rId2" invalidUrl="" action="" tgtFrame="" tooltip="" history="1" highlightClick="0" endSnd="0"/>
              </a:rPr>
              <a:t>http://viewportsizes.com/mine/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Root Em Units</a:t>
            </a:r>
          </a:p>
        </p:txBody>
      </p:sp>
      <p:sp>
        <p:nvSpPr>
          <p:cNvPr id="99" name="Shape 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em - equal to the size of the font that applies to the </a:t>
            </a:r>
            <a:r>
              <a:rPr i="1" sz="3600"/>
              <a:t>parent</a:t>
            </a:r>
            <a:r>
              <a:rPr sz="3600"/>
              <a:t> of the element in question.</a:t>
            </a:r>
            <a:endParaRPr sz="3600"/>
          </a:p>
          <a:p>
            <a:pPr lvl="0">
              <a:defRPr sz="1800"/>
            </a:pPr>
            <a:r>
              <a:rPr sz="3600"/>
              <a:t>rem - always equal to the font-size of the HTML root element</a:t>
            </a:r>
            <a:endParaRPr sz="3600"/>
          </a:p>
          <a:p>
            <a:pPr lvl="0">
              <a:defRPr sz="1800"/>
            </a:pPr>
            <a:r>
              <a:rPr sz="3600"/>
              <a:t>Much easier to use</a:t>
            </a:r>
            <a:endParaRPr sz="3600"/>
          </a:p>
          <a:p>
            <a:pPr lvl="0">
              <a:defRPr sz="1800"/>
            </a:pPr>
            <a:r>
              <a:rPr sz="3600"/>
              <a:t>Not available in IE8 (</a:t>
            </a:r>
            <a:r>
              <a:rPr sz="3600" u="sng">
                <a:hlinkClick r:id="rId2" invalidUrl="" action="" tgtFrame="" tooltip="" history="1" highlightClick="0" endSnd="0"/>
              </a:rPr>
              <a:t>http://caniuse.com/#feat=rem</a:t>
            </a:r>
            <a:r>
              <a:rPr sz="3600"/>
              <a:t>)</a:t>
            </a:r>
            <a:endParaRPr sz="3600"/>
          </a:p>
          <a:p>
            <a:pPr lvl="0">
              <a:defRPr sz="1800"/>
            </a:pPr>
            <a:r>
              <a:rPr sz="3600"/>
              <a:t>Example: </a:t>
            </a:r>
            <a:r>
              <a:rPr sz="3600" u="sng">
                <a:hlinkClick r:id="rId3" invalidUrl="" action="" tgtFrame="" tooltip="" history="1" highlightClick="0" endSnd="0"/>
              </a:rPr>
              <a:t>http://codepen.io/Auraelius/pen/yyjQJZ</a:t>
            </a:r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Not everything is fluid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Widths should always be fluid</a:t>
            </a:r>
            <a:endParaRPr sz="3600"/>
          </a:p>
          <a:p>
            <a:pPr lvl="0">
              <a:defRPr sz="1800"/>
            </a:pPr>
            <a:r>
              <a:rPr sz="3600"/>
              <a:t>Verticals are not related to viewport width and more related to content and design: “white space” and “rhythm”</a:t>
            </a:r>
            <a:endParaRPr sz="3600"/>
          </a:p>
          <a:p>
            <a:pPr lvl="0">
              <a:defRPr sz="1800"/>
            </a:pPr>
            <a:r>
              <a:rPr sz="3600"/>
              <a:t>Padding &amp; margin also related to content and design, not viewport width. Sometimes low percentages, sometime rems.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 note of perspective…</a:t>
            </a:r>
          </a:p>
        </p:txBody>
      </p:sp>
      <p:sp>
        <p:nvSpPr>
          <p:cNvPr id="107" name="Shape 10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Developers squeeze and stretch layouts all the time</a:t>
            </a:r>
            <a:endParaRPr sz="3600"/>
          </a:p>
          <a:p>
            <a:pPr lvl="0">
              <a:defRPr sz="1800"/>
            </a:pPr>
            <a:r>
              <a:rPr sz="3600"/>
              <a:t>Laptop users infrequently change window sizes</a:t>
            </a:r>
            <a:endParaRPr sz="3600"/>
          </a:p>
          <a:p>
            <a:pPr lvl="0">
              <a:defRPr sz="1800"/>
            </a:pPr>
            <a:r>
              <a:rPr sz="3600"/>
              <a:t>Mobile users rarely change window size but sometimes switch between landscape and portrait.</a:t>
            </a:r>
            <a:endParaRPr sz="3600"/>
          </a:p>
          <a:p>
            <a:pPr lvl="0">
              <a:defRPr sz="1800"/>
            </a:pPr>
            <a:r>
              <a:rPr sz="3600"/>
              <a:t>It’s more important to start with the right page for the viewport size than to transition gracefully from one to another</a:t>
            </a: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Responsive CSS:</a:t>
            </a:r>
            <a:br>
              <a:rPr sz="8000"/>
            </a:br>
            <a:r>
              <a:rPr sz="8000"/>
              <a:t>Media Queries</a:t>
            </a:r>
          </a:p>
        </p:txBody>
      </p:sp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xfrm>
            <a:off x="952500" y="508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Media Queries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342264" indent="-342264" defTabSz="449833">
              <a:spcBef>
                <a:spcPts val="3200"/>
              </a:spcBef>
              <a:defRPr sz="1800"/>
            </a:pPr>
            <a:r>
              <a:rPr sz="2772"/>
              <a:t>CSS3 </a:t>
            </a:r>
            <a:r>
              <a:rPr b="1" sz="2772">
                <a:latin typeface="Helvetica"/>
                <a:ea typeface="Helvetica"/>
                <a:cs typeface="Helvetica"/>
                <a:sym typeface="Helvetica"/>
              </a:rPr>
              <a:t>media queries</a:t>
            </a:r>
            <a:r>
              <a:rPr sz="2772"/>
              <a:t> let us apply CSS selectively to different user environments based on the current value of relevant media features.</a:t>
            </a:r>
            <a:endParaRPr sz="2772"/>
          </a:p>
          <a:p>
            <a:pPr lvl="0" marL="342264" indent="-342264" defTabSz="449833">
              <a:spcBef>
                <a:spcPts val="3200"/>
              </a:spcBef>
              <a:defRPr sz="1800"/>
            </a:pPr>
            <a:r>
              <a:rPr b="1" sz="2772">
                <a:latin typeface="Helvetica"/>
                <a:ea typeface="Helvetica"/>
                <a:cs typeface="Helvetica"/>
                <a:sym typeface="Helvetica"/>
              </a:rPr>
              <a:t>Media types</a:t>
            </a:r>
            <a:r>
              <a:rPr sz="2772"/>
              <a:t> (e.g., screen, print, projection) have </a:t>
            </a:r>
            <a:r>
              <a:rPr b="1" sz="2772">
                <a:latin typeface="Helvetica"/>
                <a:ea typeface="Helvetica"/>
                <a:cs typeface="Helvetica"/>
                <a:sym typeface="Helvetica"/>
              </a:rPr>
              <a:t>media features</a:t>
            </a:r>
            <a:r>
              <a:rPr sz="2772"/>
              <a:t> (width, color, monochrome, orientation). It’s these media features we evaluate in our media queries.</a:t>
            </a:r>
            <a:endParaRPr sz="2772"/>
          </a:p>
          <a:p>
            <a:pPr lvl="0" marL="342264" indent="-342264" defTabSz="449833">
              <a:spcBef>
                <a:spcPts val="3200"/>
              </a:spcBef>
              <a:defRPr sz="1800"/>
            </a:pPr>
            <a:r>
              <a:rPr sz="2772"/>
              <a:t>A</a:t>
            </a:r>
            <a:r>
              <a:rPr b="1" sz="2772">
                <a:latin typeface="Helvetica"/>
                <a:ea typeface="Helvetica"/>
                <a:cs typeface="Helvetica"/>
                <a:sym typeface="Helvetica"/>
              </a:rPr>
              <a:t> CSS media query is a logical expression</a:t>
            </a:r>
            <a:r>
              <a:rPr sz="2772"/>
              <a:t>. When it evaluates to TRUE, the enclosed CSS rules are applied.</a:t>
            </a:r>
            <a:endParaRPr sz="2772"/>
          </a:p>
          <a:p>
            <a:pPr lvl="0" marL="342264" indent="-342264" defTabSz="449833">
              <a:spcBef>
                <a:spcPts val="3200"/>
              </a:spcBef>
              <a:defRPr sz="1800"/>
            </a:pPr>
            <a:r>
              <a:rPr sz="2772"/>
              <a:t>There are lots of media features: screen size, screen density, orientation and many others. </a:t>
            </a:r>
            <a:br>
              <a:rPr sz="2772"/>
            </a:br>
            <a:br>
              <a:rPr sz="2772"/>
            </a:br>
            <a:r>
              <a:rPr sz="2156">
                <a:hlinkClick r:id="rId2" invalidUrl="" action="" tgtFrame="" tooltip="" history="1" highlightClick="0" endSnd="0"/>
              </a:rPr>
              <a:t>http://pieroxy.net/blog/2012/10/18/media_features_of_the_most_common_devices.html</a:t>
            </a:r>
          </a:p>
        </p:txBody>
      </p:sp>
      <p:sp>
        <p:nvSpPr>
          <p:cNvPr id="115" name="Shape 115"/>
          <p:cNvSpPr/>
          <p:nvPr/>
        </p:nvSpPr>
        <p:spPr>
          <a:xfrm>
            <a:off x="852722" y="1790699"/>
            <a:ext cx="1129935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i="1" sz="2700" u="sng">
                <a:hlinkClick r:id="rId3" invalidUrl="" action="" tgtFrame="" tooltip="" history="1" highlightClick="0" endSnd="0"/>
              </a:defRPr>
            </a:lvl1pPr>
          </a:lstStyle>
          <a:p>
            <a:pPr lvl="0">
              <a:defRPr i="0" sz="1800" u="none"/>
            </a:pPr>
            <a:r>
              <a:rPr i="1" sz="2700" u="sng">
                <a:hlinkClick r:id="rId3" invalidUrl="" action="" tgtFrame="" tooltip="" history="1" highlightClick="0" endSnd="0"/>
              </a:rPr>
              <a:t>https://developer.mozilla.org/en-US/docs/Web/Guide/CSS/Media_queries</a:t>
            </a:r>
          </a:p>
        </p:txBody>
      </p:sp>
      <p:sp>
        <p:nvSpPr>
          <p:cNvPr id="116" name="Shape 11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Syntax</a:t>
            </a:r>
          </a:p>
        </p:txBody>
      </p:sp>
      <p:pic>
        <p:nvPicPr>
          <p:cNvPr id="119" name="CSS_media_queries_-_Web_developer_guide___MD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9263" y="2882793"/>
            <a:ext cx="11246274" cy="4267414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1474114" y="8604249"/>
            <a:ext cx="1005657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https://developer.mozilla.org/en-US/docs/Web/Guide/CSS/Media_queries</a:t>
            </a: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Mobile First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80034" indent="-280034" defTabSz="368045">
              <a:spcBef>
                <a:spcPts val="2600"/>
              </a:spcBef>
              <a:defRPr sz="1800"/>
            </a:pPr>
            <a:r>
              <a:rPr sz="2268"/>
              <a:t>Different user </a:t>
            </a:r>
            <a:r>
              <a:rPr b="1" sz="2268">
                <a:latin typeface="Helvetica"/>
                <a:ea typeface="Helvetica"/>
                <a:cs typeface="Helvetica"/>
                <a:sym typeface="Helvetica"/>
              </a:rPr>
              <a:t>goals</a:t>
            </a:r>
            <a:r>
              <a:rPr sz="2268"/>
              <a:t> - more focused </a:t>
            </a:r>
            <a:endParaRPr sz="2268"/>
          </a:p>
          <a:p>
            <a:pPr lvl="0" marL="280034" indent="-280034" defTabSz="368045">
              <a:spcBef>
                <a:spcPts val="2600"/>
              </a:spcBef>
              <a:defRPr sz="1800"/>
            </a:pPr>
            <a:r>
              <a:rPr sz="2268"/>
              <a:t>Different user </a:t>
            </a:r>
            <a:r>
              <a:rPr b="1" sz="2268">
                <a:latin typeface="Helvetica"/>
                <a:ea typeface="Helvetica"/>
                <a:cs typeface="Helvetica"/>
                <a:sym typeface="Helvetica"/>
              </a:rPr>
              <a:t>emotions</a:t>
            </a:r>
            <a:r>
              <a:rPr sz="2268"/>
              <a:t> - more personal </a:t>
            </a:r>
            <a:endParaRPr sz="2268"/>
          </a:p>
          <a:p>
            <a:pPr lvl="0" marL="280034" indent="-280034" defTabSz="368045">
              <a:spcBef>
                <a:spcPts val="2600"/>
              </a:spcBef>
              <a:defRPr sz="1800"/>
            </a:pPr>
            <a:r>
              <a:rPr sz="2268"/>
              <a:t>Different user </a:t>
            </a:r>
            <a:r>
              <a:rPr b="1" sz="2268">
                <a:latin typeface="Helvetica"/>
                <a:ea typeface="Helvetica"/>
                <a:cs typeface="Helvetica"/>
                <a:sym typeface="Helvetica"/>
              </a:rPr>
              <a:t>cognitive</a:t>
            </a:r>
            <a:r>
              <a:rPr sz="2268"/>
              <a:t> </a:t>
            </a:r>
            <a:r>
              <a:rPr b="1" sz="2268">
                <a:latin typeface="Helvetica"/>
                <a:ea typeface="Helvetica"/>
                <a:cs typeface="Helvetica"/>
                <a:sym typeface="Helvetica"/>
              </a:rPr>
              <a:t>approach</a:t>
            </a:r>
            <a:r>
              <a:rPr sz="2268"/>
              <a:t> - less attention, if possible. While watching TV, "second screen”. Hopefully not while driving.</a:t>
            </a:r>
            <a:endParaRPr sz="2268"/>
          </a:p>
          <a:p>
            <a:pPr lvl="0" marL="280034" indent="-280034" defTabSz="368045">
              <a:spcBef>
                <a:spcPts val="2600"/>
              </a:spcBef>
              <a:defRPr sz="1800"/>
            </a:pPr>
            <a:r>
              <a:rPr sz="2268"/>
              <a:t>Different user </a:t>
            </a:r>
            <a:r>
              <a:rPr b="1" sz="2268">
                <a:latin typeface="Helvetica"/>
                <a:ea typeface="Helvetica"/>
                <a:cs typeface="Helvetica"/>
                <a:sym typeface="Helvetica"/>
              </a:rPr>
              <a:t>environment</a:t>
            </a:r>
            <a:r>
              <a:rPr sz="2268"/>
              <a:t> - more intimate locations, more variety (shopping, transit, work, home) </a:t>
            </a:r>
            <a:endParaRPr sz="2268"/>
          </a:p>
          <a:p>
            <a:pPr lvl="0" marL="280034" indent="-280034" defTabSz="368045">
              <a:spcBef>
                <a:spcPts val="2600"/>
              </a:spcBef>
              <a:defRPr sz="1800"/>
            </a:pPr>
            <a:r>
              <a:rPr sz="2268"/>
              <a:t>Different user </a:t>
            </a:r>
            <a:r>
              <a:rPr b="1" sz="2268">
                <a:latin typeface="Helvetica"/>
                <a:ea typeface="Helvetica"/>
                <a:cs typeface="Helvetica"/>
                <a:sym typeface="Helvetica"/>
              </a:rPr>
              <a:t>time</a:t>
            </a:r>
            <a:r>
              <a:rPr sz="2268"/>
              <a:t> - lots of use at commute time and at night for mobile but not desktop </a:t>
            </a:r>
            <a:endParaRPr sz="2268"/>
          </a:p>
          <a:p>
            <a:pPr lvl="0" marL="280034" indent="-280034" defTabSz="368045">
              <a:spcBef>
                <a:spcPts val="2600"/>
              </a:spcBef>
              <a:defRPr sz="1800"/>
            </a:pPr>
            <a:r>
              <a:rPr sz="2268"/>
              <a:t>Different user </a:t>
            </a:r>
            <a:r>
              <a:rPr b="1" sz="2268">
                <a:latin typeface="Helvetica"/>
                <a:ea typeface="Helvetica"/>
                <a:cs typeface="Helvetica"/>
                <a:sym typeface="Helvetica"/>
              </a:rPr>
              <a:t>interface</a:t>
            </a:r>
            <a:endParaRPr b="1" sz="2268">
              <a:latin typeface="Helvetica"/>
              <a:ea typeface="Helvetica"/>
              <a:cs typeface="Helvetica"/>
              <a:sym typeface="Helvetica"/>
            </a:endParaRPr>
          </a:p>
          <a:p>
            <a:pPr lvl="1" marL="560069" indent="-280034" defTabSz="368045">
              <a:spcBef>
                <a:spcPts val="2600"/>
              </a:spcBef>
              <a:defRPr sz="1800"/>
            </a:pPr>
            <a:r>
              <a:rPr sz="2268"/>
              <a:t>Fat finger, gestural, accelerometer, camera, location-based</a:t>
            </a:r>
            <a:endParaRPr sz="2268"/>
          </a:p>
          <a:p>
            <a:pPr lvl="1" marL="560069" indent="-280034" defTabSz="368045">
              <a:spcBef>
                <a:spcPts val="2600"/>
              </a:spcBef>
              <a:defRPr sz="1800"/>
            </a:pPr>
            <a:r>
              <a:rPr sz="2268"/>
              <a:t>Wide variations in device resolution, viewport size </a:t>
            </a:r>
          </a:p>
        </p:txBody>
      </p:sp>
      <p:sp>
        <p:nvSpPr>
          <p:cNvPr id="52" name="Shape 52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xfrm>
            <a:off x="-2578100" y="3302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 defTabSz="490727">
              <a:defRPr sz="1800"/>
            </a:pPr>
            <a:r>
              <a:rPr sz="6719"/>
              <a:t>Mobile-first</a:t>
            </a:r>
            <a:endParaRPr sz="6719"/>
          </a:p>
          <a:p>
            <a:pPr lvl="0" defTabSz="490727">
              <a:defRPr sz="1800"/>
            </a:pPr>
            <a:r>
              <a:rPr sz="6719"/>
              <a:t>media queries</a:t>
            </a:r>
          </a:p>
        </p:txBody>
      </p:sp>
      <p:pic>
        <p:nvPicPr>
          <p:cNvPr id="124" name="Doc_24_02_15_13_45_04_media_queries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27483" y="320474"/>
            <a:ext cx="6796404" cy="9112652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125" name="Shape 125"/>
          <p:cNvSpPr/>
          <p:nvPr>
            <p:ph type="body" idx="4294967295"/>
          </p:nvPr>
        </p:nvSpPr>
        <p:spPr>
          <a:xfrm>
            <a:off x="698574" y="2698750"/>
            <a:ext cx="4546452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Design mobile styles first.</a:t>
            </a:r>
            <a:endParaRPr sz="3600"/>
          </a:p>
          <a:p>
            <a:pPr lvl="0">
              <a:defRPr sz="1800"/>
            </a:pPr>
            <a:r>
              <a:rPr sz="3600"/>
              <a:t>Add media query for larger devices.</a:t>
            </a:r>
            <a:endParaRPr sz="3600"/>
          </a:p>
          <a:p>
            <a:pPr lvl="0">
              <a:defRPr sz="1800"/>
            </a:pPr>
            <a:r>
              <a:rPr sz="3600"/>
              <a:t>Override styles &amp; specific properties as needed.</a:t>
            </a:r>
          </a:p>
        </p:txBody>
      </p:sp>
      <p:sp>
        <p:nvSpPr>
          <p:cNvPr id="126" name="Shape 126"/>
          <p:cNvSpPr/>
          <p:nvPr>
            <p:ph type="sldNum" sz="quarter" idx="2"/>
          </p:nvPr>
        </p:nvSpPr>
        <p:spPr>
          <a:xfrm>
            <a:off x="177698" y="9201150"/>
            <a:ext cx="368504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Media query exercise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Use Codepen.io to create a snippet</a:t>
            </a:r>
            <a:endParaRPr sz="3600"/>
          </a:p>
          <a:p>
            <a:pPr lvl="0">
              <a:defRPr sz="1800"/>
            </a:pPr>
            <a:r>
              <a:rPr sz="3600"/>
              <a:t>Step 1: Make a box that almost fills the viewport and is blue on a phone but green on a laptop. Use a pixel-based, mobile-first media query.</a:t>
            </a:r>
            <a:endParaRPr sz="3600"/>
          </a:p>
          <a:p>
            <a:pPr lvl="0">
              <a:defRPr sz="1800"/>
            </a:pPr>
            <a:r>
              <a:rPr sz="3600"/>
              <a:t>Step 2: Fill the box with text. Use a larger font size on mobile than laptop.</a:t>
            </a:r>
            <a:endParaRPr sz="3600"/>
          </a:p>
          <a:p>
            <a:pPr lvl="0">
              <a:defRPr sz="1800"/>
            </a:pPr>
            <a:r>
              <a:rPr sz="3600"/>
              <a:t>Step 3 (stretch): Use two columns on laptop.</a:t>
            </a: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Breakpoints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xfrm>
            <a:off x="952500" y="2603500"/>
            <a:ext cx="4684217" cy="6286500"/>
          </a:xfrm>
          <a:prstGeom prst="rect">
            <a:avLst/>
          </a:prstGeom>
        </p:spPr>
        <p:txBody>
          <a:bodyPr/>
          <a:lstStyle/>
          <a:p>
            <a:pPr lvl="0" marL="315594" indent="-315594" defTabSz="414781">
              <a:spcBef>
                <a:spcPts val="2900"/>
              </a:spcBef>
              <a:defRPr sz="1800"/>
            </a:pPr>
            <a:r>
              <a:rPr sz="2556"/>
              <a:t>Create breakpoints based on content, never on specific devices, products or brands.</a:t>
            </a:r>
            <a:endParaRPr sz="2556"/>
          </a:p>
          <a:p>
            <a:pPr lvl="0" marL="315594" indent="-315594" defTabSz="414781">
              <a:spcBef>
                <a:spcPts val="2900"/>
              </a:spcBef>
              <a:defRPr sz="1800"/>
            </a:pPr>
            <a:r>
              <a:rPr sz="2556"/>
              <a:t>Design for the smallest mobile device first, then progressively enhance the experience as more screen real estate becomes available.</a:t>
            </a:r>
            <a:endParaRPr sz="2556"/>
          </a:p>
          <a:p>
            <a:pPr lvl="0" marL="315594" indent="-315594" defTabSz="414781">
              <a:spcBef>
                <a:spcPts val="2900"/>
              </a:spcBef>
              <a:defRPr sz="1800"/>
            </a:pPr>
            <a:r>
              <a:rPr sz="2556"/>
              <a:t>Keep lines of text to a maximum of around 70 or 80 characters.</a:t>
            </a:r>
            <a:endParaRPr sz="2556"/>
          </a:p>
        </p:txBody>
      </p:sp>
      <p:sp>
        <p:nvSpPr>
          <p:cNvPr id="134" name="Shape 13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  <p:pic>
        <p:nvPicPr>
          <p:cNvPr id="13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38613" y="2492526"/>
            <a:ext cx="5060767" cy="5738910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hape 136"/>
          <p:cNvSpPr/>
          <p:nvPr/>
        </p:nvSpPr>
        <p:spPr>
          <a:xfrm>
            <a:off x="2609430" y="8623300"/>
            <a:ext cx="842094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1400" u="sng">
                <a:hlinkClick r:id="rId3" invalidUrl="" action="" tgtFrame="" tooltip="" history="1" highlightClick="0" endSnd="0"/>
              </a:rPr>
              <a:t>https://developers.google.com/web/fundamentals/layouts/rwd-fundamentals/how-to-choose-breakpoints</a:t>
            </a:r>
            <a:endParaRPr sz="1400"/>
          </a:p>
          <a:p>
            <a:pPr lvl="0">
              <a:defRPr sz="1800"/>
            </a:pPr>
            <a:r>
              <a:rPr sz="1400" u="sng">
                <a:hlinkClick r:id="rId4" invalidUrl="" action="" tgtFrame="" tooltip="" history="1" highlightClick="0" endSnd="0"/>
              </a:rPr>
              <a:t>http://www.smashingmagazine.com/2013/03/01/logical-breakpoints-responsive-design/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Nav example: </a:t>
            </a:r>
            <a:br>
              <a:rPr sz="3600"/>
            </a:br>
            <a:r>
              <a:rPr sz="3600" u="sng">
                <a:hlinkClick r:id="rId2" invalidUrl="" action="" tgtFrame="" tooltip="" history="1" highlightClick="0" endSnd="0"/>
              </a:rPr>
              <a:t>http://codepen.io/Auraelius/pen/qdqKBm</a:t>
            </a:r>
          </a:p>
        </p:txBody>
      </p:sp>
      <p:sp>
        <p:nvSpPr>
          <p:cNvPr id="139" name="Shape 13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Responsive Images</a:t>
            </a:r>
          </a:p>
        </p:txBody>
      </p:sp>
      <p:sp>
        <p:nvSpPr>
          <p:cNvPr id="142" name="Shape 14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Responsive Images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xfrm>
            <a:off x="952500" y="2159000"/>
            <a:ext cx="5199758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Choose image format based on content</a:t>
            </a:r>
            <a:endParaRPr sz="3600"/>
          </a:p>
          <a:p>
            <a:pPr lvl="0">
              <a:defRPr sz="1800"/>
            </a:pPr>
            <a:r>
              <a:rPr sz="3600"/>
              <a:t>Manage images in HTML/CSS using fluid layout</a:t>
            </a:r>
            <a:endParaRPr sz="3600"/>
          </a:p>
          <a:p>
            <a:pPr lvl="0">
              <a:defRPr sz="1800"/>
            </a:pPr>
            <a:r>
              <a:rPr sz="3600"/>
              <a:t>Load different image files based on device features</a:t>
            </a:r>
          </a:p>
        </p:txBody>
      </p:sp>
      <p:sp>
        <p:nvSpPr>
          <p:cNvPr id="146" name="Shape 14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  <p:pic>
        <p:nvPicPr>
          <p:cNvPr id="14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77287" y="2634072"/>
            <a:ext cx="7275280" cy="4771451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48"/>
          <p:cNvSpPr/>
          <p:nvPr/>
        </p:nvSpPr>
        <p:spPr>
          <a:xfrm>
            <a:off x="4578058" y="8705850"/>
            <a:ext cx="7811085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 u="sng"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1400" u="sng">
                <a:hlinkClick r:id="rId3" invalidUrl="" action="" tgtFrame="" tooltip="" history="1" highlightClick="0" endSnd="0"/>
              </a:rPr>
              <a:t>https://smartaddons.s3.amazonaws.com/images/Released-Image/sj-lifemag/new/responsive.png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 lvl="0">
              <a:defRPr sz="1800"/>
            </a:pPr>
            <a:r>
              <a:rPr sz="7679"/>
              <a:t>Start with the right format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xfrm>
            <a:off x="762000" y="2006600"/>
            <a:ext cx="6379865" cy="7200652"/>
          </a:xfrm>
          <a:prstGeom prst="rect">
            <a:avLst/>
          </a:prstGeom>
        </p:spPr>
        <p:txBody>
          <a:bodyPr/>
          <a:lstStyle/>
          <a:p>
            <a:pPr lvl="0" marL="302260" indent="-302260" defTabSz="397256">
              <a:spcBef>
                <a:spcPts val="2800"/>
              </a:spcBef>
              <a:defRPr sz="1800"/>
            </a:pPr>
            <a:endParaRPr sz="2448"/>
          </a:p>
          <a:p>
            <a:pPr lvl="0" marL="302260" indent="-302260" defTabSz="397256">
              <a:spcBef>
                <a:spcPts val="2800"/>
              </a:spcBef>
              <a:defRPr sz="1800"/>
            </a:pPr>
            <a:r>
              <a:rPr sz="2448"/>
              <a:t>Use JPG for photographic images.</a:t>
            </a:r>
            <a:endParaRPr sz="2448"/>
          </a:p>
          <a:p>
            <a:pPr lvl="0" marL="302260" indent="-302260" defTabSz="397256">
              <a:spcBef>
                <a:spcPts val="2800"/>
              </a:spcBef>
              <a:defRPr sz="1800"/>
            </a:pPr>
            <a:r>
              <a:rPr sz="2448"/>
              <a:t>Use SVG for vector art and solid color graphics such as logos and line art. </a:t>
            </a:r>
            <a:endParaRPr sz="2448"/>
          </a:p>
          <a:p>
            <a:pPr lvl="0" marL="302260" indent="-302260" defTabSz="397256">
              <a:spcBef>
                <a:spcPts val="2800"/>
              </a:spcBef>
              <a:defRPr sz="1800"/>
            </a:pPr>
            <a:r>
              <a:rPr sz="2448"/>
              <a:t>Use PNG-8 rather than GIF as it allows for better transparency, more colors and offers better compression ratios.</a:t>
            </a:r>
            <a:endParaRPr sz="2448"/>
          </a:p>
          <a:p>
            <a:pPr lvl="0" marL="302260" indent="-302260" defTabSz="397256">
              <a:spcBef>
                <a:spcPts val="2800"/>
              </a:spcBef>
              <a:defRPr sz="1800"/>
            </a:pPr>
            <a:r>
              <a:rPr sz="2448"/>
              <a:t>Use GIF for small animations but for longer animations, consider using &lt;video&gt; which provide better image quality and gives the user control over playback.</a:t>
            </a:r>
            <a:endParaRPr sz="2448"/>
          </a:p>
          <a:p>
            <a:pPr lvl="0" marL="302260" indent="-302260" defTabSz="397256">
              <a:spcBef>
                <a:spcPts val="2800"/>
              </a:spcBef>
              <a:defRPr sz="1800"/>
            </a:pPr>
            <a:r>
              <a:rPr sz="2448"/>
              <a:t>Reduce file size </a:t>
            </a:r>
            <a:endParaRPr sz="2448"/>
          </a:p>
        </p:txBody>
      </p:sp>
      <p:sp>
        <p:nvSpPr>
          <p:cNvPr id="152" name="Shape 15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153" name="Shape 153"/>
          <p:cNvSpPr/>
          <p:nvPr/>
        </p:nvSpPr>
        <p:spPr>
          <a:xfrm>
            <a:off x="1125047" y="8726785"/>
            <a:ext cx="79359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spcBef>
                <a:spcPts val="4200"/>
              </a:spcBef>
              <a:defRPr sz="1800"/>
            </a:pPr>
            <a:r>
              <a:rPr sz="1400">
                <a:hlinkClick r:id="rId2" invalidUrl="" action="" tgtFrame="" tooltip="" history="1" highlightClick="0" endSnd="0"/>
              </a:rPr>
              <a:t>https://developers.google.com/web/fundamentals/media/images/optimize-images-for-performance</a:t>
            </a:r>
            <a:br>
              <a:rPr sz="1400"/>
            </a:br>
            <a:r>
              <a:rPr sz="1400" u="sng">
                <a:hlinkClick r:id="rId3" invalidUrl="" action="" tgtFrame="" tooltip="" history="1" highlightClick="0" endSnd="0"/>
              </a:rPr>
              <a:t>http://stackoverflow.com/questions/2336522/png-vs-gif-vs-jpeg-when-best-to-use</a:t>
            </a:r>
          </a:p>
        </p:txBody>
      </p:sp>
      <p:pic>
        <p:nvPicPr>
          <p:cNvPr id="154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94607" y="5559708"/>
            <a:ext cx="4887993" cy="26883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94607" y="2737406"/>
            <a:ext cx="4887993" cy="26883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 lvl="0">
              <a:defRPr sz="1800"/>
            </a:pPr>
            <a:r>
              <a:rPr sz="7600"/>
              <a:t>Scalable Vector Graphics</a:t>
            </a:r>
          </a:p>
        </p:txBody>
      </p:sp>
      <p:sp>
        <p:nvSpPr>
          <p:cNvPr id="158" name="Shape 158"/>
          <p:cNvSpPr/>
          <p:nvPr>
            <p:ph type="body" idx="1"/>
          </p:nvPr>
        </p:nvSpPr>
        <p:spPr>
          <a:xfrm>
            <a:off x="977900" y="2438400"/>
            <a:ext cx="10549980" cy="6137920"/>
          </a:xfrm>
          <a:prstGeom prst="rect">
            <a:avLst/>
          </a:prstGeom>
        </p:spPr>
        <p:txBody>
          <a:bodyPr/>
          <a:lstStyle/>
          <a:p>
            <a:pPr lvl="0" marL="426719" indent="-426719" defTabSz="560831">
              <a:spcBef>
                <a:spcPts val="4000"/>
              </a:spcBef>
              <a:defRPr sz="1800"/>
            </a:pPr>
            <a:r>
              <a:rPr sz="3455"/>
              <a:t>Image format is text (a form of XML) so very small and fast to load</a:t>
            </a:r>
            <a:endParaRPr sz="3455"/>
          </a:p>
          <a:p>
            <a:pPr lvl="0" marL="426719" indent="-426719" defTabSz="560831">
              <a:spcBef>
                <a:spcPts val="4000"/>
              </a:spcBef>
              <a:defRPr sz="1800"/>
            </a:pPr>
            <a:r>
              <a:rPr sz="3455"/>
              <a:t>Drawn by the browser so old browsers have trouble</a:t>
            </a:r>
            <a:endParaRPr sz="3455"/>
          </a:p>
          <a:p>
            <a:pPr lvl="0" marL="426719" indent="-426719" defTabSz="560831">
              <a:spcBef>
                <a:spcPts val="4000"/>
              </a:spcBef>
              <a:defRPr sz="1800"/>
            </a:pPr>
            <a:r>
              <a:rPr sz="3455"/>
              <a:t>Contains default sizes for HTML-only layouts</a:t>
            </a:r>
            <a:endParaRPr sz="3455"/>
          </a:p>
          <a:p>
            <a:pPr lvl="0" marL="426719" indent="-426719" defTabSz="560831">
              <a:spcBef>
                <a:spcPts val="4000"/>
              </a:spcBef>
              <a:defRPr sz="1800"/>
            </a:pPr>
            <a:r>
              <a:rPr sz="3455"/>
              <a:t>Can be included by &lt;img&gt; tag or directly as code.</a:t>
            </a:r>
            <a:endParaRPr sz="3455"/>
          </a:p>
          <a:p>
            <a:pPr lvl="0" marL="426719" indent="-426719" defTabSz="560831">
              <a:spcBef>
                <a:spcPts val="4000"/>
              </a:spcBef>
              <a:defRPr sz="1800"/>
            </a:pPr>
            <a:r>
              <a:rPr sz="3455"/>
              <a:t>See </a:t>
            </a:r>
            <a:r>
              <a:rPr sz="3455" u="sng">
                <a:hlinkClick r:id="rId2" invalidUrl="" action="" tgtFrame="" tooltip="" history="1" highlightClick="0" endSnd="0"/>
              </a:rPr>
              <a:t>https://thenounproject.com/</a:t>
            </a:r>
            <a:r>
              <a:rPr sz="3455"/>
              <a:t> for fun examples</a:t>
            </a:r>
          </a:p>
        </p:txBody>
      </p:sp>
      <p:sp>
        <p:nvSpPr>
          <p:cNvPr id="159" name="Shape 15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SVG Resizing &amp; Styling example:</a:t>
            </a:r>
            <a:br>
              <a:rPr sz="3600"/>
            </a:br>
            <a:r>
              <a:rPr sz="3600" u="sng">
                <a:hlinkClick r:id="rId2" invalidUrl="" action="" tgtFrame="" tooltip="" history="1" highlightClick="0" endSnd="0"/>
              </a:rPr>
              <a:t>http://codepen.io/Auraelius/pen/eqcgJ</a:t>
            </a:r>
            <a:endParaRPr sz="3600"/>
          </a:p>
          <a:p>
            <a:pPr lvl="0">
              <a:defRPr sz="1800"/>
            </a:pPr>
            <a:r>
              <a:rPr sz="3600"/>
              <a:t>Fork the pen, then play with the width of the screen and the styles in the CSS</a:t>
            </a:r>
            <a:endParaRPr sz="3600"/>
          </a:p>
          <a:p>
            <a:pPr lvl="0" marL="0" indent="0">
              <a:buSzTx/>
              <a:buNone/>
              <a:defRPr sz="1800"/>
            </a:pPr>
            <a:r>
              <a:rPr sz="3600"/>
              <a:t>Look at the code examples at the bottom</a:t>
            </a:r>
            <a:endParaRPr sz="3600"/>
          </a:p>
          <a:p>
            <a:pPr lvl="0">
              <a:defRPr sz="1800"/>
            </a:pPr>
            <a:r>
              <a:rPr sz="3600"/>
              <a:t>What code determines it’s unstyled size? Is this the same as the unsettled &lt;img&gt; version?</a:t>
            </a:r>
            <a:endParaRPr sz="3600"/>
          </a:p>
          <a:p>
            <a:pPr lvl="0">
              <a:defRPr sz="1800"/>
            </a:pPr>
            <a:r>
              <a:rPr sz="3600"/>
              <a:t>What was added to allow application of styles?</a:t>
            </a:r>
          </a:p>
        </p:txBody>
      </p:sp>
      <p:sp>
        <p:nvSpPr>
          <p:cNvPr id="162" name="Shape 16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Going further with SVG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3600" u="sng">
                <a:hlinkClick r:id="rId2" invalidUrl="" action="" tgtFrame="" tooltip="" history="1" highlightClick="0" endSnd="0"/>
              </a:rPr>
              <a:t>http://tutorials.jenkov.com/svg/index.html</a:t>
            </a:r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How to mobilize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From </a:t>
            </a:r>
            <a:r>
              <a:rPr sz="3600" u="sng">
                <a:hlinkClick r:id="rId2" invalidUrl="" action="" tgtFrame="" tooltip="" history="1" highlightClick="0" endSnd="0"/>
              </a:rPr>
              <a:t>http://www.nngroup.com/articles/mobile-site-vs-full-site/</a:t>
            </a:r>
            <a:endParaRPr sz="3600"/>
          </a:p>
          <a:p>
            <a:pPr lvl="0">
              <a:defRPr sz="1800"/>
            </a:pPr>
            <a:r>
              <a:rPr b="1" sz="3600">
                <a:latin typeface="Helvetica"/>
                <a:ea typeface="Helvetica"/>
                <a:cs typeface="Helvetica"/>
                <a:sym typeface="Helvetica"/>
              </a:rPr>
              <a:t>cut features</a:t>
            </a:r>
            <a:r>
              <a:rPr sz="3600"/>
              <a:t>, to eliminate things that are not core to the mobile use case;</a:t>
            </a:r>
            <a:endParaRPr sz="3600"/>
          </a:p>
          <a:p>
            <a:pPr lvl="0">
              <a:defRPr sz="1800"/>
            </a:pPr>
            <a:r>
              <a:rPr b="1" sz="3600">
                <a:latin typeface="Helvetica"/>
                <a:ea typeface="Helvetica"/>
                <a:cs typeface="Helvetica"/>
                <a:sym typeface="Helvetica"/>
              </a:rPr>
              <a:t>cut content</a:t>
            </a:r>
            <a:r>
              <a:rPr sz="3600"/>
              <a:t>, to reduce word count and defer secondary information to secondary pages; and</a:t>
            </a:r>
            <a:endParaRPr sz="3600"/>
          </a:p>
          <a:p>
            <a:pPr lvl="0">
              <a:defRPr sz="1800"/>
            </a:pPr>
            <a:r>
              <a:rPr b="1" sz="3600">
                <a:latin typeface="Helvetica"/>
                <a:ea typeface="Helvetica"/>
                <a:cs typeface="Helvetica"/>
                <a:sym typeface="Helvetica"/>
              </a:rPr>
              <a:t>enlarge interface elements</a:t>
            </a:r>
            <a:r>
              <a:rPr sz="3600"/>
              <a:t>, to accommodate the "fat finger" problem.</a:t>
            </a:r>
          </a:p>
        </p:txBody>
      </p:sp>
      <p:sp>
        <p:nvSpPr>
          <p:cNvPr id="56" name="Shape 56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Manage images in CSS</a:t>
            </a:r>
          </a:p>
        </p:txBody>
      </p:sp>
      <p:sp>
        <p:nvSpPr>
          <p:cNvPr id="169" name="Shape 169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315468" indent="-306704" defTabSz="403097">
              <a:spcBef>
                <a:spcPts val="2800"/>
              </a:spcBef>
              <a:defRPr sz="1800"/>
            </a:pPr>
            <a:r>
              <a:rPr sz="2484"/>
              <a:t>Set media to 100% width of parent container for fluid layout</a:t>
            </a:r>
            <a:br>
              <a:rPr sz="2484"/>
            </a:br>
            <a:br>
              <a:rPr sz="2484"/>
            </a:br>
            <a:r>
              <a:rPr sz="2484">
                <a:latin typeface="Source Code Pro"/>
                <a:ea typeface="Source Code Pro"/>
                <a:cs typeface="Source Code Pro"/>
                <a:sym typeface="Source Code Pro"/>
              </a:rPr>
              <a:t>img, embed, object, video {</a:t>
            </a:r>
            <a:br>
              <a:rPr sz="2484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sz="2484">
                <a:latin typeface="Source Code Pro"/>
                <a:ea typeface="Source Code Pro"/>
                <a:cs typeface="Source Code Pro"/>
                <a:sym typeface="Source Code Pro"/>
              </a:rPr>
              <a:t>  max-width: 100%;</a:t>
            </a:r>
            <a:br>
              <a:rPr sz="2484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sz="2484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2484"/>
          </a:p>
          <a:p>
            <a:pPr lvl="0" marL="306704" indent="-306704" defTabSz="403097">
              <a:spcBef>
                <a:spcPts val="2800"/>
              </a:spcBef>
              <a:defRPr sz="1800"/>
            </a:pPr>
            <a:r>
              <a:rPr sz="2484"/>
              <a:t>Change the background-image or content property in CSS for using media queries</a:t>
            </a:r>
            <a:br>
              <a:rPr sz="2484"/>
            </a:br>
            <a:endParaRPr sz="2484"/>
          </a:p>
          <a:p>
            <a:pPr lvl="4" marL="0" indent="630936" defTabSz="403097">
              <a:spcBef>
                <a:spcPts val="0"/>
              </a:spcBef>
              <a:buSzTx/>
              <a:buNone/>
              <a:defRPr sz="1800"/>
            </a:pPr>
            <a:r>
              <a:rPr sz="2415">
                <a:latin typeface="Source Code Pro"/>
                <a:ea typeface="Source Code Pro"/>
                <a:cs typeface="Source Code Pro"/>
                <a:sym typeface="Source Code Pro"/>
              </a:rPr>
              <a:t>.picture {</a:t>
            </a:r>
            <a:endParaRPr sz="241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4" marL="0" indent="630936" defTabSz="403097">
              <a:spcBef>
                <a:spcPts val="0"/>
              </a:spcBef>
              <a:buSzTx/>
              <a:buNone/>
              <a:defRPr sz="1800"/>
            </a:pPr>
            <a:r>
              <a:rPr sz="2415">
                <a:latin typeface="Source Code Pro"/>
                <a:ea typeface="Source Code Pro"/>
                <a:cs typeface="Source Code Pro"/>
                <a:sym typeface="Source Code Pro"/>
              </a:rPr>
              <a:t>  content: url(elephant_1620217f.jpg);</a:t>
            </a:r>
            <a:endParaRPr sz="241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4" marL="0" indent="630936" defTabSz="403097">
              <a:spcBef>
                <a:spcPts val="0"/>
              </a:spcBef>
              <a:buSzTx/>
              <a:buNone/>
              <a:defRPr sz="1800"/>
            </a:pPr>
            <a:r>
              <a:rPr sz="2415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241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L="306704" indent="-306704" defTabSz="403097">
              <a:spcBef>
                <a:spcPts val="2800"/>
              </a:spcBef>
              <a:defRPr sz="1800"/>
            </a:pPr>
            <a:r>
              <a:rPr sz="2484"/>
              <a:t>Serve smaller/cropped/more compressed files to small devices</a:t>
            </a:r>
            <a:endParaRPr sz="2484"/>
          </a:p>
          <a:p>
            <a:pPr lvl="0" marL="0" indent="0" algn="ctr" defTabSz="403097">
              <a:spcBef>
                <a:spcPts val="2800"/>
              </a:spcBef>
              <a:buSzTx/>
              <a:buNone/>
              <a:defRPr sz="1800"/>
            </a:pPr>
            <a:r>
              <a:rPr sz="2484" u="sng">
                <a:hlinkClick r:id="rId2" invalidUrl="" action="" tgtFrame="" tooltip="" history="1" highlightClick="0" endSnd="0"/>
              </a:rPr>
              <a:t>http://codepen.io/Auraelius/pen/sClka</a:t>
            </a:r>
          </a:p>
        </p:txBody>
      </p:sp>
      <p:sp>
        <p:nvSpPr>
          <p:cNvPr id="170" name="Shape 17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>
              <a:buSzTx/>
              <a:buNone/>
              <a:defRPr sz="1800"/>
            </a:pPr>
            <a:r>
              <a:rPr sz="3600"/>
              <a:t>Aside:</a:t>
            </a:r>
            <a:br>
              <a:rPr sz="3600"/>
            </a:br>
            <a:br>
              <a:rPr sz="3600"/>
            </a:br>
            <a:r>
              <a:rPr sz="3600"/>
              <a:t>For an interesting perspective on the “Woman laughing alone with her salad” meme, see </a:t>
            </a:r>
            <a:br>
              <a:rPr sz="3600"/>
            </a:br>
            <a:br>
              <a:rPr sz="3600"/>
            </a:br>
            <a:r>
              <a:rPr sz="3600" u="sng">
                <a:hlinkClick r:id="rId2" invalidUrl="" action="" tgtFrame="" tooltip="" history="1" highlightClick="0" endSnd="0"/>
              </a:rPr>
              <a:t>http://www.theguardian.com/women-in-leadership/2014/mar/05/woman-laughing-alone-with-salad</a:t>
            </a:r>
          </a:p>
        </p:txBody>
      </p:sp>
      <p:sp>
        <p:nvSpPr>
          <p:cNvPr id="173" name="Shape 17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Responsive images exercise</a:t>
            </a:r>
          </a:p>
        </p:txBody>
      </p:sp>
      <p:sp>
        <p:nvSpPr>
          <p:cNvPr id="176" name="Shape 1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48920" indent="-248920" defTabSz="327152">
              <a:spcBef>
                <a:spcPts val="2300"/>
              </a:spcBef>
              <a:defRPr sz="1800"/>
            </a:pPr>
            <a:r>
              <a:rPr sz="2016"/>
              <a:t>Go to </a:t>
            </a:r>
            <a:r>
              <a:rPr sz="2016" u="sng">
                <a:hlinkClick r:id="rId2" invalidUrl="" action="" tgtFrame="" tooltip="" history="1" highlightClick="0" endSnd="0"/>
              </a:rPr>
              <a:t>http://codepen.io/Auraelius/pen/zchIq</a:t>
            </a:r>
            <a:endParaRPr sz="2016"/>
          </a:p>
          <a:p>
            <a:pPr lvl="0" marL="248920" indent="-248920" defTabSz="327152">
              <a:spcBef>
                <a:spcPts val="2300"/>
              </a:spcBef>
              <a:defRPr sz="1800"/>
            </a:pPr>
            <a:r>
              <a:rPr sz="2016"/>
              <a:t>Examine the page at different widths</a:t>
            </a:r>
            <a:endParaRPr sz="2016"/>
          </a:p>
          <a:p>
            <a:pPr lvl="0" marL="248920" indent="-248920" defTabSz="327152">
              <a:spcBef>
                <a:spcPts val="2300"/>
              </a:spcBef>
              <a:defRPr sz="1800"/>
            </a:pPr>
            <a:r>
              <a:rPr sz="2016"/>
              <a:t>Answer these questions:</a:t>
            </a:r>
            <a:endParaRPr sz="2016"/>
          </a:p>
          <a:p>
            <a:pPr lvl="1" marL="711200" indent="-355600" defTabSz="327152">
              <a:spcBef>
                <a:spcPts val="2300"/>
              </a:spcBef>
              <a:buSzPct val="100000"/>
              <a:buAutoNum type="arabicPeriod" startAt="1"/>
              <a:defRPr sz="1800"/>
            </a:pPr>
            <a:r>
              <a:rPr sz="2016"/>
              <a:t>What are the media query breakpoints?</a:t>
            </a:r>
            <a:endParaRPr sz="2016"/>
          </a:p>
          <a:p>
            <a:pPr lvl="1" marL="711200" indent="-355600" defTabSz="327152">
              <a:spcBef>
                <a:spcPts val="2300"/>
              </a:spcBef>
              <a:buSzPct val="100000"/>
              <a:buAutoNum type="arabicPeriod" startAt="1"/>
              <a:defRPr sz="1800"/>
            </a:pPr>
            <a:r>
              <a:rPr sz="2016"/>
              <a:t>What tag is used to display the SVG file?</a:t>
            </a:r>
            <a:endParaRPr sz="2016"/>
          </a:p>
          <a:p>
            <a:pPr lvl="1" marL="711200" indent="-355600" defTabSz="327152">
              <a:spcBef>
                <a:spcPts val="2300"/>
              </a:spcBef>
              <a:buSzPct val="100000"/>
              <a:buAutoNum type="arabicPeriod" startAt="1"/>
              <a:defRPr sz="1800"/>
            </a:pPr>
            <a:r>
              <a:rPr sz="2016"/>
              <a:t>What CSS property is used to change the image?</a:t>
            </a:r>
            <a:endParaRPr sz="2016"/>
          </a:p>
          <a:p>
            <a:pPr lvl="1" marL="711200" indent="-355600" defTabSz="327152">
              <a:spcBef>
                <a:spcPts val="2300"/>
              </a:spcBef>
              <a:buSzPct val="100000"/>
              <a:buAutoNum type="arabicPeriod" startAt="1"/>
              <a:defRPr sz="1800"/>
            </a:pPr>
            <a:r>
              <a:rPr sz="2016"/>
              <a:t>Why does the image disappear at some viewport widths?</a:t>
            </a:r>
            <a:endParaRPr sz="2016"/>
          </a:p>
          <a:p>
            <a:pPr lvl="1" marL="711200" indent="-355600" defTabSz="327152">
              <a:spcBef>
                <a:spcPts val="2300"/>
              </a:spcBef>
              <a:buSzPct val="100000"/>
              <a:buAutoNum type="arabicPeriod" startAt="1"/>
              <a:defRPr sz="1800"/>
            </a:pPr>
            <a:r>
              <a:rPr sz="2016"/>
              <a:t>What changes in the HTML to make the caption change?</a:t>
            </a:r>
            <a:endParaRPr sz="2016"/>
          </a:p>
          <a:p>
            <a:pPr lvl="1" marL="711200" indent="-355600" defTabSz="327152">
              <a:spcBef>
                <a:spcPts val="2300"/>
              </a:spcBef>
              <a:buSzPct val="100000"/>
              <a:buAutoNum type="arabicPeriod" startAt="1"/>
              <a:defRPr sz="1800"/>
            </a:pPr>
            <a:r>
              <a:rPr sz="2016"/>
              <a:t>What class &amp; selector controls the changing caption?</a:t>
            </a:r>
            <a:endParaRPr sz="2016"/>
          </a:p>
          <a:p>
            <a:pPr lvl="1" marL="711200" indent="-355600" defTabSz="327152">
              <a:spcBef>
                <a:spcPts val="2300"/>
              </a:spcBef>
              <a:buSzPct val="100000"/>
              <a:buAutoNum type="arabicPeriod" startAt="1"/>
              <a:defRPr sz="1800"/>
            </a:pPr>
            <a:r>
              <a:rPr sz="2016"/>
              <a:t>With the cache disabled, does the page load faster at different widths? Use the network tab to get your numbers.</a:t>
            </a:r>
          </a:p>
        </p:txBody>
      </p:sp>
      <p:sp>
        <p:nvSpPr>
          <p:cNvPr id="177" name="Shape 17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xfrm>
            <a:off x="952500" y="4318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 defTabSz="490727">
              <a:defRPr sz="1800"/>
            </a:pPr>
            <a:r>
              <a:rPr sz="6719"/>
              <a:t>Undiscovered country:</a:t>
            </a:r>
            <a:br>
              <a:rPr sz="6719"/>
            </a:br>
            <a:r>
              <a:rPr sz="6719"/>
              <a:t>Pixel density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xfrm>
            <a:off x="952500" y="2603500"/>
            <a:ext cx="6802537" cy="6286500"/>
          </a:xfrm>
          <a:prstGeom prst="rect">
            <a:avLst/>
          </a:prstGeom>
        </p:spPr>
        <p:txBody>
          <a:bodyPr/>
          <a:lstStyle/>
          <a:p>
            <a:pPr lvl="0" marL="266700" indent="-266700" defTabSz="350520">
              <a:spcBef>
                <a:spcPts val="2500"/>
              </a:spcBef>
              <a:defRPr sz="1800"/>
            </a:pPr>
            <a:r>
              <a:rPr sz="2160"/>
              <a:t>Change the background-image property in CSS for high DPI displays using media queries with </a:t>
            </a:r>
            <a:r>
              <a:rPr sz="2160">
                <a:latin typeface="Source Code Pro"/>
                <a:ea typeface="Source Code Pro"/>
                <a:cs typeface="Source Code Pro"/>
                <a:sym typeface="Source Code Pro"/>
              </a:rPr>
              <a:t>min-resolution </a:t>
            </a:r>
            <a:r>
              <a:rPr sz="2160"/>
              <a:t>and </a:t>
            </a:r>
            <a:br>
              <a:rPr sz="2160"/>
            </a:br>
            <a:r>
              <a:rPr sz="2160">
                <a:latin typeface="Source Code Pro"/>
                <a:ea typeface="Source Code Pro"/>
                <a:cs typeface="Source Code Pro"/>
                <a:sym typeface="Source Code Pro"/>
              </a:rPr>
              <a:t>-webkit-min-device-pixel-ratio</a:t>
            </a:r>
            <a:r>
              <a:rPr sz="2160"/>
              <a:t>.</a:t>
            </a:r>
            <a:endParaRPr sz="2160"/>
          </a:p>
          <a:p>
            <a:pPr lvl="0" marL="266700" indent="-266700" defTabSz="350520">
              <a:spcBef>
                <a:spcPts val="2500"/>
              </a:spcBef>
              <a:defRPr sz="1800"/>
            </a:pPr>
            <a:r>
              <a:rPr sz="2160"/>
              <a:t>Use the </a:t>
            </a:r>
            <a:r>
              <a:rPr sz="2160">
                <a:latin typeface="Source Code Pro"/>
                <a:ea typeface="Source Code Pro"/>
                <a:cs typeface="Source Code Pro"/>
                <a:sym typeface="Source Code Pro"/>
              </a:rPr>
              <a:t>picture</a:t>
            </a:r>
            <a:r>
              <a:rPr sz="2160"/>
              <a:t> element when you want to specify different images depending on device characteristics.</a:t>
            </a:r>
            <a:endParaRPr sz="2160"/>
          </a:p>
          <a:p>
            <a:pPr lvl="0" marL="266700" indent="-266700" defTabSz="350520">
              <a:spcBef>
                <a:spcPts val="2500"/>
              </a:spcBef>
              <a:defRPr sz="1800"/>
            </a:pPr>
            <a:r>
              <a:rPr sz="2160"/>
              <a:t>Use </a:t>
            </a:r>
            <a:r>
              <a:rPr sz="2160">
                <a:latin typeface="Source Code Pro"/>
                <a:ea typeface="Source Code Pro"/>
                <a:cs typeface="Source Code Pro"/>
                <a:sym typeface="Source Code Pro"/>
              </a:rPr>
              <a:t>srcset</a:t>
            </a:r>
            <a:r>
              <a:rPr sz="2160"/>
              <a:t> to provide high resolution images in addition to the 1x image in markup.</a:t>
            </a:r>
            <a:endParaRPr sz="2160"/>
          </a:p>
          <a:p>
            <a:pPr lvl="0" marL="266700" indent="-266700" defTabSz="350520">
              <a:spcBef>
                <a:spcPts val="2500"/>
              </a:spcBef>
              <a:defRPr sz="1800"/>
            </a:pPr>
            <a:r>
              <a:rPr sz="2160"/>
              <a:t>Use </a:t>
            </a:r>
            <a:r>
              <a:rPr sz="2160">
                <a:latin typeface="Source Code Pro"/>
                <a:ea typeface="Source Code Pro"/>
                <a:cs typeface="Source Code Pro"/>
                <a:sym typeface="Source Code Pro"/>
              </a:rPr>
              <a:t>srcset</a:t>
            </a:r>
            <a:r>
              <a:rPr sz="2160"/>
              <a:t> and the x descriptor in the img element to give hints to the browser about the best image to use when choosing from different densities.</a:t>
            </a:r>
            <a:endParaRPr sz="2160"/>
          </a:p>
          <a:p>
            <a:pPr lvl="0" marL="0" indent="0" defTabSz="350520">
              <a:spcBef>
                <a:spcPts val="2500"/>
              </a:spcBef>
              <a:buSzTx/>
              <a:buNone/>
              <a:defRPr sz="1800"/>
            </a:pPr>
            <a:r>
              <a:rPr sz="1440">
                <a:hlinkClick r:id="rId2" invalidUrl="" action="" tgtFrame="" tooltip="" history="1" highlightClick="0" endSnd="0"/>
              </a:rPr>
              <a:t>https://developers.google.com/web/fundamentals/media/images/</a:t>
            </a:r>
            <a:br>
              <a:rPr sz="1440"/>
            </a:br>
            <a:r>
              <a:rPr sz="1440">
                <a:hlinkClick r:id="rId3" invalidUrl="" action="" tgtFrame="" tooltip="" history="1" highlightClick="0" endSnd="0"/>
              </a:rPr>
              <a:t>http://www.techspot.com/images/teaser/retina.jpg</a:t>
            </a:r>
            <a:br>
              <a:rPr sz="1440"/>
            </a:br>
            <a:r>
              <a:rPr sz="1440" u="sng">
                <a:hlinkClick r:id="rId4" invalidUrl="" action="" tgtFrame="" tooltip="" history="1" highlightClick="0" endSnd="0"/>
              </a:rPr>
              <a:t>http://www.bbc.co.uk/gel/tablet/tablet-device-considerations/pixel-density</a:t>
            </a:r>
          </a:p>
        </p:txBody>
      </p:sp>
      <p:pic>
        <p:nvPicPr>
          <p:cNvPr id="181" name="pasted-image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31733" y="2582465"/>
            <a:ext cx="4445001" cy="3975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pasted-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687046" y="6821735"/>
            <a:ext cx="6311901" cy="254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hape 18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Responsive Typography</a:t>
            </a:r>
          </a:p>
        </p:txBody>
      </p:sp>
      <p:sp>
        <p:nvSpPr>
          <p:cNvPr id="186" name="Shape 18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Responsive Typography</a:t>
            </a:r>
          </a:p>
        </p:txBody>
      </p:sp>
      <p:sp>
        <p:nvSpPr>
          <p:cNvPr id="189" name="Shape 189"/>
          <p:cNvSpPr/>
          <p:nvPr>
            <p:ph type="body" idx="1"/>
          </p:nvPr>
        </p:nvSpPr>
        <p:spPr>
          <a:xfrm>
            <a:off x="825500" y="1574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Text has been around for thousands of years.</a:t>
            </a:r>
            <a:endParaRPr sz="3600"/>
          </a:p>
          <a:p>
            <a:pPr lvl="0">
              <a:defRPr sz="1800"/>
            </a:pPr>
            <a:r>
              <a:rPr sz="3600"/>
              <a:t>We know how to make text readable.</a:t>
            </a:r>
            <a:endParaRPr sz="3600"/>
          </a:p>
          <a:p>
            <a:pPr lvl="0">
              <a:defRPr sz="1800"/>
            </a:pPr>
            <a:r>
              <a:rPr sz="3600"/>
              <a:t>Our techniques are based on content &amp; </a:t>
            </a:r>
            <a:br>
              <a:rPr sz="3600"/>
            </a:br>
            <a:r>
              <a:rPr sz="3600"/>
              <a:t>human physiology (Interpupillary </a:t>
            </a:r>
            <a:br>
              <a:rPr sz="3600"/>
            </a:br>
            <a:r>
              <a:rPr sz="3600"/>
              <a:t>distance, arm length), </a:t>
            </a:r>
            <a:br>
              <a:rPr sz="3600"/>
            </a:br>
            <a:r>
              <a:rPr sz="3600"/>
              <a:t>not device size.</a:t>
            </a:r>
          </a:p>
        </p:txBody>
      </p:sp>
      <p:pic>
        <p:nvPicPr>
          <p:cNvPr id="19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32001" y="3600053"/>
            <a:ext cx="8407401" cy="5867401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Shape 191"/>
          <p:cNvSpPr/>
          <p:nvPr/>
        </p:nvSpPr>
        <p:spPr>
          <a:xfrm>
            <a:off x="5549244" y="8223249"/>
            <a:ext cx="5461568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600" u="sng"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1600" u="sng">
                <a:hlinkClick r:id="rId3" invalidUrl="" action="" tgtFrame="" tooltip="" history="1" highlightClick="0" endSnd="0"/>
              </a:rPr>
              <a:t>https://ia.net/know-how/responsive-typography-the-basics</a:t>
            </a:r>
          </a:p>
        </p:txBody>
      </p:sp>
      <p:sp>
        <p:nvSpPr>
          <p:cNvPr id="192" name="Shape 19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Key Aspects</a:t>
            </a:r>
          </a:p>
        </p:txBody>
      </p:sp>
      <p:sp>
        <p:nvSpPr>
          <p:cNvPr id="195" name="Shape 195"/>
          <p:cNvSpPr/>
          <p:nvPr>
            <p:ph type="body" idx="1"/>
          </p:nvPr>
        </p:nvSpPr>
        <p:spPr>
          <a:xfrm>
            <a:off x="850900" y="14097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Typeface </a:t>
            </a:r>
            <a:endParaRPr sz="3600"/>
          </a:p>
          <a:p>
            <a:pPr lvl="0">
              <a:defRPr sz="1800"/>
            </a:pPr>
            <a:r>
              <a:rPr sz="3600"/>
              <a:t>Column width</a:t>
            </a:r>
            <a:endParaRPr sz="3600"/>
          </a:p>
          <a:p>
            <a:pPr lvl="0">
              <a:defRPr sz="1800"/>
            </a:pPr>
            <a:r>
              <a:rPr sz="3600"/>
              <a:t>Line height</a:t>
            </a:r>
          </a:p>
        </p:txBody>
      </p:sp>
      <p:pic>
        <p:nvPicPr>
          <p:cNvPr id="19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15842" y="4369792"/>
            <a:ext cx="8407401" cy="5245101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hape 19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title"/>
          </p:nvPr>
        </p:nvSpPr>
        <p:spPr>
          <a:xfrm>
            <a:off x="952500" y="-1270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Typeface</a:t>
            </a:r>
          </a:p>
        </p:txBody>
      </p:sp>
      <p:sp>
        <p:nvSpPr>
          <p:cNvPr id="200" name="Shape 200"/>
          <p:cNvSpPr/>
          <p:nvPr>
            <p:ph type="body" idx="1"/>
          </p:nvPr>
        </p:nvSpPr>
        <p:spPr>
          <a:xfrm>
            <a:off x="584200" y="40513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Word shape</a:t>
            </a:r>
            <a:endParaRPr sz="3600"/>
          </a:p>
          <a:p>
            <a:pPr lvl="0">
              <a:defRPr sz="1800"/>
            </a:pPr>
            <a:r>
              <a:rPr sz="3600"/>
              <a:t>Contrast</a:t>
            </a:r>
          </a:p>
        </p:txBody>
      </p:sp>
      <p:pic>
        <p:nvPicPr>
          <p:cNvPr id="201" name="On_Web_Typography___1__How_We_Read___The_Act_of_Reading___Safari_Books_Onlin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03865" y="5636269"/>
            <a:ext cx="76962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On_Web_Typography___3__Evaluating_Typefaces___Physical_Traits___Safari_Books_Onlin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981210"/>
            <a:ext cx="13004800" cy="32377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On_Web_Typography___3__Evaluating_Typefaces___Typeface_Contrast___Safari_Books_Onlin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03865" y="7987055"/>
            <a:ext cx="7696201" cy="1345082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hape 204"/>
          <p:cNvSpPr/>
          <p:nvPr/>
        </p:nvSpPr>
        <p:spPr>
          <a:xfrm>
            <a:off x="1093673" y="8189696"/>
            <a:ext cx="294153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i="1"/>
              <a:t>On Web Typography, </a:t>
            </a:r>
            <a:br>
              <a:rPr i="1"/>
            </a:br>
            <a:r>
              <a:rPr i="1"/>
              <a:t>Jason Santa Maria, </a:t>
            </a:r>
            <a:br>
              <a:rPr i="1"/>
            </a:br>
            <a:r>
              <a:rPr i="1"/>
              <a:t>A Book Apart</a:t>
            </a:r>
          </a:p>
        </p:txBody>
      </p:sp>
      <p:sp>
        <p:nvSpPr>
          <p:cNvPr id="205" name="Shape 20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xfrm>
            <a:off x="952500" y="-1143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Readability</a:t>
            </a:r>
          </a:p>
        </p:txBody>
      </p:sp>
      <p:sp>
        <p:nvSpPr>
          <p:cNvPr id="208" name="Shape 208"/>
          <p:cNvSpPr/>
          <p:nvPr>
            <p:ph type="body" idx="1"/>
          </p:nvPr>
        </p:nvSpPr>
        <p:spPr>
          <a:xfrm>
            <a:off x="381000" y="2247900"/>
            <a:ext cx="5757334" cy="5671295"/>
          </a:xfrm>
          <a:prstGeom prst="rect">
            <a:avLst/>
          </a:prstGeom>
        </p:spPr>
        <p:txBody>
          <a:bodyPr/>
          <a:lstStyle/>
          <a:p>
            <a:pPr lvl="0" marL="400050" indent="-400050" defTabSz="525779">
              <a:spcBef>
                <a:spcPts val="3700"/>
              </a:spcBef>
              <a:defRPr sz="1800"/>
            </a:pPr>
            <a:r>
              <a:rPr sz="3239"/>
              <a:t>Line length = 40 to 70 characters per line</a:t>
            </a:r>
            <a:br>
              <a:rPr sz="3239"/>
            </a:br>
            <a:r>
              <a:rPr sz="3239"/>
              <a:t>- set column </a:t>
            </a:r>
            <a:r>
              <a:rPr sz="3239">
                <a:latin typeface="Source Code Pro"/>
                <a:ea typeface="Source Code Pro"/>
                <a:cs typeface="Source Code Pro"/>
                <a:sym typeface="Source Code Pro"/>
              </a:rPr>
              <a:t>width</a:t>
            </a:r>
            <a:r>
              <a:rPr sz="3239"/>
              <a:t> in </a:t>
            </a:r>
            <a:r>
              <a:rPr sz="3239">
                <a:latin typeface="Source Code Pro"/>
                <a:ea typeface="Source Code Pro"/>
                <a:cs typeface="Source Code Pro"/>
                <a:sym typeface="Source Code Pro"/>
              </a:rPr>
              <a:t>rem</a:t>
            </a:r>
            <a:r>
              <a:rPr sz="3239"/>
              <a:t> units</a:t>
            </a:r>
            <a:endParaRPr sz="3239"/>
          </a:p>
          <a:p>
            <a:pPr lvl="0" marL="400050" indent="-400050" defTabSz="525779">
              <a:spcBef>
                <a:spcPts val="3700"/>
              </a:spcBef>
              <a:defRPr sz="1800"/>
            </a:pPr>
            <a:r>
              <a:rPr sz="3239"/>
              <a:t>Leading - depends on content, font and line length but typically 150% of font height</a:t>
            </a:r>
            <a:br>
              <a:rPr sz="3239"/>
            </a:br>
            <a:r>
              <a:rPr sz="3239"/>
              <a:t>- set </a:t>
            </a:r>
            <a:r>
              <a:rPr sz="3239">
                <a:latin typeface="Source Code Pro"/>
                <a:ea typeface="Source Code Pro"/>
                <a:cs typeface="Source Code Pro"/>
                <a:sym typeface="Source Code Pro"/>
              </a:rPr>
              <a:t>line-height</a:t>
            </a:r>
            <a:r>
              <a:rPr sz="3239"/>
              <a:t> property in </a:t>
            </a:r>
            <a:r>
              <a:rPr sz="3239">
                <a:latin typeface="Source Code Pro"/>
                <a:ea typeface="Source Code Pro"/>
                <a:cs typeface="Source Code Pro"/>
                <a:sym typeface="Source Code Pro"/>
              </a:rPr>
              <a:t>rem</a:t>
            </a:r>
            <a:r>
              <a:rPr sz="3239"/>
              <a:t> units</a:t>
            </a:r>
          </a:p>
        </p:txBody>
      </p:sp>
      <p:pic>
        <p:nvPicPr>
          <p:cNvPr id="20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78602" y="2270866"/>
            <a:ext cx="6487640" cy="35941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pasted-imag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43755" y="6644580"/>
            <a:ext cx="5757334" cy="2159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/>
          <p:nvPr/>
        </p:nvSpPr>
        <p:spPr>
          <a:xfrm>
            <a:off x="3696843" y="9029700"/>
            <a:ext cx="91163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1400">
                <a:hlinkClick r:id="rId4" invalidUrl="" action="" tgtFrame="" tooltip="" history="1" highlightClick="0" endSnd="0"/>
              </a:rPr>
              <a:t>http://thecontentauthority.com/blog/wp-content/uploads/2014/02/Content-readability-tip-line-height-or-leading.jpg</a:t>
            </a:r>
            <a:endParaRPr sz="1400"/>
          </a:p>
          <a:p>
            <a:pPr lvl="0">
              <a:defRPr sz="1800"/>
            </a:pPr>
            <a:r>
              <a:rPr sz="1400" u="sng">
                <a:hlinkClick r:id="rId5" invalidUrl="" action="" tgtFrame="" tooltip="" history="1" highlightClick="0" endSnd="0"/>
              </a:rPr>
              <a:t>http://www.magazinedesigning.com/wp-content/uploads/2013/07/column-width-line-length-character-count.png</a:t>
            </a:r>
          </a:p>
        </p:txBody>
      </p:sp>
      <p:sp>
        <p:nvSpPr>
          <p:cNvPr id="212" name="Shape 21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213" name="Shape 213"/>
          <p:cNvSpPr/>
          <p:nvPr/>
        </p:nvSpPr>
        <p:spPr>
          <a:xfrm>
            <a:off x="536524" y="8122394"/>
            <a:ext cx="5861152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http://www.vanseodesign.com/web-design/legible-readable-typography/</a:t>
            </a:r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Font face</a:t>
            </a:r>
          </a:p>
        </p:txBody>
      </p:sp>
      <p:sp>
        <p:nvSpPr>
          <p:cNvPr id="216" name="Shape 216"/>
          <p:cNvSpPr/>
          <p:nvPr>
            <p:ph type="body" idx="1"/>
          </p:nvPr>
        </p:nvSpPr>
        <p:spPr>
          <a:xfrm>
            <a:off x="774700" y="9652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1300"/>
              </a:spcBef>
              <a:defRPr sz="1800"/>
            </a:pPr>
            <a:r>
              <a:rPr b="1" sz="3600">
                <a:latin typeface="Helvetica"/>
                <a:ea typeface="Helvetica"/>
                <a:cs typeface="Helvetica"/>
                <a:sym typeface="Helvetica"/>
              </a:rPr>
              <a:t>System</a:t>
            </a:r>
            <a:r>
              <a:rPr sz="3600"/>
              <a:t> fonts - always available ‘cos the OS uses them.</a:t>
            </a:r>
            <a:endParaRPr sz="3600"/>
          </a:p>
          <a:p>
            <a:pPr lvl="0">
              <a:spcBef>
                <a:spcPts val="1300"/>
              </a:spcBef>
              <a:defRPr sz="1800"/>
            </a:pPr>
            <a:r>
              <a:rPr b="1" sz="3600">
                <a:latin typeface="Helvetica"/>
                <a:ea typeface="Helvetica"/>
                <a:cs typeface="Helvetica"/>
                <a:sym typeface="Helvetica"/>
              </a:rPr>
              <a:t>Common</a:t>
            </a:r>
            <a:r>
              <a:rPr sz="3600"/>
              <a:t> fonts - frequently present ‘cos everybody (like MS Office) loads them </a:t>
            </a:r>
            <a:endParaRPr sz="3600"/>
          </a:p>
          <a:p>
            <a:pPr lvl="0">
              <a:spcBef>
                <a:spcPts val="1300"/>
              </a:spcBef>
              <a:defRPr sz="1800"/>
            </a:pPr>
            <a:r>
              <a:rPr b="1" sz="3600">
                <a:latin typeface="Helvetica"/>
                <a:ea typeface="Helvetica"/>
                <a:cs typeface="Helvetica"/>
                <a:sym typeface="Helvetica"/>
              </a:rPr>
              <a:t>Custom</a:t>
            </a:r>
            <a:r>
              <a:rPr sz="3600"/>
              <a:t> fonts (downloadable) - best typography but adds download time</a:t>
            </a:r>
          </a:p>
        </p:txBody>
      </p:sp>
      <p:pic>
        <p:nvPicPr>
          <p:cNvPr id="217" name="_font-face_-_CSS___MD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4700" y="6221652"/>
            <a:ext cx="11099800" cy="3011886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Shape 21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Mobilization Exercise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539750" indent="-539750" defTabSz="496570">
              <a:spcBef>
                <a:spcPts val="3500"/>
              </a:spcBef>
              <a:buSzPct val="100000"/>
              <a:buAutoNum type="arabicPeriod" startAt="1"/>
              <a:defRPr sz="1800"/>
            </a:pPr>
            <a:r>
              <a:rPr sz="3060"/>
              <a:t>Work through example with instructor</a:t>
            </a:r>
            <a:endParaRPr sz="3060"/>
          </a:p>
          <a:p>
            <a:pPr lvl="0" marL="539750" indent="-539750" defTabSz="496570">
              <a:spcBef>
                <a:spcPts val="3500"/>
              </a:spcBef>
              <a:buSzPct val="100000"/>
              <a:buAutoNum type="arabicPeriod" startAt="1"/>
              <a:defRPr sz="1800"/>
            </a:pPr>
            <a:r>
              <a:rPr sz="3060"/>
              <a:t>Break into teams</a:t>
            </a:r>
            <a:endParaRPr sz="3060"/>
          </a:p>
          <a:p>
            <a:pPr lvl="1" marL="1079500" indent="-539750" defTabSz="496570">
              <a:spcBef>
                <a:spcPts val="3500"/>
              </a:spcBef>
              <a:buSzPct val="100000"/>
              <a:buAutoNum type="arabicPeriod" startAt="1"/>
              <a:defRPr sz="1800"/>
            </a:pPr>
            <a:r>
              <a:rPr sz="3060"/>
              <a:t>Choose a mature product or category</a:t>
            </a:r>
            <a:endParaRPr sz="3060"/>
          </a:p>
          <a:p>
            <a:pPr lvl="1" marL="1079500" indent="-539750" defTabSz="496570">
              <a:spcBef>
                <a:spcPts val="3500"/>
              </a:spcBef>
              <a:buSzPct val="100000"/>
              <a:buAutoNum type="arabicPeriod" startAt="1"/>
              <a:defRPr sz="1800"/>
            </a:pPr>
            <a:r>
              <a:rPr sz="3060"/>
              <a:t>List at least ten major features</a:t>
            </a:r>
            <a:endParaRPr sz="3060"/>
          </a:p>
          <a:p>
            <a:pPr lvl="1" marL="1079500" indent="-539750" defTabSz="496570">
              <a:spcBef>
                <a:spcPts val="3500"/>
              </a:spcBef>
              <a:buSzPct val="100000"/>
              <a:buAutoNum type="arabicPeriod" startAt="1"/>
              <a:defRPr sz="1800"/>
            </a:pPr>
            <a:r>
              <a:rPr sz="3060"/>
              <a:t>Choose the most important one for a mobile user</a:t>
            </a:r>
            <a:endParaRPr sz="3060"/>
          </a:p>
          <a:p>
            <a:pPr lvl="1" marL="1079500" indent="-539750" defTabSz="496570">
              <a:spcBef>
                <a:spcPts val="3500"/>
              </a:spcBef>
              <a:buSzPct val="100000"/>
              <a:buAutoNum type="arabicPeriod" startAt="1"/>
              <a:defRPr sz="1800"/>
            </a:pPr>
            <a:r>
              <a:rPr sz="3060"/>
              <a:t>Sketch a single mobile screen that performs that feature</a:t>
            </a:r>
            <a:endParaRPr sz="3060"/>
          </a:p>
          <a:p>
            <a:pPr lvl="0" marL="539750" indent="-539750" defTabSz="496570">
              <a:spcBef>
                <a:spcPts val="3500"/>
              </a:spcBef>
              <a:buSzPct val="100000"/>
              <a:buAutoNum type="arabicPeriod" startAt="1"/>
              <a:defRPr sz="1800"/>
            </a:pPr>
            <a:r>
              <a:rPr sz="3060"/>
              <a:t>Report to class</a:t>
            </a:r>
          </a:p>
        </p:txBody>
      </p:sp>
      <p:sp>
        <p:nvSpPr>
          <p:cNvPr id="60" name="Shape 60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1270000" y="5334000"/>
            <a:ext cx="10464800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 u="sng"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2400" u="sng">
                <a:hlinkClick r:id="rId2" invalidUrl="" action="" tgtFrame="" tooltip="" history="1" highlightClick="0" endSnd="0"/>
              </a:rPr>
              <a:t>http://portlandcodeschool.github.io/primer/assignments/04-mobile-first-responsive-design/</a:t>
            </a:r>
          </a:p>
        </p:txBody>
      </p:sp>
      <p:sp>
        <p:nvSpPr>
          <p:cNvPr id="221" name="Shape 221"/>
          <p:cNvSpPr/>
          <p:nvPr/>
        </p:nvSpPr>
        <p:spPr>
          <a:xfrm>
            <a:off x="1168400" y="2336800"/>
            <a:ext cx="1046480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800"/>
            </a:lvl1pPr>
          </a:lstStyle>
          <a:p>
            <a:pPr lvl="0">
              <a:defRPr sz="1800"/>
            </a:pPr>
            <a:r>
              <a:rPr sz="3800"/>
              <a:t>Homework:</a:t>
            </a:r>
          </a:p>
        </p:txBody>
      </p:sp>
      <p:sp>
        <p:nvSpPr>
          <p:cNvPr id="222" name="Shape 22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xfrm>
            <a:off x="952500" y="-368300"/>
            <a:ext cx="11099800" cy="2159000"/>
          </a:xfrm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pPr lvl="0">
              <a:defRPr sz="1800"/>
            </a:pPr>
            <a:r>
              <a:rPr sz="7360"/>
              <a:t>Progressive Enhancement</a:t>
            </a:r>
          </a:p>
        </p:txBody>
      </p:sp>
      <p:pic>
        <p:nvPicPr>
          <p:cNvPr id="63" name="C1FC9EEA-00F1-4A05-9A5B-BC0794A964C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3176" y="1602762"/>
            <a:ext cx="7985517" cy="7591805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hape 64"/>
          <p:cNvSpPr/>
          <p:nvPr/>
        </p:nvSpPr>
        <p:spPr>
          <a:xfrm>
            <a:off x="353714" y="9213849"/>
            <a:ext cx="51934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1200">
                <a:latin typeface="Times"/>
                <a:ea typeface="Times"/>
                <a:cs typeface="Times"/>
                <a:sym typeface="Times"/>
              </a:rPr>
              <a:t>Excerpt From: Lyza Danger Gardner &amp; Jason Grigsby. “Head First Mobile Web.” iBooks. </a:t>
            </a:r>
            <a:r>
              <a:rPr sz="1200" u="sng">
                <a:solidFill>
                  <a:srgbClr val="042EEE"/>
                </a:solidFill>
                <a:uFill>
                  <a:solidFill>
                    <a:srgbClr val="042EEE"/>
                  </a:solidFill>
                </a:uFill>
                <a:latin typeface="Times"/>
                <a:ea typeface="Times"/>
                <a:cs typeface="Times"/>
                <a:sym typeface="Times"/>
                <a:hlinkClick r:id="rId3" invalidUrl="" action="" tgtFrame="" tooltip="" history="1" highlightClick="0" endSnd="0"/>
              </a:rPr>
              <a:t>https://itun.es/us/ZENvJ.l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952500" y="1143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 defTabSz="490727">
              <a:defRPr sz="1800"/>
            </a:pPr>
            <a:r>
              <a:rPr sz="6719"/>
              <a:t>How To </a:t>
            </a:r>
            <a:br>
              <a:rPr sz="6719"/>
            </a:br>
            <a:r>
              <a:rPr sz="6719"/>
              <a:t>Progressively Enhance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xfrm>
            <a:off x="952500" y="2896185"/>
            <a:ext cx="11099800" cy="6286501"/>
          </a:xfrm>
          <a:prstGeom prst="rect">
            <a:avLst/>
          </a:prstGeom>
        </p:spPr>
        <p:txBody>
          <a:bodyPr/>
          <a:lstStyle/>
          <a:p>
            <a:pPr lvl="0" marL="311150" indent="-311150" defTabSz="408940">
              <a:spcBef>
                <a:spcPts val="2900"/>
              </a:spcBef>
              <a:defRPr sz="1800"/>
            </a:pPr>
            <a:r>
              <a:rPr b="1" sz="2520">
                <a:latin typeface="Helvetica"/>
                <a:ea typeface="Helvetica"/>
                <a:cs typeface="Helvetica"/>
                <a:sym typeface="Helvetica"/>
              </a:rPr>
              <a:t>Step 1: Create an HTML-only layout</a:t>
            </a:r>
            <a:endParaRPr b="1" sz="2520">
              <a:latin typeface="Helvetica"/>
              <a:ea typeface="Helvetica"/>
              <a:cs typeface="Helvetica"/>
              <a:sym typeface="Helvetica"/>
            </a:endParaRPr>
          </a:p>
          <a:p>
            <a:pPr lvl="1" marL="622300" indent="-311150" defTabSz="408940">
              <a:spcBef>
                <a:spcPts val="2900"/>
              </a:spcBef>
              <a:defRPr sz="1800"/>
            </a:pPr>
            <a:r>
              <a:rPr sz="2520"/>
              <a:t>No CSS, JS</a:t>
            </a:r>
            <a:endParaRPr sz="2520"/>
          </a:p>
          <a:p>
            <a:pPr lvl="1" marL="622300" indent="-311150" defTabSz="408940">
              <a:spcBef>
                <a:spcPts val="2900"/>
              </a:spcBef>
              <a:defRPr sz="1800"/>
            </a:pPr>
            <a:r>
              <a:rPr sz="2520"/>
              <a:t>Small, low-res images &amp; scalable vector graphics</a:t>
            </a:r>
            <a:endParaRPr sz="2520"/>
          </a:p>
          <a:p>
            <a:pPr lvl="1" marL="622300" indent="-311150" defTabSz="408940">
              <a:spcBef>
                <a:spcPts val="2900"/>
              </a:spcBef>
              <a:defRPr sz="1800"/>
            </a:pPr>
            <a:r>
              <a:rPr sz="2520"/>
              <a:t>Leverage HTML5 tag types </a:t>
            </a:r>
            <a:br>
              <a:rPr sz="2520"/>
            </a:br>
            <a:r>
              <a:rPr sz="1960">
                <a:latin typeface="Monaco"/>
                <a:ea typeface="Monaco"/>
                <a:cs typeface="Monaco"/>
                <a:sym typeface="Monaco"/>
              </a:rPr>
              <a:t>&lt;article&gt;</a:t>
            </a:r>
            <a:r>
              <a:rPr sz="2520"/>
              <a:t> instead of </a:t>
            </a:r>
            <a:r>
              <a:rPr sz="1960">
                <a:latin typeface="Monaco"/>
                <a:ea typeface="Monaco"/>
                <a:cs typeface="Monaco"/>
                <a:sym typeface="Monaco"/>
              </a:rPr>
              <a:t>&lt;div class=“article”&gt;</a:t>
            </a:r>
            <a:endParaRPr sz="2520"/>
          </a:p>
          <a:p>
            <a:pPr lvl="1" marL="622300" indent="-311150" defTabSz="408940">
              <a:spcBef>
                <a:spcPts val="2900"/>
              </a:spcBef>
              <a:defRPr sz="1800"/>
            </a:pPr>
            <a:r>
              <a:rPr sz="2520"/>
              <a:t>Leverage the browser’s default layout packing behavior for a full-width, single-column layout</a:t>
            </a:r>
            <a:endParaRPr sz="2520"/>
          </a:p>
          <a:p>
            <a:pPr lvl="1" marL="622300" indent="-311150" defTabSz="408940">
              <a:spcBef>
                <a:spcPts val="2900"/>
              </a:spcBef>
              <a:defRPr sz="1800"/>
            </a:pPr>
            <a:r>
              <a:rPr sz="2520"/>
              <a:t>Use conventions that exist to make styling easier (i.e. a container div) sparingly if at all</a:t>
            </a:r>
            <a:endParaRPr sz="2520"/>
          </a:p>
          <a:p>
            <a:pPr lvl="1" marL="622300" indent="-311150" defTabSz="408940">
              <a:spcBef>
                <a:spcPts val="2900"/>
              </a:spcBef>
              <a:defRPr sz="1800"/>
            </a:pPr>
            <a:r>
              <a:rPr sz="2520"/>
              <a:t>Make sure the essential functions work without JS</a:t>
            </a:r>
          </a:p>
        </p:txBody>
      </p:sp>
      <p:sp>
        <p:nvSpPr>
          <p:cNvPr id="69" name="Shape 69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xfrm>
            <a:off x="952500" y="9525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 defTabSz="490727">
              <a:defRPr sz="1800"/>
            </a:pPr>
            <a:r>
              <a:rPr sz="6719"/>
              <a:t>How To </a:t>
            </a:r>
            <a:br>
              <a:rPr sz="6719"/>
            </a:br>
            <a:r>
              <a:rPr sz="6719"/>
              <a:t>Progressively Enhance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b="1" sz="3600">
                <a:latin typeface="Helvetica"/>
                <a:ea typeface="Helvetica"/>
                <a:cs typeface="Helvetica"/>
                <a:sym typeface="Helvetica"/>
              </a:rPr>
              <a:t>Step 2: Use CSS, JS to enhance for mobile</a:t>
            </a:r>
            <a:endParaRPr b="1" sz="3600">
              <a:latin typeface="Helvetica"/>
              <a:ea typeface="Helvetica"/>
              <a:cs typeface="Helvetica"/>
              <a:sym typeface="Helvetica"/>
            </a:endParaRPr>
          </a:p>
          <a:p>
            <a:pPr lvl="1">
              <a:defRPr sz="1800"/>
            </a:pPr>
            <a:r>
              <a:rPr sz="3600"/>
              <a:t>Add CSS &amp; JS to enhance the mobile experience</a:t>
            </a:r>
            <a:endParaRPr sz="3600"/>
          </a:p>
          <a:p>
            <a:pPr lvl="1">
              <a:defRPr sz="1800"/>
            </a:pPr>
            <a:r>
              <a:rPr sz="3600"/>
              <a:t>Use modern mobile UI patterns</a:t>
            </a:r>
            <a:endParaRPr sz="3600"/>
          </a:p>
          <a:p>
            <a:pPr lvl="1">
              <a:defRPr sz="1800"/>
            </a:pPr>
            <a:r>
              <a:rPr sz="3600"/>
              <a:t>DO NOT change the HTML structure </a:t>
            </a:r>
            <a:br>
              <a:rPr sz="3600"/>
            </a:br>
            <a:r>
              <a:rPr sz="3600"/>
              <a:t>(its ok to add classes)</a:t>
            </a:r>
            <a:endParaRPr sz="3600"/>
          </a:p>
          <a:p>
            <a:pPr lvl="1">
              <a:defRPr sz="1800"/>
            </a:pPr>
            <a:r>
              <a:rPr sz="3600"/>
              <a:t>DO NOT write media queries for mobile devices</a:t>
            </a:r>
          </a:p>
        </p:txBody>
      </p:sp>
      <p:sp>
        <p:nvSpPr>
          <p:cNvPr id="73" name="Shape 73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xfrm>
            <a:off x="952500" y="9525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 defTabSz="490727">
              <a:defRPr sz="1800"/>
            </a:pPr>
            <a:r>
              <a:rPr sz="6719"/>
              <a:t>How To </a:t>
            </a:r>
            <a:br>
              <a:rPr sz="6719"/>
            </a:br>
            <a:r>
              <a:rPr sz="6719"/>
              <a:t>Progressively Enhance</a:t>
            </a:r>
          </a:p>
        </p:txBody>
      </p:sp>
      <p:sp>
        <p:nvSpPr>
          <p:cNvPr id="76" name="Shape 76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360045" indent="-360045" defTabSz="473201">
              <a:spcBef>
                <a:spcPts val="3400"/>
              </a:spcBef>
              <a:defRPr sz="1800"/>
            </a:pPr>
            <a:r>
              <a:rPr b="1" sz="2916">
                <a:latin typeface="Helvetica"/>
                <a:ea typeface="Helvetica"/>
                <a:cs typeface="Helvetica"/>
                <a:sym typeface="Helvetica"/>
              </a:rPr>
              <a:t>Step 3: Use CSS, JS to enhance larger screens</a:t>
            </a:r>
            <a:endParaRPr b="1" sz="2916">
              <a:latin typeface="Helvetica"/>
              <a:ea typeface="Helvetica"/>
              <a:cs typeface="Helvetica"/>
              <a:sym typeface="Helvetica"/>
            </a:endParaRPr>
          </a:p>
          <a:p>
            <a:pPr lvl="1" marL="720090" indent="-360045" defTabSz="473201">
              <a:spcBef>
                <a:spcPts val="3400"/>
              </a:spcBef>
              <a:defRPr sz="1800"/>
            </a:pPr>
            <a:r>
              <a:rPr sz="2916"/>
              <a:t>Add CSS &amp; JS to enhance the widescreen experience</a:t>
            </a:r>
            <a:endParaRPr sz="2916"/>
          </a:p>
          <a:p>
            <a:pPr lvl="1" marL="720090" indent="-360045" defTabSz="473201">
              <a:spcBef>
                <a:spcPts val="3400"/>
              </a:spcBef>
              <a:defRPr sz="1800"/>
            </a:pPr>
            <a:r>
              <a:rPr sz="2916"/>
              <a:t>DO NOT change the HTML structure </a:t>
            </a:r>
            <a:br>
              <a:rPr sz="2916"/>
            </a:br>
            <a:r>
              <a:rPr sz="2916"/>
              <a:t>(its ok to add classes)</a:t>
            </a:r>
            <a:endParaRPr sz="2916"/>
          </a:p>
          <a:p>
            <a:pPr lvl="1" marL="720090" indent="-360045" defTabSz="473201">
              <a:spcBef>
                <a:spcPts val="3400"/>
              </a:spcBef>
              <a:defRPr sz="1800"/>
            </a:pPr>
            <a:r>
              <a:rPr sz="2916"/>
              <a:t>Write media queries for larger devices</a:t>
            </a:r>
            <a:endParaRPr sz="2916"/>
          </a:p>
          <a:p>
            <a:pPr lvl="2" marL="1080135" indent="-360045" defTabSz="473201">
              <a:spcBef>
                <a:spcPts val="3400"/>
              </a:spcBef>
              <a:defRPr sz="1800"/>
            </a:pPr>
            <a:r>
              <a:rPr sz="2916"/>
              <a:t>Use Horizontal layout aesthetics</a:t>
            </a:r>
            <a:endParaRPr sz="2916"/>
          </a:p>
          <a:p>
            <a:pPr lvl="2" marL="1080135" indent="-360045" defTabSz="473201">
              <a:spcBef>
                <a:spcPts val="3400"/>
              </a:spcBef>
              <a:defRPr sz="1800"/>
            </a:pPr>
            <a:r>
              <a:rPr sz="2916"/>
              <a:t>Bring down higher resolution images via CSS</a:t>
            </a:r>
            <a:endParaRPr sz="2916"/>
          </a:p>
          <a:p>
            <a:pPr lvl="1" marL="720090" indent="-360045" defTabSz="473201">
              <a:spcBef>
                <a:spcPts val="3400"/>
              </a:spcBef>
              <a:defRPr sz="1800"/>
            </a:pPr>
            <a:r>
              <a:rPr sz="2916"/>
              <a:t>Use AJAX to bring in additional content as needed</a:t>
            </a:r>
          </a:p>
        </p:txBody>
      </p:sp>
      <p:sp>
        <p:nvSpPr>
          <p:cNvPr id="77" name="Shape 77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HTML-only Exercise</a:t>
            </a:r>
          </a:p>
        </p:txBody>
      </p:sp>
      <p:sp>
        <p:nvSpPr>
          <p:cNvPr id="80" name="Shape 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Take the single-function mobile web site wireframe from the previous exercise</a:t>
            </a:r>
            <a:endParaRPr sz="3600"/>
          </a:p>
          <a:p>
            <a:pPr lvl="0">
              <a:defRPr sz="1800"/>
            </a:pPr>
            <a:r>
              <a:rPr sz="3600"/>
              <a:t>Do a quick sketch in HTML of its basic structure</a:t>
            </a:r>
            <a:endParaRPr sz="3600"/>
          </a:p>
          <a:p>
            <a:pPr lvl="0">
              <a:defRPr sz="1800"/>
            </a:pPr>
            <a:r>
              <a:rPr sz="3600"/>
              <a:t>Leverage Emmett snippets and Lorem Ipsum gibberish for content</a:t>
            </a:r>
            <a:endParaRPr sz="3600"/>
          </a:p>
          <a:p>
            <a:pPr lvl="0">
              <a:defRPr sz="1800"/>
            </a:pPr>
            <a:r>
              <a:rPr sz="3600"/>
              <a:t>Don’t worry about images</a:t>
            </a:r>
            <a:endParaRPr sz="3600"/>
          </a:p>
          <a:p>
            <a:pPr lvl="0">
              <a:defRPr sz="1800"/>
            </a:pPr>
            <a:r>
              <a:rPr sz="3600"/>
              <a:t>Be prepared to show your code to class</a:t>
            </a:r>
          </a:p>
        </p:txBody>
      </p:sp>
      <p:sp>
        <p:nvSpPr>
          <p:cNvPr id="81" name="Shape 81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