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5" r:id="rId6"/>
    <p:sldId id="266" r:id="rId7"/>
    <p:sldId id="267" r:id="rId8"/>
    <p:sldId id="268" r:id="rId9"/>
    <p:sldId id="260" r:id="rId10"/>
    <p:sldId id="261" r:id="rId11"/>
    <p:sldId id="262" r:id="rId12"/>
    <p:sldId id="263" r:id="rId13"/>
    <p:sldId id="264" r:id="rId14"/>
    <p:sldId id="269" r:id="rId15"/>
    <p:sldId id="270" r:id="rId16"/>
    <p:sldId id="271" r:id="rId17"/>
    <p:sldId id="272" r:id="rId18"/>
    <p:sldId id="274" r:id="rId19"/>
    <p:sldId id="273"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6"/>
    <p:restoredTop sz="94660"/>
  </p:normalViewPr>
  <p:slideViewPr>
    <p:cSldViewPr snapToGrid="0" snapToObjects="1">
      <p:cViewPr>
        <p:scale>
          <a:sx n="75" d="100"/>
          <a:sy n="75" d="100"/>
        </p:scale>
        <p:origin x="880"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按一下以編輯母片子標題樣式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6841DCE-4D6C-4E48-8243-67A6ACE89DF7}" type="datetimeFigureOut">
              <a:rPr kumimoji="1" lang="zh-TW" altLang="en-US" smtClean="0"/>
              <a:t>2019/1/15</a:t>
            </a:fld>
            <a:endParaRPr kumimoji="1" lang="zh-TW"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zh-TW"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355EB69-A71E-894E-9E49-D38853F3C40D}" type="slidenum">
              <a:rPr kumimoji="1" lang="zh-TW" altLang="en-US" smtClean="0"/>
              <a:t>‹#›</a:t>
            </a:fld>
            <a:endParaRPr kumimoji="1" lang="zh-TW"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6841DCE-4D6C-4E48-8243-67A6ACE89DF7}" type="datetimeFigureOut">
              <a:rPr kumimoji="1" lang="zh-TW" altLang="en-US" smtClean="0"/>
              <a:t>2019/1/15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A355EB69-A71E-894E-9E49-D38853F3C40D}" type="slidenum">
              <a:rPr kumimoji="1" lang="zh-TW" altLang="en-US" smtClean="0"/>
              <a:t>‹#›</a:t>
            </a:fld>
            <a:endParaRPr kumimoji="1"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6841DCE-4D6C-4E48-8243-67A6ACE89DF7}" type="datetimeFigureOut">
              <a:rPr kumimoji="1" lang="zh-TW" altLang="en-US" smtClean="0"/>
              <a:t>2019/1/15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A355EB69-A71E-894E-9E49-D38853F3C40D}" type="slidenum">
              <a:rPr kumimoji="1" lang="zh-TW" altLang="en-US" smtClean="0"/>
              <a:t>‹#›</a:t>
            </a:fld>
            <a:endParaRPr kumimoji="1"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6841DCE-4D6C-4E48-8243-67A6ACE89DF7}" type="datetimeFigureOut">
              <a:rPr kumimoji="1" lang="zh-TW" altLang="en-US" smtClean="0"/>
              <a:t>2019/1/15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A355EB69-A71E-894E-9E49-D38853F3C40D}" type="slidenum">
              <a:rPr kumimoji="1" lang="zh-TW" altLang="en-US" smtClean="0"/>
              <a:t>‹#›</a:t>
            </a:fld>
            <a:endParaRPr kumimoji="1"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6841DCE-4D6C-4E48-8243-67A6ACE89DF7}" type="datetimeFigureOut">
              <a:rPr kumimoji="1" lang="zh-TW" altLang="en-US" smtClean="0"/>
              <a:t>2019/1/15</a:t>
            </a:fld>
            <a:endParaRPr kumimoji="1" lang="zh-TW"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zh-TW"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355EB69-A71E-894E-9E49-D38853F3C40D}" type="slidenum">
              <a:rPr kumimoji="1" lang="zh-TW" altLang="en-US" smtClean="0"/>
              <a:t>‹#›</a:t>
            </a:fld>
            <a:endParaRPr kumimoji="1" lang="zh-TW"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C6841DCE-4D6C-4E48-8243-67A6ACE89DF7}" type="datetimeFigureOut">
              <a:rPr kumimoji="1" lang="zh-TW" altLang="en-US" smtClean="0"/>
              <a:t>2019/1/15</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A355EB69-A71E-894E-9E49-D38853F3C40D}" type="slidenum">
              <a:rPr kumimoji="1" lang="zh-TW" altLang="en-US" smtClean="0"/>
              <a:t>‹#›</a:t>
            </a:fld>
            <a:endParaRPr kumimoji="1" lang="zh-TW" altLang="en-US"/>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257300" y="2909102"/>
            <a:ext cx="4800600" cy="299639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633864" y="2909102"/>
            <a:ext cx="4800600" cy="299639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C6841DCE-4D6C-4E48-8243-67A6ACE89DF7}" type="datetimeFigureOut">
              <a:rPr kumimoji="1" lang="zh-TW" altLang="en-US" smtClean="0"/>
              <a:t>2019/1/15</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A355EB69-A71E-894E-9E49-D38853F3C40D}" type="slidenum">
              <a:rPr kumimoji="1" lang="zh-TW" altLang="en-US" smtClean="0"/>
              <a:t>‹#›</a:t>
            </a:fld>
            <a:endParaRPr kumimoji="1" lang="zh-TW" altLang="en-US"/>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C6841DCE-4D6C-4E48-8243-67A6ACE89DF7}" type="datetimeFigureOut">
              <a:rPr kumimoji="1" lang="zh-TW" altLang="en-US" smtClean="0"/>
              <a:t>2019/1/15</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A355EB69-A71E-894E-9E49-D38853F3C40D}" type="slidenum">
              <a:rPr kumimoji="1" lang="zh-TW" altLang="en-US" smtClean="0"/>
              <a:t>‹#›</a:t>
            </a:fld>
            <a:endParaRPr kumimoji="1"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41DCE-4D6C-4E48-8243-67A6ACE89DF7}" type="datetimeFigureOut">
              <a:rPr kumimoji="1" lang="zh-TW" altLang="en-US" smtClean="0"/>
              <a:t>2019/1/15</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A355EB69-A71E-894E-9E49-D38853F3C40D}" type="slidenum">
              <a:rPr kumimoji="1" lang="zh-TW" altLang="en-US" smtClean="0"/>
              <a:t>‹#›</a:t>
            </a:fld>
            <a:endParaRPr kumimoji="1"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a:xfrm>
            <a:off x="765051" y="6375679"/>
            <a:ext cx="1233355" cy="348462"/>
          </a:xfrm>
        </p:spPr>
        <p:txBody>
          <a:bodyPr/>
          <a:lstStyle/>
          <a:p>
            <a:fld id="{C6841DCE-4D6C-4E48-8243-67A6ACE89DF7}" type="datetimeFigureOut">
              <a:rPr kumimoji="1" lang="zh-TW" altLang="en-US" smtClean="0"/>
              <a:t>2019/1/15</a:t>
            </a:fld>
            <a:endParaRPr kumimoji="1" lang="zh-TW"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zh-TW" altLang="en-US"/>
          </a:p>
        </p:txBody>
      </p:sp>
      <p:sp>
        <p:nvSpPr>
          <p:cNvPr id="7" name="Slide Number Placeholder 6"/>
          <p:cNvSpPr>
            <a:spLocks noGrp="1"/>
          </p:cNvSpPr>
          <p:nvPr>
            <p:ph type="sldNum" sz="quarter" idx="12"/>
          </p:nvPr>
        </p:nvSpPr>
        <p:spPr>
          <a:xfrm>
            <a:off x="5691014" y="6375679"/>
            <a:ext cx="1232456" cy="345796"/>
          </a:xfrm>
        </p:spPr>
        <p:txBody>
          <a:bodyPr/>
          <a:lstStyle/>
          <a:p>
            <a:fld id="{A355EB69-A71E-894E-9E49-D38853F3C40D}" type="slidenum">
              <a:rPr kumimoji="1" lang="zh-TW" altLang="en-US" smtClean="0"/>
              <a:t>‹#›</a:t>
            </a:fld>
            <a:endParaRPr kumimoji="1" lang="zh-TW"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a:xfrm>
            <a:off x="765950" y="6375679"/>
            <a:ext cx="1232456" cy="348462"/>
          </a:xfrm>
        </p:spPr>
        <p:txBody>
          <a:bodyPr/>
          <a:lstStyle/>
          <a:p>
            <a:fld id="{C6841DCE-4D6C-4E48-8243-67A6ACE89DF7}" type="datetimeFigureOut">
              <a:rPr kumimoji="1" lang="zh-TW" altLang="en-US" smtClean="0"/>
              <a:t>2019/1/15</a:t>
            </a:fld>
            <a:endParaRPr kumimoji="1" lang="zh-TW"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zh-TW" altLang="en-US"/>
          </a:p>
        </p:txBody>
      </p:sp>
      <p:sp>
        <p:nvSpPr>
          <p:cNvPr id="7" name="Slide Number Placeholder 6"/>
          <p:cNvSpPr>
            <a:spLocks noGrp="1"/>
          </p:cNvSpPr>
          <p:nvPr>
            <p:ph type="sldNum" sz="quarter" idx="12"/>
          </p:nvPr>
        </p:nvSpPr>
        <p:spPr>
          <a:xfrm>
            <a:off x="5687568" y="6375679"/>
            <a:ext cx="1234440" cy="345796"/>
          </a:xfrm>
        </p:spPr>
        <p:txBody>
          <a:bodyPr/>
          <a:lstStyle/>
          <a:p>
            <a:fld id="{A355EB69-A71E-894E-9E49-D38853F3C40D}" type="slidenum">
              <a:rPr kumimoji="1" lang="zh-TW" altLang="en-US" smtClean="0"/>
              <a:t>‹#›</a:t>
            </a:fld>
            <a:endParaRPr kumimoji="1"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6841DCE-4D6C-4E48-8243-67A6ACE89DF7}" type="datetimeFigureOut">
              <a:rPr kumimoji="1" lang="zh-TW" altLang="en-US" smtClean="0"/>
              <a:t>2019/1/15</a:t>
            </a:fld>
            <a:endParaRPr kumimoji="1" lang="zh-TW"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zh-TW"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355EB69-A71E-894E-9E49-D38853F3C40D}" type="slidenum">
              <a:rPr kumimoji="1" lang="zh-TW" altLang="en-US" smtClean="0"/>
              <a:t>‹#›</a:t>
            </a:fld>
            <a:endParaRPr kumimoji="1" lang="zh-TW"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826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zh-TW" altLang="en-US" b="1" dirty="0" smtClean="0">
                <a:latin typeface="Microsoft JhengHei" charset="-120"/>
                <a:ea typeface="Microsoft JhengHei" charset="-120"/>
                <a:cs typeface="Microsoft JhengHei" charset="-120"/>
              </a:rPr>
              <a:t>分散式系統</a:t>
            </a:r>
            <a:endParaRPr kumimoji="1" lang="zh-TW" altLang="en-US" b="1" dirty="0">
              <a:latin typeface="Microsoft JhengHei" charset="-120"/>
              <a:ea typeface="Microsoft JhengHei" charset="-120"/>
              <a:cs typeface="Microsoft JhengHei" charset="-120"/>
            </a:endParaRPr>
          </a:p>
        </p:txBody>
      </p:sp>
      <p:sp>
        <p:nvSpPr>
          <p:cNvPr id="3" name="副標題 2"/>
          <p:cNvSpPr>
            <a:spLocks noGrp="1"/>
          </p:cNvSpPr>
          <p:nvPr>
            <p:ph type="subTitle" idx="1"/>
          </p:nvPr>
        </p:nvSpPr>
        <p:spPr/>
        <p:txBody>
          <a:bodyPr/>
          <a:lstStyle/>
          <a:p>
            <a:endParaRPr kumimoji="1" lang="zh-TW" altLang="en-US" dirty="0"/>
          </a:p>
        </p:txBody>
      </p:sp>
    </p:spTree>
    <p:extLst>
      <p:ext uri="{BB962C8B-B14F-4D97-AF65-F5344CB8AC3E}">
        <p14:creationId xmlns:p14="http://schemas.microsoft.com/office/powerpoint/2010/main" val="197233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個人</a:t>
            </a:r>
            <a:endParaRPr kumimoji="1" lang="zh-TW" altLang="en-US" dirty="0"/>
          </a:p>
        </p:txBody>
      </p:sp>
      <p:sp>
        <p:nvSpPr>
          <p:cNvPr id="3" name="內容版面配置區 2"/>
          <p:cNvSpPr>
            <a:spLocks noGrp="1"/>
          </p:cNvSpPr>
          <p:nvPr>
            <p:ph idx="1"/>
          </p:nvPr>
        </p:nvSpPr>
        <p:spPr/>
        <p:txBody>
          <a:bodyPr/>
          <a:lstStyle/>
          <a:p>
            <a:pPr>
              <a:buClr>
                <a:schemeClr val="accent1"/>
              </a:buClr>
            </a:pPr>
            <a:r>
              <a:rPr kumimoji="1" lang="zh-TW" altLang="en-US" sz="3000" dirty="0" smtClean="0"/>
              <a:t>每筆交易金額 小於 平均交易金額（總交易金額</a:t>
            </a:r>
            <a:r>
              <a:rPr kumimoji="1" lang="en-US" altLang="zh-TW" sz="3000" dirty="0" smtClean="0"/>
              <a:t>/</a:t>
            </a:r>
            <a:r>
              <a:rPr kumimoji="1" lang="zh-TW" altLang="en-US" sz="3000" dirty="0" smtClean="0"/>
              <a:t>筆數）</a:t>
            </a:r>
            <a:endParaRPr kumimoji="1" lang="en-US" altLang="zh-TW" sz="3000" dirty="0" smtClean="0"/>
          </a:p>
          <a:p>
            <a:pPr>
              <a:buClr>
                <a:schemeClr val="accent1"/>
              </a:buClr>
            </a:pPr>
            <a:r>
              <a:rPr kumimoji="1" lang="zh-TW" altLang="en-US" sz="3000" dirty="0" smtClean="0"/>
              <a:t>匯款次數 小於 平均每一個位址的匯款次數</a:t>
            </a:r>
            <a:endParaRPr kumimoji="1" lang="en-US" altLang="zh-TW" sz="3000" dirty="0" smtClean="0"/>
          </a:p>
          <a:p>
            <a:pPr>
              <a:buClr>
                <a:schemeClr val="accent1"/>
              </a:buClr>
            </a:pPr>
            <a:r>
              <a:rPr kumimoji="1" lang="zh-TW" altLang="en-US" sz="3000" dirty="0" smtClean="0"/>
              <a:t>收款次數 小於 平均每一個位址的收款次數</a:t>
            </a:r>
            <a:endParaRPr kumimoji="1" lang="en-US" altLang="zh-TW" sz="3000" dirty="0" smtClean="0"/>
          </a:p>
          <a:p>
            <a:pPr>
              <a:buClr>
                <a:schemeClr val="accent1"/>
              </a:buClr>
            </a:pPr>
            <a:endParaRPr kumimoji="1" lang="en-US" altLang="zh-TW" dirty="0" smtClean="0"/>
          </a:p>
          <a:p>
            <a:pPr>
              <a:buClr>
                <a:schemeClr val="accent1"/>
              </a:buClr>
            </a:pPr>
            <a:r>
              <a:rPr kumimoji="1" lang="zh-TW" altLang="en-US" sz="3000" dirty="0" smtClean="0"/>
              <a:t>符合這三個條件判斷為個人帳戶</a:t>
            </a:r>
            <a:endParaRPr kumimoji="1" lang="zh-TW" altLang="en-US" sz="3000" dirty="0"/>
          </a:p>
        </p:txBody>
      </p:sp>
    </p:spTree>
    <p:extLst>
      <p:ext uri="{BB962C8B-B14F-4D97-AF65-F5344CB8AC3E}">
        <p14:creationId xmlns:p14="http://schemas.microsoft.com/office/powerpoint/2010/main" val="2134244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礦池</a:t>
            </a:r>
            <a:endParaRPr kumimoji="1" lang="zh-TW" altLang="en-US" dirty="0"/>
          </a:p>
        </p:txBody>
      </p:sp>
      <p:sp>
        <p:nvSpPr>
          <p:cNvPr id="3" name="內容版面配置區 2"/>
          <p:cNvSpPr>
            <a:spLocks noGrp="1"/>
          </p:cNvSpPr>
          <p:nvPr>
            <p:ph idx="1"/>
          </p:nvPr>
        </p:nvSpPr>
        <p:spPr/>
        <p:txBody>
          <a:bodyPr>
            <a:normAutofit/>
          </a:bodyPr>
          <a:lstStyle/>
          <a:p>
            <a:pPr>
              <a:buClr>
                <a:schemeClr val="accent1"/>
              </a:buClr>
            </a:pPr>
            <a:r>
              <a:rPr kumimoji="1" lang="zh-TW" altLang="en-US" sz="3000" dirty="0" smtClean="0"/>
              <a:t>匯款位址為空白的資料中的收款位址</a:t>
            </a:r>
            <a:endParaRPr kumimoji="1" lang="en-US" altLang="zh-TW" sz="3000" dirty="0" smtClean="0"/>
          </a:p>
          <a:p>
            <a:pPr>
              <a:buClr>
                <a:schemeClr val="accent1"/>
              </a:buClr>
            </a:pPr>
            <a:r>
              <a:rPr kumimoji="1" lang="en-US" altLang="zh-TW" sz="3000" dirty="0" smtClean="0"/>
              <a:t>12.5 BTC&lt;</a:t>
            </a:r>
            <a:r>
              <a:rPr kumimoji="1" lang="zh-TW" altLang="en-US" sz="3000" dirty="0" smtClean="0"/>
              <a:t>交易金額</a:t>
            </a:r>
            <a:r>
              <a:rPr kumimoji="1" lang="en-US" altLang="zh-TW" sz="3000" dirty="0" smtClean="0"/>
              <a:t>&lt;=12.5+2 BTC (+2</a:t>
            </a:r>
            <a:r>
              <a:rPr kumimoji="1" lang="zh-TW" altLang="en-US" sz="3000" dirty="0" smtClean="0"/>
              <a:t>為手續費</a:t>
            </a:r>
            <a:r>
              <a:rPr kumimoji="1" lang="en-US" altLang="zh-TW" sz="3000" dirty="0" smtClean="0"/>
              <a:t>)</a:t>
            </a:r>
          </a:p>
          <a:p>
            <a:pPr>
              <a:buClr>
                <a:schemeClr val="accent1"/>
              </a:buClr>
            </a:pPr>
            <a:endParaRPr kumimoji="1" lang="en-US" altLang="zh-TW" sz="3000" dirty="0" smtClean="0"/>
          </a:p>
          <a:p>
            <a:pPr>
              <a:buClr>
                <a:schemeClr val="accent1"/>
              </a:buClr>
            </a:pPr>
            <a:r>
              <a:rPr kumimoji="1" lang="zh-TW" altLang="en-US" sz="3000" dirty="0"/>
              <a:t>符合</a:t>
            </a:r>
            <a:r>
              <a:rPr kumimoji="1" lang="zh-TW" altLang="en-US" sz="3000" dirty="0" smtClean="0"/>
              <a:t>這兩個</a:t>
            </a:r>
            <a:r>
              <a:rPr kumimoji="1" lang="zh-TW" altLang="en-US" sz="3000" dirty="0"/>
              <a:t>條件</a:t>
            </a:r>
            <a:r>
              <a:rPr kumimoji="1" lang="zh-TW" altLang="en-US" sz="3000" dirty="0" smtClean="0"/>
              <a:t>判斷為礦池</a:t>
            </a:r>
            <a:endParaRPr kumimoji="1" lang="zh-TW" altLang="en-US" sz="3000" dirty="0"/>
          </a:p>
        </p:txBody>
      </p:sp>
    </p:spTree>
    <p:extLst>
      <p:ext uri="{BB962C8B-B14F-4D97-AF65-F5344CB8AC3E}">
        <p14:creationId xmlns:p14="http://schemas.microsoft.com/office/powerpoint/2010/main" val="1380863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賭場</a:t>
            </a:r>
            <a:endParaRPr kumimoji="1" lang="zh-TW" altLang="en-US" dirty="0"/>
          </a:p>
        </p:txBody>
      </p:sp>
      <p:sp>
        <p:nvSpPr>
          <p:cNvPr id="3" name="內容版面配置區 2"/>
          <p:cNvSpPr>
            <a:spLocks noGrp="1"/>
          </p:cNvSpPr>
          <p:nvPr>
            <p:ph idx="1"/>
          </p:nvPr>
        </p:nvSpPr>
        <p:spPr/>
        <p:txBody>
          <a:bodyPr>
            <a:normAutofit/>
          </a:bodyPr>
          <a:lstStyle/>
          <a:p>
            <a:pPr>
              <a:buClr>
                <a:schemeClr val="accent1"/>
              </a:buClr>
            </a:pPr>
            <a:r>
              <a:rPr kumimoji="1" lang="zh-TW" altLang="en-US" sz="3000" dirty="0" smtClean="0"/>
              <a:t>位址經過小寫處理後，包含</a:t>
            </a:r>
            <a:r>
              <a:rPr kumimoji="1" lang="en-US" altLang="zh-TW" sz="3000" dirty="0" smtClean="0"/>
              <a:t>”1dice”</a:t>
            </a:r>
            <a:r>
              <a:rPr kumimoji="1" lang="zh-TW" altLang="en-US" sz="3000" dirty="0" smtClean="0"/>
              <a:t>或</a:t>
            </a:r>
            <a:r>
              <a:rPr kumimoji="1" lang="en-US" altLang="zh-TW" sz="3000" dirty="0" smtClean="0"/>
              <a:t>”lucky”</a:t>
            </a:r>
            <a:r>
              <a:rPr kumimoji="1" lang="zh-TW" altLang="en-US" sz="3000" dirty="0" smtClean="0"/>
              <a:t>的位址</a:t>
            </a:r>
            <a:endParaRPr kumimoji="1" lang="en-US" altLang="zh-TW" sz="3000" dirty="0" smtClean="0"/>
          </a:p>
          <a:p>
            <a:pPr>
              <a:buClr>
                <a:schemeClr val="accent1"/>
              </a:buClr>
            </a:pPr>
            <a:endParaRPr kumimoji="1" lang="en-US" altLang="zh-TW" sz="3000" dirty="0"/>
          </a:p>
          <a:p>
            <a:pPr>
              <a:buClr>
                <a:schemeClr val="accent1"/>
              </a:buClr>
            </a:pPr>
            <a:r>
              <a:rPr kumimoji="1" lang="zh-TW" altLang="en-US" sz="3000" dirty="0"/>
              <a:t>符合</a:t>
            </a:r>
            <a:r>
              <a:rPr kumimoji="1" lang="zh-TW" altLang="en-US" sz="3000" dirty="0" smtClean="0"/>
              <a:t>這個</a:t>
            </a:r>
            <a:r>
              <a:rPr kumimoji="1" lang="zh-TW" altLang="en-US" sz="3000" dirty="0"/>
              <a:t>條件</a:t>
            </a:r>
            <a:r>
              <a:rPr kumimoji="1" lang="zh-TW" altLang="en-US" sz="3000" dirty="0" smtClean="0"/>
              <a:t>判斷為賭場</a:t>
            </a:r>
            <a:endParaRPr kumimoji="1" lang="zh-TW" altLang="en-US" sz="3000" dirty="0"/>
          </a:p>
        </p:txBody>
      </p:sp>
    </p:spTree>
    <p:extLst>
      <p:ext uri="{BB962C8B-B14F-4D97-AF65-F5344CB8AC3E}">
        <p14:creationId xmlns:p14="http://schemas.microsoft.com/office/powerpoint/2010/main" val="26304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服務商</a:t>
            </a:r>
            <a:r>
              <a:rPr kumimoji="1" lang="en-US" altLang="zh-TW" dirty="0"/>
              <a:t/>
            </a:r>
            <a:br>
              <a:rPr kumimoji="1" lang="en-US" altLang="zh-TW" dirty="0"/>
            </a:br>
            <a:r>
              <a:rPr kumimoji="1" lang="zh-TW" altLang="en-US" dirty="0" smtClean="0"/>
              <a:t>交易所</a:t>
            </a:r>
            <a:endParaRPr kumimoji="1" lang="zh-TW" altLang="en-US" dirty="0"/>
          </a:p>
        </p:txBody>
      </p:sp>
      <p:sp>
        <p:nvSpPr>
          <p:cNvPr id="3" name="內容版面配置區 2"/>
          <p:cNvSpPr>
            <a:spLocks noGrp="1"/>
          </p:cNvSpPr>
          <p:nvPr>
            <p:ph idx="1"/>
          </p:nvPr>
        </p:nvSpPr>
        <p:spPr/>
        <p:txBody>
          <a:bodyPr>
            <a:normAutofit/>
          </a:bodyPr>
          <a:lstStyle/>
          <a:p>
            <a:pPr>
              <a:buClr>
                <a:schemeClr val="accent1"/>
              </a:buClr>
            </a:pPr>
            <a:r>
              <a:rPr kumimoji="1" lang="zh-TW" altLang="en-US" sz="3000" dirty="0" smtClean="0"/>
              <a:t>所有位址中，不是個人帳戶，不是礦池，不是賭場的位址</a:t>
            </a:r>
            <a:endParaRPr kumimoji="1" lang="en-US" altLang="zh-TW" sz="3000" dirty="0" smtClean="0"/>
          </a:p>
          <a:p>
            <a:pPr>
              <a:buClr>
                <a:schemeClr val="accent1"/>
              </a:buClr>
            </a:pPr>
            <a:endParaRPr kumimoji="1" lang="en-US" altLang="zh-TW" sz="3000" dirty="0"/>
          </a:p>
          <a:p>
            <a:pPr>
              <a:buClr>
                <a:schemeClr val="accent1"/>
              </a:buClr>
            </a:pPr>
            <a:r>
              <a:rPr kumimoji="1" lang="zh-TW" altLang="en-US" sz="3000" dirty="0"/>
              <a:t>符合這個條件</a:t>
            </a:r>
            <a:r>
              <a:rPr kumimoji="1" lang="zh-TW" altLang="en-US" sz="3000" dirty="0" smtClean="0"/>
              <a:t>判斷為服務商或交易所</a:t>
            </a:r>
            <a:endParaRPr kumimoji="1" lang="zh-TW" altLang="en-US" sz="3000" dirty="0"/>
          </a:p>
        </p:txBody>
      </p:sp>
    </p:spTree>
    <p:extLst>
      <p:ext uri="{BB962C8B-B14F-4D97-AF65-F5344CB8AC3E}">
        <p14:creationId xmlns:p14="http://schemas.microsoft.com/office/powerpoint/2010/main" val="506207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結果</a:t>
            </a:r>
            <a:endParaRPr kumimoji="1" lang="zh-TW" altLang="en-US" dirty="0"/>
          </a:p>
        </p:txBody>
      </p:sp>
      <p:sp>
        <p:nvSpPr>
          <p:cNvPr id="3" name="內容版面配置區 2"/>
          <p:cNvSpPr>
            <a:spLocks noGrp="1"/>
          </p:cNvSpPr>
          <p:nvPr>
            <p:ph idx="1"/>
          </p:nvPr>
        </p:nvSpPr>
        <p:spPr/>
        <p:txBody>
          <a:bodyPr/>
          <a:lstStyle/>
          <a:p>
            <a:endParaRPr kumimoji="1" lang="zh-TW" altLang="en-US"/>
          </a:p>
        </p:txBody>
      </p:sp>
    </p:spTree>
    <p:extLst>
      <p:ext uri="{BB962C8B-B14F-4D97-AF65-F5344CB8AC3E}">
        <p14:creationId xmlns:p14="http://schemas.microsoft.com/office/powerpoint/2010/main" val="1410006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比較</a:t>
            </a:r>
            <a:endParaRPr kumimoji="1" lang="zh-TW" altLang="en-US" dirty="0"/>
          </a:p>
        </p:txBody>
      </p:sp>
      <p:sp>
        <p:nvSpPr>
          <p:cNvPr id="3" name="內容版面配置區 2"/>
          <p:cNvSpPr>
            <a:spLocks noGrp="1"/>
          </p:cNvSpPr>
          <p:nvPr>
            <p:ph idx="1"/>
          </p:nvPr>
        </p:nvSpPr>
        <p:spPr/>
        <p:txBody>
          <a:bodyPr/>
          <a:lstStyle/>
          <a:p>
            <a:endParaRPr kumimoji="1" lang="zh-TW" altLang="en-US"/>
          </a:p>
        </p:txBody>
      </p:sp>
    </p:spTree>
    <p:extLst>
      <p:ext uri="{BB962C8B-B14F-4D97-AF65-F5344CB8AC3E}">
        <p14:creationId xmlns:p14="http://schemas.microsoft.com/office/powerpoint/2010/main" val="1940073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smtClean="0"/>
              <a:t>graphframe</a:t>
            </a:r>
            <a:endParaRPr kumimoji="1" lang="zh-TW" altLang="en-US" dirty="0"/>
          </a:p>
        </p:txBody>
      </p:sp>
      <p:sp>
        <p:nvSpPr>
          <p:cNvPr id="3" name="內容版面配置區 2"/>
          <p:cNvSpPr>
            <a:spLocks noGrp="1"/>
          </p:cNvSpPr>
          <p:nvPr>
            <p:ph idx="1"/>
          </p:nvPr>
        </p:nvSpPr>
        <p:spPr/>
        <p:txBody>
          <a:bodyPr/>
          <a:lstStyle/>
          <a:p>
            <a:endParaRPr kumimoji="1" lang="zh-TW" altLang="en-US"/>
          </a:p>
        </p:txBody>
      </p:sp>
    </p:spTree>
    <p:extLst>
      <p:ext uri="{BB962C8B-B14F-4D97-AF65-F5344CB8AC3E}">
        <p14:creationId xmlns:p14="http://schemas.microsoft.com/office/powerpoint/2010/main" val="55826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結論</a:t>
            </a:r>
            <a:endParaRPr kumimoji="1" lang="zh-TW" altLang="en-US" dirty="0"/>
          </a:p>
        </p:txBody>
      </p:sp>
      <p:sp>
        <p:nvSpPr>
          <p:cNvPr id="3" name="內容版面配置區 2"/>
          <p:cNvSpPr>
            <a:spLocks noGrp="1"/>
          </p:cNvSpPr>
          <p:nvPr>
            <p:ph idx="1"/>
          </p:nvPr>
        </p:nvSpPr>
        <p:spPr/>
        <p:txBody>
          <a:bodyPr/>
          <a:lstStyle/>
          <a:p>
            <a:endParaRPr kumimoji="1" lang="zh-TW" altLang="en-US" dirty="0"/>
          </a:p>
        </p:txBody>
      </p:sp>
    </p:spTree>
    <p:extLst>
      <p:ext uri="{BB962C8B-B14F-4D97-AF65-F5344CB8AC3E}">
        <p14:creationId xmlns:p14="http://schemas.microsoft.com/office/powerpoint/2010/main" val="1994065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挑戰</a:t>
            </a:r>
            <a:endParaRPr kumimoji="1" lang="zh-TW" altLang="en-US" dirty="0"/>
          </a:p>
        </p:txBody>
      </p:sp>
      <p:sp>
        <p:nvSpPr>
          <p:cNvPr id="3" name="內容版面配置區 2"/>
          <p:cNvSpPr>
            <a:spLocks noGrp="1"/>
          </p:cNvSpPr>
          <p:nvPr>
            <p:ph idx="1"/>
          </p:nvPr>
        </p:nvSpPr>
        <p:spPr/>
        <p:txBody>
          <a:bodyPr/>
          <a:lstStyle/>
          <a:p>
            <a:endParaRPr kumimoji="1" lang="zh-TW" altLang="en-US"/>
          </a:p>
        </p:txBody>
      </p:sp>
    </p:spTree>
    <p:extLst>
      <p:ext uri="{BB962C8B-B14F-4D97-AF65-F5344CB8AC3E}">
        <p14:creationId xmlns:p14="http://schemas.microsoft.com/office/powerpoint/2010/main" val="1180692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分工</a:t>
            </a:r>
            <a:endParaRPr kumimoji="1" lang="zh-TW" altLang="en-US" dirty="0"/>
          </a:p>
        </p:txBody>
      </p:sp>
      <p:sp>
        <p:nvSpPr>
          <p:cNvPr id="3" name="內容版面配置區 2"/>
          <p:cNvSpPr>
            <a:spLocks noGrp="1"/>
          </p:cNvSpPr>
          <p:nvPr>
            <p:ph idx="1"/>
          </p:nvPr>
        </p:nvSpPr>
        <p:spPr/>
        <p:txBody>
          <a:bodyPr/>
          <a:lstStyle/>
          <a:p>
            <a:endParaRPr kumimoji="1" lang="en-US" altLang="zh-TW" dirty="0" smtClean="0"/>
          </a:p>
          <a:p>
            <a:endParaRPr kumimoji="1" lang="en-US" altLang="zh-TW" dirty="0" smtClean="0"/>
          </a:p>
          <a:p>
            <a:endParaRPr kumimoji="1"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946344254"/>
              </p:ext>
            </p:extLst>
          </p:nvPr>
        </p:nvGraphicFramePr>
        <p:xfrm>
          <a:off x="3257514" y="1874517"/>
          <a:ext cx="5224780" cy="2590800"/>
        </p:xfrm>
        <a:graphic>
          <a:graphicData uri="http://schemas.openxmlformats.org/drawingml/2006/table">
            <a:tbl>
              <a:tblPr firstRow="1" bandRow="1">
                <a:tableStyleId>{5C22544A-7EE6-4342-B048-85BDC9FD1C3A}</a:tableStyleId>
              </a:tblPr>
              <a:tblGrid>
                <a:gridCol w="1160780"/>
                <a:gridCol w="4064000"/>
              </a:tblGrid>
              <a:tr h="325685">
                <a:tc>
                  <a:txBody>
                    <a:bodyPr/>
                    <a:lstStyle/>
                    <a:p>
                      <a:r>
                        <a:rPr lang="zh-TW" altLang="en-US" dirty="0" smtClean="0"/>
                        <a:t>分工</a:t>
                      </a:r>
                      <a:endParaRPr lang="zh-TW" altLang="en-US" dirty="0"/>
                    </a:p>
                  </a:txBody>
                  <a:tcPr/>
                </a:tc>
                <a:tc>
                  <a:txBody>
                    <a:bodyPr/>
                    <a:lstStyle/>
                    <a:p>
                      <a:r>
                        <a:rPr lang="zh-TW" altLang="en-US" dirty="0" smtClean="0"/>
                        <a:t>名字</a:t>
                      </a:r>
                      <a:endParaRPr lang="zh-TW" altLang="en-US" dirty="0"/>
                    </a:p>
                  </a:txBody>
                  <a:tcPr/>
                </a:tc>
              </a:tr>
              <a:tr h="370840">
                <a:tc>
                  <a:txBody>
                    <a:bodyPr/>
                    <a:lstStyle/>
                    <a:p>
                      <a:r>
                        <a:rPr lang="zh-TW" altLang="en-US" dirty="0" smtClean="0"/>
                        <a:t>資料收集</a:t>
                      </a:r>
                      <a:endParaRPr lang="zh-TW" altLang="en-US" dirty="0"/>
                    </a:p>
                  </a:txBody>
                  <a:tcPr/>
                </a:tc>
                <a:tc>
                  <a:txBody>
                    <a:bodyPr/>
                    <a:lstStyle/>
                    <a:p>
                      <a:r>
                        <a:rPr lang="zh-TW" altLang="en-US" dirty="0" smtClean="0"/>
                        <a:t>鄭惟文</a:t>
                      </a:r>
                      <a:endParaRPr lang="zh-TW"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資料處理</a:t>
                      </a:r>
                    </a:p>
                  </a:txBody>
                  <a:tcPr/>
                </a:tc>
                <a:tc>
                  <a:txBody>
                    <a:bodyPr/>
                    <a:lstStyle/>
                    <a:p>
                      <a:r>
                        <a:rPr lang="zh-TW" altLang="en-US" dirty="0" smtClean="0"/>
                        <a:t>鄭博仁，</a:t>
                      </a:r>
                      <a:r>
                        <a:rPr lang="zh-TW" altLang="en-US" dirty="0" smtClean="0"/>
                        <a:t>鄺芷君</a:t>
                      </a:r>
                      <a:endParaRPr lang="zh-TW"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雲端建置</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鄭惟文，鄭博仁</a:t>
                      </a:r>
                    </a:p>
                  </a:txBody>
                  <a:tcPr/>
                </a:tc>
              </a:tr>
              <a:tr h="370840">
                <a:tc>
                  <a:txBody>
                    <a:bodyPr/>
                    <a:lstStyle/>
                    <a:p>
                      <a:r>
                        <a:rPr lang="zh-TW" altLang="en-US" dirty="0" smtClean="0"/>
                        <a:t>資料分析</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鄭惟文，鄭博仁，鄺芷君</a:t>
                      </a:r>
                    </a:p>
                  </a:txBody>
                  <a:tcPr/>
                </a:tc>
              </a:tr>
              <a:tr h="370840">
                <a:tc>
                  <a:txBody>
                    <a:bodyPr/>
                    <a:lstStyle/>
                    <a:p>
                      <a:r>
                        <a:rPr lang="zh-TW" altLang="en-US" dirty="0" smtClean="0"/>
                        <a:t>口頭報告</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鄭惟文，鄺芷君</a:t>
                      </a:r>
                    </a:p>
                  </a:txBody>
                  <a:tcPr/>
                </a:tc>
              </a:tr>
              <a:tr h="370840">
                <a:tc>
                  <a:txBody>
                    <a:bodyPr/>
                    <a:lstStyle/>
                    <a:p>
                      <a:r>
                        <a:rPr lang="zh-TW" altLang="en-US" dirty="0" smtClean="0"/>
                        <a:t>書面報告</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鄭惟文，鄭博仁，鄺芷君</a:t>
                      </a:r>
                      <a:endParaRPr lang="zh-TW" altLang="en-US" dirty="0"/>
                    </a:p>
                  </a:txBody>
                  <a:tcPr/>
                </a:tc>
              </a:tr>
            </a:tbl>
          </a:graphicData>
        </a:graphic>
      </p:graphicFrame>
    </p:spTree>
    <p:extLst>
      <p:ext uri="{BB962C8B-B14F-4D97-AF65-F5344CB8AC3E}">
        <p14:creationId xmlns:p14="http://schemas.microsoft.com/office/powerpoint/2010/main" val="383836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目標</a:t>
            </a:r>
            <a:endParaRPr kumimoji="1" lang="zh-TW" altLang="en-US" dirty="0"/>
          </a:p>
        </p:txBody>
      </p:sp>
      <p:sp>
        <p:nvSpPr>
          <p:cNvPr id="3" name="內容版面配置區 2"/>
          <p:cNvSpPr>
            <a:spLocks noGrp="1"/>
          </p:cNvSpPr>
          <p:nvPr>
            <p:ph idx="1"/>
          </p:nvPr>
        </p:nvSpPr>
        <p:spPr/>
        <p:txBody>
          <a:bodyPr>
            <a:normAutofit/>
          </a:bodyPr>
          <a:lstStyle/>
          <a:p>
            <a:pPr>
              <a:buClr>
                <a:schemeClr val="accent1"/>
              </a:buClr>
            </a:pPr>
            <a:r>
              <a:rPr kumimoji="1" lang="zh-TW" altLang="en-US" sz="3000" dirty="0" smtClean="0"/>
              <a:t>透過分析比特幣交易資料，判斷地址的用戶類型</a:t>
            </a:r>
            <a:endParaRPr kumimoji="1" lang="en-US" altLang="zh-TW" sz="3000" dirty="0" smtClean="0"/>
          </a:p>
          <a:p>
            <a:pPr>
              <a:buClr>
                <a:schemeClr val="accent1"/>
              </a:buClr>
            </a:pPr>
            <a:r>
              <a:rPr kumimoji="1" lang="zh-TW" altLang="en-US" sz="3000" dirty="0" smtClean="0"/>
              <a:t>追踪不同類型用戶間資金流向</a:t>
            </a:r>
            <a:endParaRPr kumimoji="1" lang="zh-TW" altLang="en-US" sz="3000" dirty="0"/>
          </a:p>
        </p:txBody>
      </p:sp>
    </p:spTree>
    <p:extLst>
      <p:ext uri="{BB962C8B-B14F-4D97-AF65-F5344CB8AC3E}">
        <p14:creationId xmlns:p14="http://schemas.microsoft.com/office/powerpoint/2010/main" val="154083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位址</a:t>
            </a:r>
            <a:endParaRPr kumimoji="1" lang="zh-TW" altLang="en-US" dirty="0"/>
          </a:p>
        </p:txBody>
      </p:sp>
      <p:sp>
        <p:nvSpPr>
          <p:cNvPr id="3" name="內容版面配置區 2"/>
          <p:cNvSpPr>
            <a:spLocks noGrp="1"/>
          </p:cNvSpPr>
          <p:nvPr>
            <p:ph idx="1"/>
          </p:nvPr>
        </p:nvSpPr>
        <p:spPr/>
        <p:txBody>
          <a:bodyPr>
            <a:normAutofit/>
          </a:bodyPr>
          <a:lstStyle/>
          <a:p>
            <a:pPr>
              <a:buClr>
                <a:schemeClr val="accent1"/>
              </a:buClr>
            </a:pPr>
            <a:r>
              <a:rPr lang="zh-TW" altLang="en-US" sz="3000" dirty="0"/>
              <a:t>由於比特幣採用基於公鑰的錢包地址作為用户在區塊鏈網絡上的身份，且錢包地址由用户自由生成，與用户身份特徵無關，因此比特幣的匿名性導致人們很難推測用户的真實身份信息</a:t>
            </a:r>
            <a:r>
              <a:rPr lang="zh-TW" altLang="en-US" sz="3000" dirty="0" smtClean="0"/>
              <a:t>。</a:t>
            </a:r>
            <a:endParaRPr lang="en-US" altLang="zh-TW" sz="3000" dirty="0" smtClean="0"/>
          </a:p>
        </p:txBody>
      </p:sp>
    </p:spTree>
    <p:extLst>
      <p:ext uri="{BB962C8B-B14F-4D97-AF65-F5344CB8AC3E}">
        <p14:creationId xmlns:p14="http://schemas.microsoft.com/office/powerpoint/2010/main" val="194285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位址</a:t>
            </a:r>
            <a:endParaRPr kumimoji="1" lang="zh-TW" altLang="en-US" dirty="0"/>
          </a:p>
        </p:txBody>
      </p:sp>
      <p:sp>
        <p:nvSpPr>
          <p:cNvPr id="3" name="內容版面配置區 2"/>
          <p:cNvSpPr>
            <a:spLocks noGrp="1"/>
          </p:cNvSpPr>
          <p:nvPr>
            <p:ph idx="1"/>
          </p:nvPr>
        </p:nvSpPr>
        <p:spPr/>
        <p:txBody>
          <a:bodyPr>
            <a:normAutofit/>
          </a:bodyPr>
          <a:lstStyle/>
          <a:p>
            <a:pPr>
              <a:buClr>
                <a:schemeClr val="accent1"/>
              </a:buClr>
            </a:pPr>
            <a:r>
              <a:rPr lang="zh-TW" altLang="en-US" sz="3000" dirty="0"/>
              <a:t>其長度固定為 </a:t>
            </a:r>
            <a:r>
              <a:rPr lang="en-US" altLang="zh-TW" sz="3000" dirty="0"/>
              <a:t>160 </a:t>
            </a:r>
            <a:r>
              <a:rPr lang="zh-TW" altLang="en-US" sz="3000" dirty="0"/>
              <a:t>個位元（</a:t>
            </a:r>
            <a:r>
              <a:rPr lang="en-US" altLang="zh-TW" sz="3000" dirty="0"/>
              <a:t>bits</a:t>
            </a:r>
            <a:r>
              <a:rPr lang="zh-TW" altLang="en-US" sz="3000" dirty="0"/>
              <a:t>），通常會利用 </a:t>
            </a:r>
            <a:r>
              <a:rPr lang="en-US" altLang="zh-TW" sz="3000" dirty="0"/>
              <a:t>Base58</a:t>
            </a:r>
            <a:r>
              <a:rPr lang="zh-TW" altLang="en-US" sz="3000" dirty="0"/>
              <a:t>將之編碼成一串由英文字母和數字所組成的字串</a:t>
            </a:r>
            <a:r>
              <a:rPr lang="zh-TW" altLang="en-US" sz="3000" dirty="0" smtClean="0"/>
              <a:t>，</a:t>
            </a:r>
            <a:endParaRPr lang="en-US" altLang="zh-TW" sz="3000" dirty="0" smtClean="0"/>
          </a:p>
          <a:p>
            <a:pPr>
              <a:buClr>
                <a:schemeClr val="accent1"/>
              </a:buClr>
            </a:pPr>
            <a:r>
              <a:rPr lang="zh-TW" altLang="en-US" sz="3000" dirty="0"/>
              <a:t>例如</a:t>
            </a:r>
            <a:r>
              <a:rPr lang="en-US" altLang="zh-TW" sz="3000" dirty="0"/>
              <a:t>"</a:t>
            </a:r>
            <a:r>
              <a:rPr lang="en-US" altLang="zh-TW" sz="3000" dirty="0"/>
              <a:t>1DwunA9otZZQyhkVvkLJ8DV1tuSwMF7r3v</a:t>
            </a:r>
            <a:r>
              <a:rPr lang="en-US" altLang="zh-TW" sz="3000" dirty="0"/>
              <a:t>"</a:t>
            </a:r>
            <a:endParaRPr kumimoji="1" lang="zh-TW" altLang="en-US" sz="3000" dirty="0"/>
          </a:p>
        </p:txBody>
      </p:sp>
    </p:spTree>
    <p:extLst>
      <p:ext uri="{BB962C8B-B14F-4D97-AF65-F5344CB8AC3E}">
        <p14:creationId xmlns:p14="http://schemas.microsoft.com/office/powerpoint/2010/main" val="213912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資料</a:t>
            </a:r>
            <a:endParaRPr kumimoji="1" lang="zh-TW" altLang="en-US" dirty="0"/>
          </a:p>
        </p:txBody>
      </p:sp>
      <p:sp>
        <p:nvSpPr>
          <p:cNvPr id="3" name="內容版面配置區 2"/>
          <p:cNvSpPr>
            <a:spLocks noGrp="1"/>
          </p:cNvSpPr>
          <p:nvPr>
            <p:ph idx="1"/>
          </p:nvPr>
        </p:nvSpPr>
        <p:spPr/>
        <p:txBody>
          <a:bodyPr/>
          <a:lstStyle/>
          <a:p>
            <a:r>
              <a:rPr kumimoji="1" lang="zh-TW" altLang="en-US" dirty="0" smtClean="0"/>
              <a:t>來源</a:t>
            </a:r>
            <a:endParaRPr kumimoji="1" lang="en-US" altLang="zh-TW" dirty="0"/>
          </a:p>
        </p:txBody>
      </p:sp>
    </p:spTree>
    <p:extLst>
      <p:ext uri="{BB962C8B-B14F-4D97-AF65-F5344CB8AC3E}">
        <p14:creationId xmlns:p14="http://schemas.microsoft.com/office/powerpoint/2010/main" val="73339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資料</a:t>
            </a:r>
          </a:p>
        </p:txBody>
      </p:sp>
      <p:sp>
        <p:nvSpPr>
          <p:cNvPr id="3" name="內容版面配置區 2"/>
          <p:cNvSpPr>
            <a:spLocks noGrp="1"/>
          </p:cNvSpPr>
          <p:nvPr>
            <p:ph idx="1"/>
          </p:nvPr>
        </p:nvSpPr>
        <p:spPr/>
        <p:txBody>
          <a:bodyPr/>
          <a:lstStyle/>
          <a:p>
            <a:r>
              <a:rPr kumimoji="1" lang="zh-TW" altLang="en-US" dirty="0"/>
              <a:t>收集</a:t>
            </a:r>
            <a:endParaRPr kumimoji="1" lang="en-US" altLang="zh-TW" dirty="0"/>
          </a:p>
          <a:p>
            <a:endParaRPr kumimoji="1" lang="zh-TW" altLang="en-US" dirty="0"/>
          </a:p>
        </p:txBody>
      </p:sp>
    </p:spTree>
    <p:extLst>
      <p:ext uri="{BB962C8B-B14F-4D97-AF65-F5344CB8AC3E}">
        <p14:creationId xmlns:p14="http://schemas.microsoft.com/office/powerpoint/2010/main" val="820181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資料</a:t>
            </a:r>
          </a:p>
        </p:txBody>
      </p:sp>
      <p:sp>
        <p:nvSpPr>
          <p:cNvPr id="3" name="內容版面配置區 2"/>
          <p:cNvSpPr>
            <a:spLocks noGrp="1"/>
          </p:cNvSpPr>
          <p:nvPr>
            <p:ph idx="1"/>
          </p:nvPr>
        </p:nvSpPr>
        <p:spPr/>
        <p:txBody>
          <a:bodyPr/>
          <a:lstStyle/>
          <a:p>
            <a:r>
              <a:rPr kumimoji="1" lang="zh-TW" altLang="en-US" dirty="0"/>
              <a:t>前處理</a:t>
            </a:r>
            <a:endParaRPr kumimoji="1" lang="en-US" altLang="zh-TW" dirty="0"/>
          </a:p>
          <a:p>
            <a:endParaRPr kumimoji="1" lang="zh-TW" altLang="en-US" dirty="0"/>
          </a:p>
        </p:txBody>
      </p:sp>
    </p:spTree>
    <p:extLst>
      <p:ext uri="{BB962C8B-B14F-4D97-AF65-F5344CB8AC3E}">
        <p14:creationId xmlns:p14="http://schemas.microsoft.com/office/powerpoint/2010/main" val="1350046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資料</a:t>
            </a:r>
          </a:p>
        </p:txBody>
      </p:sp>
      <p:sp>
        <p:nvSpPr>
          <p:cNvPr id="3" name="內容版面配置區 2"/>
          <p:cNvSpPr>
            <a:spLocks noGrp="1"/>
          </p:cNvSpPr>
          <p:nvPr>
            <p:ph idx="1"/>
          </p:nvPr>
        </p:nvSpPr>
        <p:spPr/>
        <p:txBody>
          <a:bodyPr/>
          <a:lstStyle/>
          <a:p>
            <a:r>
              <a:rPr kumimoji="1" lang="zh-TW" altLang="en-US" dirty="0"/>
              <a:t>觀察</a:t>
            </a:r>
          </a:p>
          <a:p>
            <a:endParaRPr kumimoji="1" lang="zh-TW" altLang="en-US" dirty="0"/>
          </a:p>
        </p:txBody>
      </p:sp>
    </p:spTree>
    <p:extLst>
      <p:ext uri="{BB962C8B-B14F-4D97-AF65-F5344CB8AC3E}">
        <p14:creationId xmlns:p14="http://schemas.microsoft.com/office/powerpoint/2010/main" val="98426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位址用戶類型</a:t>
            </a:r>
            <a:endParaRPr kumimoji="1" lang="zh-TW" altLang="en-US" dirty="0"/>
          </a:p>
        </p:txBody>
      </p:sp>
      <p:sp>
        <p:nvSpPr>
          <p:cNvPr id="3" name="內容版面配置區 2"/>
          <p:cNvSpPr>
            <a:spLocks noGrp="1"/>
          </p:cNvSpPr>
          <p:nvPr>
            <p:ph idx="1"/>
          </p:nvPr>
        </p:nvSpPr>
        <p:spPr/>
        <p:txBody>
          <a:bodyPr>
            <a:normAutofit/>
          </a:bodyPr>
          <a:lstStyle/>
          <a:p>
            <a:pPr>
              <a:buClr>
                <a:schemeClr val="accent1"/>
              </a:buClr>
            </a:pPr>
            <a:r>
              <a:rPr kumimoji="1" lang="zh-TW" altLang="en-US" sz="3000" dirty="0" smtClean="0"/>
              <a:t>個人（散戶）</a:t>
            </a:r>
            <a:endParaRPr kumimoji="1" lang="en-US" altLang="zh-TW" sz="3000" dirty="0" smtClean="0"/>
          </a:p>
          <a:p>
            <a:pPr>
              <a:buClr>
                <a:schemeClr val="accent1"/>
              </a:buClr>
            </a:pPr>
            <a:r>
              <a:rPr kumimoji="1" lang="zh-TW" altLang="en-US" sz="3000" dirty="0" smtClean="0"/>
              <a:t>礦池</a:t>
            </a:r>
            <a:endParaRPr kumimoji="1" lang="en-US" altLang="zh-TW" sz="3000" dirty="0" smtClean="0"/>
          </a:p>
          <a:p>
            <a:pPr>
              <a:buClr>
                <a:schemeClr val="accent1"/>
              </a:buClr>
            </a:pPr>
            <a:r>
              <a:rPr kumimoji="1" lang="zh-TW" altLang="en-US" sz="3000" dirty="0"/>
              <a:t>賭場</a:t>
            </a:r>
            <a:endParaRPr kumimoji="1" lang="en-US" altLang="zh-TW" sz="3000" dirty="0" smtClean="0"/>
          </a:p>
          <a:p>
            <a:pPr>
              <a:buClr>
                <a:schemeClr val="accent1"/>
              </a:buClr>
            </a:pPr>
            <a:r>
              <a:rPr kumimoji="1" lang="zh-TW" altLang="en-US" sz="3000" dirty="0" smtClean="0"/>
              <a:t>交易所</a:t>
            </a:r>
            <a:endParaRPr kumimoji="1" lang="en-US" altLang="zh-TW" sz="3000" dirty="0" smtClean="0"/>
          </a:p>
          <a:p>
            <a:pPr>
              <a:buClr>
                <a:schemeClr val="accent1"/>
              </a:buClr>
            </a:pPr>
            <a:r>
              <a:rPr kumimoji="1" lang="zh-TW" altLang="en-US" sz="3000" dirty="0" smtClean="0"/>
              <a:t>服務商</a:t>
            </a:r>
            <a:endParaRPr kumimoji="1" lang="en-US" altLang="zh-TW" sz="3000" dirty="0" smtClean="0"/>
          </a:p>
        </p:txBody>
      </p:sp>
    </p:spTree>
    <p:extLst>
      <p:ext uri="{BB962C8B-B14F-4D97-AF65-F5344CB8AC3E}">
        <p14:creationId xmlns:p14="http://schemas.microsoft.com/office/powerpoint/2010/main" val="1634264574"/>
      </p:ext>
    </p:extLst>
  </p:cSld>
  <p:clrMapOvr>
    <a:masterClrMapping/>
  </p:clrMapOvr>
</p:sld>
</file>

<file path=ppt/theme/theme1.xml><?xml version="1.0" encoding="utf-8"?>
<a:theme xmlns:a="http://schemas.openxmlformats.org/drawingml/2006/main" name="徽章">
  <a:themeElements>
    <a:clrScheme name="徽章">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徽章">
      <a:majorFont>
        <a:latin typeface="Impact" panose="020B0806030902050204"/>
        <a:ea typeface=""/>
        <a:cs typeface=""/>
      </a:majorFont>
      <a:minorFont>
        <a:latin typeface="Gill Sans MT" panose="020B0502020104020203"/>
        <a:ea typeface=""/>
        <a:cs typeface=""/>
      </a:minorFont>
    </a:fontScheme>
    <a:fmtScheme name="徽章">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Badge</Template>
  <TotalTime>175</TotalTime>
  <Words>316</Words>
  <Application>Microsoft Macintosh PowerPoint</Application>
  <PresentationFormat>寬螢幕</PresentationFormat>
  <Paragraphs>63</Paragraphs>
  <Slides>19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19</vt:i4>
      </vt:variant>
    </vt:vector>
  </HeadingPairs>
  <TitlesOfParts>
    <vt:vector size="24" baseType="lpstr">
      <vt:lpstr>Gill Sans MT</vt:lpstr>
      <vt:lpstr>Impact</vt:lpstr>
      <vt:lpstr>Microsoft JhengHei</vt:lpstr>
      <vt:lpstr>Arial</vt:lpstr>
      <vt:lpstr>徽章</vt:lpstr>
      <vt:lpstr>分散式系統</vt:lpstr>
      <vt:lpstr>目標</vt:lpstr>
      <vt:lpstr>位址</vt:lpstr>
      <vt:lpstr>位址</vt:lpstr>
      <vt:lpstr>資料</vt:lpstr>
      <vt:lpstr>資料</vt:lpstr>
      <vt:lpstr>資料</vt:lpstr>
      <vt:lpstr>資料</vt:lpstr>
      <vt:lpstr>位址用戶類型</vt:lpstr>
      <vt:lpstr>個人</vt:lpstr>
      <vt:lpstr>礦池</vt:lpstr>
      <vt:lpstr>賭場</vt:lpstr>
      <vt:lpstr>服務商 交易所</vt:lpstr>
      <vt:lpstr>結果</vt:lpstr>
      <vt:lpstr>比較</vt:lpstr>
      <vt:lpstr>graphframe</vt:lpstr>
      <vt:lpstr>結論</vt:lpstr>
      <vt:lpstr>挑戰</vt:lpstr>
      <vt:lpstr>分工</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分散式系統</dc:title>
  <dc:creator>Chikuan Kuong</dc:creator>
  <cp:lastModifiedBy>Chikuan Kuong</cp:lastModifiedBy>
  <cp:revision>8</cp:revision>
  <dcterms:created xsi:type="dcterms:W3CDTF">2019-01-15T10:00:50Z</dcterms:created>
  <dcterms:modified xsi:type="dcterms:W3CDTF">2019-01-15T12:56:18Z</dcterms:modified>
</cp:coreProperties>
</file>