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76" r:id="rId7"/>
    <p:sldId id="267" r:id="rId8"/>
    <p:sldId id="268" r:id="rId9"/>
    <p:sldId id="260" r:id="rId10"/>
    <p:sldId id="263" r:id="rId11"/>
    <p:sldId id="262" r:id="rId12"/>
    <p:sldId id="261" r:id="rId13"/>
    <p:sldId id="264" r:id="rId14"/>
    <p:sldId id="269" r:id="rId15"/>
    <p:sldId id="270" r:id="rId16"/>
    <p:sldId id="280" r:id="rId17"/>
    <p:sldId id="271" r:id="rId18"/>
    <p:sldId id="277" r:id="rId19"/>
    <p:sldId id="278" r:id="rId20"/>
    <p:sldId id="279" r:id="rId21"/>
    <p:sldId id="272" r:id="rId22"/>
    <p:sldId id="274" r:id="rId23"/>
    <p:sldId id="27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60"/>
  </p:normalViewPr>
  <p:slideViewPr>
    <p:cSldViewPr snapToGrid="0" snapToObjects="1">
      <p:cViewPr>
        <p:scale>
          <a:sx n="70" d="100"/>
          <a:sy n="70" d="100"/>
        </p:scale>
        <p:origin x="-12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41DCE-4D6C-4E48-8243-67A6ACE89DF7}" type="datetimeFigureOut">
              <a:rPr kumimoji="1" lang="zh-TW" altLang="en-US" smtClean="0"/>
              <a:t>2019/1/16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55EB69-A71E-894E-9E49-D38853F3C40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b="1" dirty="0">
                <a:latin typeface="Microsoft JhengHei" charset="-120"/>
                <a:ea typeface="Microsoft JhengHei" charset="-120"/>
                <a:cs typeface="Microsoft JhengHei" charset="-120"/>
              </a:rPr>
              <a:t>分散式系統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233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賭場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9" y="2286001"/>
            <a:ext cx="478041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位址經過小寫處理後</a:t>
            </a:r>
            <a:r>
              <a:rPr kumimoji="1" lang="zh-TW" altLang="en-US" sz="3000" dirty="0" smtClean="0"/>
              <a:t>，</a:t>
            </a:r>
            <a:endParaRPr kumimoji="1" lang="en-US" altLang="zh-TW" sz="3000" dirty="0"/>
          </a:p>
          <a:p>
            <a:pPr marL="0" indent="0">
              <a:buClr>
                <a:schemeClr val="accent1"/>
              </a:buClr>
              <a:buNone/>
            </a:pPr>
            <a:r>
              <a:rPr kumimoji="1" lang="zh-TW" altLang="en-US" sz="3000" dirty="0" smtClean="0"/>
              <a:t>包含</a:t>
            </a:r>
            <a:r>
              <a:rPr kumimoji="1" lang="en-US" altLang="zh-TW" sz="3000" dirty="0"/>
              <a:t>”1dice”</a:t>
            </a:r>
            <a:r>
              <a:rPr kumimoji="1" lang="zh-TW" altLang="en-US" sz="3000" dirty="0"/>
              <a:t>或</a:t>
            </a:r>
            <a:r>
              <a:rPr kumimoji="1" lang="en-US" altLang="zh-TW" sz="3000" dirty="0"/>
              <a:t>”lucky”</a:t>
            </a:r>
            <a:r>
              <a:rPr kumimoji="1" lang="zh-TW" altLang="en-US" sz="3000" dirty="0"/>
              <a:t>的位址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符合這個條件判斷為</a:t>
            </a:r>
            <a:r>
              <a:rPr kumimoji="1" lang="zh-TW" altLang="en-US" sz="3000" dirty="0" smtClean="0"/>
              <a:t>賭場</a:t>
            </a:r>
            <a:endParaRPr kumimoji="1" lang="en-US" altLang="zh-TW" sz="3000" dirty="0" smtClean="0"/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"/>
          <a:stretch/>
        </p:blipFill>
        <p:spPr>
          <a:xfrm>
            <a:off x="6340839" y="596347"/>
            <a:ext cx="5556935" cy="58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礦池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874517"/>
            <a:ext cx="5255448" cy="4823994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匯款位址為空白的資料中的收款位址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en-US" altLang="zh-TW" sz="2500" dirty="0"/>
              <a:t>12.5 </a:t>
            </a:r>
            <a:r>
              <a:rPr kumimoji="1" lang="en-US" altLang="zh-TW" sz="3000" dirty="0" smtClean="0"/>
              <a:t>&lt;</a:t>
            </a:r>
            <a:r>
              <a:rPr kumimoji="1" lang="zh-TW" altLang="en-US" sz="3000" dirty="0"/>
              <a:t>交易金額</a:t>
            </a:r>
            <a:r>
              <a:rPr kumimoji="1" lang="en-US" altLang="zh-TW" sz="3000" dirty="0"/>
              <a:t>&lt;=</a:t>
            </a:r>
            <a:r>
              <a:rPr kumimoji="1" lang="en-US" altLang="zh-TW" sz="2500" dirty="0"/>
              <a:t>12.5+2 BTC </a:t>
            </a:r>
            <a:endParaRPr kumimoji="1" lang="en-US" altLang="zh-TW" sz="2500" dirty="0" smtClean="0"/>
          </a:p>
          <a:p>
            <a:pPr>
              <a:buClr>
                <a:schemeClr val="accent1"/>
              </a:buClr>
            </a:pPr>
            <a:r>
              <a:rPr kumimoji="1" lang="en-US" altLang="zh-TW" sz="3000" dirty="0" smtClean="0"/>
              <a:t>(+</a:t>
            </a:r>
            <a:r>
              <a:rPr kumimoji="1" lang="en-US" altLang="zh-TW" sz="3000" dirty="0"/>
              <a:t>2</a:t>
            </a:r>
            <a:r>
              <a:rPr kumimoji="1" lang="zh-TW" altLang="en-US" sz="3000" dirty="0"/>
              <a:t>為手續費</a:t>
            </a:r>
            <a:r>
              <a:rPr kumimoji="1" lang="en-US" altLang="zh-TW" sz="3000" dirty="0"/>
              <a:t>)</a:t>
            </a:r>
          </a:p>
          <a:p>
            <a:pPr>
              <a:buClr>
                <a:schemeClr val="accent1"/>
              </a:buClr>
            </a:pP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符合這兩個條件判斷為礦</a:t>
            </a:r>
            <a:r>
              <a:rPr kumimoji="1" lang="zh-TW" altLang="en-US" sz="3000" dirty="0" smtClean="0"/>
              <a:t>池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sz="3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43" y="521803"/>
            <a:ext cx="4178300" cy="629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個人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16149"/>
            <a:ext cx="5489364" cy="482718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每筆交易金額 </a:t>
            </a:r>
            <a:r>
              <a:rPr kumimoji="1" lang="en-US" altLang="zh-TW" sz="3000" dirty="0"/>
              <a:t>&lt;</a:t>
            </a:r>
            <a:r>
              <a:rPr kumimoji="1" lang="zh-TW" altLang="en-US" sz="3000" dirty="0" smtClean="0"/>
              <a:t> </a:t>
            </a:r>
            <a:r>
              <a:rPr kumimoji="1" lang="zh-TW" altLang="en-US" sz="3000" dirty="0"/>
              <a:t>平均交易金額（總交易金額</a:t>
            </a:r>
            <a:r>
              <a:rPr kumimoji="1" lang="en-US" altLang="zh-TW" sz="3000" dirty="0"/>
              <a:t>/</a:t>
            </a:r>
            <a:r>
              <a:rPr kumimoji="1" lang="zh-TW" altLang="en-US" sz="3000" dirty="0"/>
              <a:t>筆數）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匯款次數 </a:t>
            </a:r>
            <a:r>
              <a:rPr kumimoji="1" lang="en-US" altLang="zh-TW" sz="3000" dirty="0" smtClean="0"/>
              <a:t>&lt;</a:t>
            </a:r>
            <a:r>
              <a:rPr kumimoji="1" lang="zh-TW" altLang="en-US" sz="3000" dirty="0" smtClean="0"/>
              <a:t> </a:t>
            </a:r>
            <a:r>
              <a:rPr kumimoji="1" lang="zh-TW" altLang="en-US" sz="3000" dirty="0"/>
              <a:t>平均每一個位址的匯款次數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收款次數 </a:t>
            </a:r>
            <a:r>
              <a:rPr kumimoji="1" lang="en-US" altLang="zh-TW" sz="3000" dirty="0"/>
              <a:t>&lt;</a:t>
            </a:r>
            <a:r>
              <a:rPr kumimoji="1" lang="zh-TW" altLang="en-US" sz="3000" dirty="0" smtClean="0"/>
              <a:t> </a:t>
            </a:r>
            <a:r>
              <a:rPr kumimoji="1" lang="zh-TW" altLang="en-US" sz="3000" dirty="0"/>
              <a:t>平均每一個位址的收款次數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en-US" altLang="zh-TW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符合這三個條件判斷為個人帳戶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"/>
          <a:stretch/>
        </p:blipFill>
        <p:spPr>
          <a:xfrm>
            <a:off x="8050696" y="382384"/>
            <a:ext cx="3836504" cy="64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服務商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TW" altLang="en-US" dirty="0"/>
              <a:t>交易所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2286001"/>
            <a:ext cx="4936471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 smtClean="0"/>
              <a:t>所有位址中，不是個人帳戶，不是礦池，不是賭場的位址</a:t>
            </a:r>
            <a:endParaRPr kumimoji="1" lang="en-US" altLang="zh-TW" sz="3000" dirty="0" smtClean="0"/>
          </a:p>
          <a:p>
            <a:pPr>
              <a:buClr>
                <a:schemeClr val="accent1"/>
              </a:buClr>
            </a:pPr>
            <a:endParaRPr kumimoji="1" lang="en-US" altLang="zh-TW" sz="3000" dirty="0" smtClean="0"/>
          </a:p>
          <a:p>
            <a:pPr>
              <a:buClr>
                <a:schemeClr val="accent1"/>
              </a:buClr>
            </a:pPr>
            <a:r>
              <a:rPr kumimoji="1" lang="zh-TW" altLang="en-US" sz="3000" dirty="0" smtClean="0"/>
              <a:t>符合這個條件判斷為服務商或交易所</a:t>
            </a:r>
            <a:endParaRPr kumimoji="1" lang="zh-TW" altLang="en-US" sz="3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8"/>
          <a:stretch/>
        </p:blipFill>
        <p:spPr>
          <a:xfrm>
            <a:off x="6579705" y="382385"/>
            <a:ext cx="5307496" cy="64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000" dirty="0"/>
              <a:t>總數</a:t>
            </a:r>
            <a:r>
              <a:rPr kumimoji="1" lang="zh-TW" altLang="en-US" sz="3000" dirty="0" smtClean="0"/>
              <a:t>：</a:t>
            </a:r>
            <a:r>
              <a:rPr lang="is-IS" altLang="zh-TW" sz="3200" dirty="0"/>
              <a:t> </a:t>
            </a:r>
            <a:r>
              <a:rPr lang="is-IS" altLang="zh-TW" sz="3200" dirty="0" smtClean="0"/>
              <a:t>7667574</a:t>
            </a:r>
          </a:p>
          <a:p>
            <a:r>
              <a:rPr kumimoji="1" lang="zh-TW" altLang="en-US" sz="3000" dirty="0" smtClean="0"/>
              <a:t>缺失值</a:t>
            </a:r>
            <a:r>
              <a:rPr kumimoji="1" lang="zh-TW" altLang="en-US" sz="3000" dirty="0"/>
              <a:t>（空白）：</a:t>
            </a:r>
            <a:r>
              <a:rPr kumimoji="1" lang="en-US" altLang="zh-TW" sz="3000" dirty="0" smtClean="0"/>
              <a:t>1</a:t>
            </a:r>
          </a:p>
          <a:p>
            <a:r>
              <a:rPr kumimoji="1" lang="zh-TW" altLang="en-US" sz="3000" dirty="0" smtClean="0"/>
              <a:t>賭場：</a:t>
            </a:r>
            <a:r>
              <a:rPr kumimoji="1" lang="en-US" altLang="zh-TW" sz="3000" dirty="0" smtClean="0"/>
              <a:t>10</a:t>
            </a:r>
            <a:r>
              <a:rPr kumimoji="1" lang="zh-TW" altLang="en-US" sz="3000" dirty="0" smtClean="0"/>
              <a:t> （</a:t>
            </a:r>
            <a:r>
              <a:rPr kumimoji="1" lang="en-US" altLang="zh-TW" sz="3000" dirty="0" smtClean="0"/>
              <a:t>0.0000013</a:t>
            </a:r>
            <a:r>
              <a:rPr kumimoji="1" lang="zh-TW" altLang="en-US" sz="3000" dirty="0" smtClean="0"/>
              <a:t>）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礦池：</a:t>
            </a:r>
            <a:r>
              <a:rPr kumimoji="1" lang="en-US" altLang="zh-TW" sz="3000" dirty="0" smtClean="0"/>
              <a:t>4596</a:t>
            </a:r>
            <a:r>
              <a:rPr kumimoji="1" lang="zh-TW" altLang="en-US" sz="3000" dirty="0" smtClean="0"/>
              <a:t> （</a:t>
            </a:r>
            <a:r>
              <a:rPr kumimoji="1" lang="en-US" altLang="zh-TW" sz="3000" dirty="0" smtClean="0"/>
              <a:t>0.000599</a:t>
            </a:r>
            <a:r>
              <a:rPr kumimoji="1" lang="zh-TW" altLang="en-US" sz="3000" dirty="0" smtClean="0"/>
              <a:t>）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個人：</a:t>
            </a:r>
            <a:r>
              <a:rPr kumimoji="1" lang="en-US" altLang="zh-TW" sz="3000" dirty="0" smtClean="0"/>
              <a:t>1365480</a:t>
            </a:r>
            <a:r>
              <a:rPr kumimoji="1" lang="zh-TW" altLang="en-US" sz="3000" dirty="0" smtClean="0"/>
              <a:t> （</a:t>
            </a:r>
            <a:r>
              <a:rPr kumimoji="1" lang="en-US" altLang="zh-TW" sz="3000" dirty="0" smtClean="0"/>
              <a:t>0.178</a:t>
            </a:r>
            <a:r>
              <a:rPr kumimoji="1" lang="zh-TW" altLang="en-US" sz="3000" dirty="0" smtClean="0"/>
              <a:t>）</a:t>
            </a:r>
            <a:endParaRPr kumimoji="1" lang="en-US" altLang="zh-TW" sz="3000" dirty="0" smtClean="0"/>
          </a:p>
          <a:p>
            <a:r>
              <a:rPr kumimoji="1" lang="zh-TW" altLang="en-US" sz="3000" dirty="0" smtClean="0"/>
              <a:t>服務商，交易所：</a:t>
            </a:r>
            <a:r>
              <a:rPr kumimoji="1" lang="en-US" altLang="zh-TW" sz="3000" dirty="0" smtClean="0"/>
              <a:t>6297487</a:t>
            </a:r>
            <a:r>
              <a:rPr kumimoji="1" lang="zh-TW" altLang="en-US" sz="3000" dirty="0" smtClean="0"/>
              <a:t> （</a:t>
            </a:r>
            <a:r>
              <a:rPr kumimoji="1" lang="en-US" altLang="zh-TW" sz="3000" dirty="0" smtClean="0"/>
              <a:t>0.821</a:t>
            </a:r>
            <a:r>
              <a:rPr kumimoji="1" lang="zh-TW" altLang="en-US" sz="3000" dirty="0" smtClean="0"/>
              <a:t>）</a:t>
            </a:r>
            <a:endParaRPr kumimoji="1" lang="en-US" altLang="zh-TW" sz="3000" dirty="0" smtClean="0"/>
          </a:p>
        </p:txBody>
      </p:sp>
    </p:spTree>
    <p:extLst>
      <p:ext uri="{BB962C8B-B14F-4D97-AF65-F5344CB8AC3E}">
        <p14:creationId xmlns:p14="http://schemas.microsoft.com/office/powerpoint/2010/main" val="141000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比較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1"/>
          <a:stretch/>
        </p:blipFill>
        <p:spPr>
          <a:xfrm>
            <a:off x="5855799" y="1578246"/>
            <a:ext cx="5744924" cy="4632123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8" r="20217"/>
          <a:stretch/>
        </p:blipFill>
        <p:spPr>
          <a:xfrm>
            <a:off x="1422400" y="1578246"/>
            <a:ext cx="4301806" cy="46321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20101" y="62116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火幣</a:t>
            </a:r>
            <a:r>
              <a:rPr lang="zh-TW" altLang="en-US" dirty="0" smtClean="0"/>
              <a:t>研究院</a:t>
            </a:r>
            <a:endParaRPr lang="en-US" altLang="zh-TW" dirty="0" smtClean="0"/>
          </a:p>
          <a:p>
            <a:pPr algn="ctr"/>
            <a:r>
              <a:rPr lang="zh-TW" altLang="en-US" dirty="0"/>
              <a:t>隨機抽樣選取了</a:t>
            </a:r>
            <a:r>
              <a:rPr lang="en-US" altLang="zh-TW" dirty="0"/>
              <a:t>8045</a:t>
            </a:r>
            <a:r>
              <a:rPr lang="zh-TW" altLang="en-US" dirty="0"/>
              <a:t>條</a:t>
            </a:r>
            <a:r>
              <a:rPr lang="zh-TW" altLang="en-US" dirty="0" smtClean="0"/>
              <a:t>樣本建模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07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991" y="143846"/>
            <a:ext cx="10178322" cy="1492132"/>
          </a:xfrm>
        </p:spPr>
        <p:txBody>
          <a:bodyPr/>
          <a:lstStyle/>
          <a:p>
            <a:r>
              <a:rPr kumimoji="1" lang="zh-TW" altLang="en-US" dirty="0" smtClean="0"/>
              <a:t>預想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2"/>
          <a:stretch/>
        </p:blipFill>
        <p:spPr>
          <a:xfrm>
            <a:off x="2723322" y="799182"/>
            <a:ext cx="9468678" cy="6058818"/>
          </a:xfrm>
        </p:spPr>
      </p:pic>
    </p:spTree>
    <p:extLst>
      <p:ext uri="{BB962C8B-B14F-4D97-AF65-F5344CB8AC3E}">
        <p14:creationId xmlns:p14="http://schemas.microsoft.com/office/powerpoint/2010/main" val="7638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8248EF14-9B8E-C54B-BFA8-85331937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使用</a:t>
            </a:r>
            <a:r>
              <a:rPr kumimoji="1" lang="en-US" altLang="zh-TW" sz="3000" dirty="0"/>
              <a:t>0.7.0-spark2.3-s_2.11</a:t>
            </a:r>
            <a:r>
              <a:rPr kumimoji="1" lang="zh-TW" altLang="en-US" sz="3000" dirty="0"/>
              <a:t>版本的</a:t>
            </a: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套件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74C49496-12F1-0045-9935-0BAC93C4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99" y="3054634"/>
            <a:ext cx="8964880" cy="3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edge information</a:t>
            </a:r>
          </a:p>
          <a:p>
            <a:pPr lvl="1">
              <a:buClr>
                <a:schemeClr val="accent1"/>
              </a:buClr>
            </a:pPr>
            <a:r>
              <a:rPr kumimoji="1" lang="en-US" altLang="zh-TW" sz="2800" dirty="0"/>
              <a:t>inputs_input_pubkey_base58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 err="1"/>
              <a:t>src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en-US" altLang="zh-TW" sz="2800" dirty="0"/>
              <a:t>outputs_output_pubkey_base58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 err="1"/>
              <a:t>dst</a:t>
            </a:r>
            <a:endParaRPr kumimoji="1" lang="en-US" altLang="zh-TW" sz="2800" dirty="0"/>
          </a:p>
          <a:p>
            <a:pPr lvl="1">
              <a:buClr>
                <a:schemeClr val="accent1"/>
              </a:buClr>
            </a:pPr>
            <a:r>
              <a:rPr kumimoji="1" lang="en-US" altLang="zh-TW" sz="2800" dirty="0" err="1"/>
              <a:t>Outputs_output_satoshis</a:t>
            </a:r>
            <a:r>
              <a:rPr kumimoji="1" lang="zh-TW" altLang="en-US" sz="2800" dirty="0"/>
              <a:t>作爲</a:t>
            </a:r>
            <a:r>
              <a:rPr kumimoji="1" lang="en-US" altLang="zh-TW" sz="2800" dirty="0"/>
              <a:t>relationship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vertex information</a:t>
            </a:r>
          </a:p>
          <a:p>
            <a:pPr lvl="1">
              <a:buClr>
                <a:schemeClr val="accent1"/>
              </a:buClr>
            </a:pPr>
            <a:r>
              <a:rPr kumimoji="1" lang="zh-TW" altLang="en-US" sz="2800" dirty="0"/>
              <a:t>將</a:t>
            </a:r>
            <a:r>
              <a:rPr kumimoji="1" lang="en-US" altLang="zh-TW" sz="2800" dirty="0" err="1"/>
              <a:t>input_pubkey</a:t>
            </a:r>
            <a:r>
              <a:rPr kumimoji="1" lang="zh-TW" altLang="en-US" sz="2800" dirty="0"/>
              <a:t>與</a:t>
            </a:r>
            <a:r>
              <a:rPr kumimoji="1" lang="en-US" altLang="zh-TW" sz="2800" dirty="0" err="1"/>
              <a:t>output_pubkey</a:t>
            </a:r>
            <a:r>
              <a:rPr kumimoji="1" lang="zh-TW" altLang="en-US" sz="2800" dirty="0"/>
              <a:t>欄位合併</a:t>
            </a:r>
            <a:r>
              <a:rPr kumimoji="1" lang="zh-CN" altLang="en-US" sz="2800" dirty="0"/>
              <a:t>，</a:t>
            </a:r>
            <a:r>
              <a:rPr kumimoji="1" lang="zh-TW" altLang="en-US" sz="2800" dirty="0"/>
              <a:t>去除重複的</a:t>
            </a:r>
            <a:r>
              <a:rPr kumimoji="1" lang="en-US" altLang="zh-TW" sz="2800" dirty="0"/>
              <a:t>row</a:t>
            </a:r>
          </a:p>
          <a:p>
            <a:pPr>
              <a:buClr>
                <a:schemeClr val="accent1"/>
              </a:buClr>
            </a:pP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37876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235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排序過的</a:t>
            </a:r>
            <a:r>
              <a:rPr kumimoji="1" lang="en-US" altLang="zh-TW" sz="3000" dirty="0" err="1"/>
              <a:t>inDegree</a:t>
            </a:r>
            <a:r>
              <a:rPr kumimoji="1" lang="zh-TW" altLang="en-US" sz="3000" dirty="0"/>
              <a:t>與</a:t>
            </a:r>
            <a:r>
              <a:rPr kumimoji="1" lang="en-US" altLang="zh-TW" sz="3000" dirty="0" err="1"/>
              <a:t>outDegree</a:t>
            </a:r>
            <a:r>
              <a:rPr kumimoji="1" lang="zh-TW" altLang="en-US" sz="3000" dirty="0"/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0642E27B-8E58-A945-956C-63A833BC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55" y="2380690"/>
            <a:ext cx="2790702" cy="43806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EA529E1C-F666-274D-8564-5AE8BF6F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93" y="2380690"/>
            <a:ext cx="2846614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透過分析比特幣交易資料，判斷地址的用戶類型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追踪不同類型用戶間資金流向</a:t>
            </a:r>
          </a:p>
        </p:txBody>
      </p:sp>
    </p:spTree>
    <p:extLst>
      <p:ext uri="{BB962C8B-B14F-4D97-AF65-F5344CB8AC3E}">
        <p14:creationId xmlns:p14="http://schemas.microsoft.com/office/powerpoint/2010/main" val="154083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81A7BEF-8F5A-B745-908E-3C56175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graphframe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650FA499-3303-DF41-97BD-5C1A0C24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5352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 err="1"/>
              <a:t>inDegree</a:t>
            </a:r>
            <a:r>
              <a:rPr kumimoji="1" lang="zh-TW" altLang="en-US" sz="3000" dirty="0"/>
              <a:t>資料表與</a:t>
            </a:r>
            <a:r>
              <a:rPr kumimoji="1" lang="en-US" altLang="zh-TW" sz="3000" dirty="0" err="1"/>
              <a:t>outDegree</a:t>
            </a:r>
            <a:r>
              <a:rPr kumimoji="1" lang="zh-TW" altLang="en-US" sz="3000" dirty="0"/>
              <a:t>資料表做</a:t>
            </a:r>
            <a:r>
              <a:rPr kumimoji="1" lang="en-US" altLang="zh-TW" sz="3000" dirty="0"/>
              <a:t>inner join</a:t>
            </a:r>
            <a:r>
              <a:rPr kumimoji="1" lang="zh-CN" altLang="en-US" sz="3000" dirty="0"/>
              <a:t>，再對</a:t>
            </a:r>
            <a:r>
              <a:rPr kumimoji="1" lang="en-US" altLang="zh-CN" sz="3000" dirty="0" err="1"/>
              <a:t>inDegree</a:t>
            </a:r>
            <a:r>
              <a:rPr kumimoji="1" lang="zh-CN" altLang="en-US" sz="3000" dirty="0"/>
              <a:t>欄位進行排序</a:t>
            </a:r>
            <a:endParaRPr kumimoji="1" lang="en-US" altLang="zh-TW" sz="3000" dirty="0"/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7973458-5495-4544-B0F4-D08AE0B0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8" y="2498068"/>
            <a:ext cx="5515257" cy="41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6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406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挑戰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005E0E4A-E489-8149-94CF-F2079795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 smtClean="0"/>
              <a:t>在分析礦池與賭埸方面不準確</a:t>
            </a:r>
            <a:endParaRPr kumimoji="1" lang="en-US" altLang="zh-TW" sz="3000" dirty="0" smtClean="0"/>
          </a:p>
          <a:p>
            <a:pPr lvl="1">
              <a:buClr>
                <a:schemeClr val="accent1"/>
              </a:buClr>
            </a:pPr>
            <a:r>
              <a:rPr kumimoji="1" lang="zh-TW" altLang="en-US" sz="2800" dirty="0" smtClean="0"/>
              <a:t>資料選取欄位少 （對比對象選用了</a:t>
            </a:r>
            <a:r>
              <a:rPr kumimoji="1" lang="en-US" altLang="zh-TW" sz="2800" dirty="0" smtClean="0"/>
              <a:t>17</a:t>
            </a:r>
            <a:r>
              <a:rPr kumimoji="1" lang="zh-TW" altLang="en-US" sz="2800" dirty="0" smtClean="0"/>
              <a:t>個欄位的資料）</a:t>
            </a:r>
            <a:endParaRPr kumimoji="1" lang="en-US" altLang="zh-TW" sz="2800" dirty="0" smtClean="0"/>
          </a:p>
          <a:p>
            <a:pPr lvl="1">
              <a:buClr>
                <a:schemeClr val="accent1"/>
              </a:buClr>
            </a:pPr>
            <a:r>
              <a:rPr kumimoji="1" lang="zh-TW" altLang="en-US" sz="2800" dirty="0" smtClean="0"/>
              <a:t>資料有缺失</a:t>
            </a:r>
            <a:endParaRPr kumimoji="1" lang="en-US" altLang="zh-TW" sz="2800" dirty="0" smtClean="0"/>
          </a:p>
          <a:p>
            <a:pPr lvl="1">
              <a:buClr>
                <a:schemeClr val="accent1"/>
              </a:buClr>
            </a:pPr>
            <a:r>
              <a:rPr kumimoji="1" lang="zh-TW" altLang="en-US" sz="2800" smtClean="0"/>
              <a:t>沒有考慮多種情況（如一</a:t>
            </a:r>
            <a:r>
              <a:rPr kumimoji="1" lang="zh-TW" altLang="en-US" sz="2800" dirty="0" smtClean="0"/>
              <a:t>筆交易多個位址</a:t>
            </a:r>
            <a:r>
              <a:rPr kumimoji="1" lang="zh-TW" altLang="en-US" sz="2800" smtClean="0"/>
              <a:t>的情況）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en-US" altLang="zh-TW" sz="3000" dirty="0" err="1"/>
              <a:t>GraphFrames</a:t>
            </a:r>
            <a:r>
              <a:rPr kumimoji="1" lang="zh-CN" altLang="en-US" sz="3000" dirty="0"/>
              <a:t>的</a:t>
            </a:r>
            <a:r>
              <a:rPr kumimoji="1" lang="zh-TW" altLang="en-US" sz="3000" dirty="0"/>
              <a:t>部分可以再做更多更深入的分析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180692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88987"/>
              </p:ext>
            </p:extLst>
          </p:nvPr>
        </p:nvGraphicFramePr>
        <p:xfrm>
          <a:off x="3257514" y="1874517"/>
          <a:ext cx="522478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5685">
                <a:tc>
                  <a:txBody>
                    <a:bodyPr/>
                    <a:lstStyle/>
                    <a:p>
                      <a:r>
                        <a:rPr lang="zh-TW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資料收集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鄭惟文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資料處理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雲端建置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口頭報告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書面報告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鄭惟文，鄭博仁，鄺芷君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由於比特幣採用基於公鑰的錢包地址作為用</a:t>
            </a:r>
            <a:r>
              <a:rPr lang="zh-CN" altLang="en-US" sz="3000" dirty="0"/>
              <a:t>戶</a:t>
            </a:r>
            <a:r>
              <a:rPr lang="zh-TW" altLang="en-US" sz="3000" dirty="0"/>
              <a:t>在區塊鏈網絡上的身份，且錢包地址由用</a:t>
            </a:r>
            <a:r>
              <a:rPr lang="zh-CN" altLang="en-US" sz="3000" dirty="0"/>
              <a:t>戶</a:t>
            </a:r>
            <a:r>
              <a:rPr lang="zh-TW" altLang="en-US" sz="3000" dirty="0"/>
              <a:t>自由生成，與用</a:t>
            </a:r>
            <a:r>
              <a:rPr lang="zh-CN" altLang="en-US" sz="3000" dirty="0"/>
              <a:t>戶</a:t>
            </a:r>
            <a:r>
              <a:rPr lang="zh-TW" altLang="en-US" sz="3000" dirty="0"/>
              <a:t>身份特徵無關，因此比特幣的匿名性導致人們很難推測用</a:t>
            </a:r>
            <a:r>
              <a:rPr lang="zh-CN" altLang="en-US" sz="3000" dirty="0"/>
              <a:t>戶</a:t>
            </a:r>
            <a:r>
              <a:rPr lang="zh-TW" altLang="en-US" sz="3000" dirty="0"/>
              <a:t>的真實身份信息。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94285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sz="3000" dirty="0"/>
              <a:t>其長度固定為 </a:t>
            </a:r>
            <a:r>
              <a:rPr lang="en-US" altLang="zh-TW" sz="3000" dirty="0"/>
              <a:t>160 </a:t>
            </a:r>
            <a:r>
              <a:rPr lang="zh-TW" altLang="en-US" sz="3000" dirty="0"/>
              <a:t>個位元（</a:t>
            </a:r>
            <a:r>
              <a:rPr lang="en-US" altLang="zh-TW" sz="3000" dirty="0"/>
              <a:t>bits</a:t>
            </a:r>
            <a:r>
              <a:rPr lang="zh-TW" altLang="en-US" sz="3000" dirty="0"/>
              <a:t>），通常會利用 </a:t>
            </a:r>
            <a:r>
              <a:rPr lang="en-US" altLang="zh-TW" sz="3000" dirty="0"/>
              <a:t>Base58</a:t>
            </a:r>
            <a:r>
              <a:rPr lang="zh-TW" altLang="en-US" sz="3000" dirty="0"/>
              <a:t>將之編碼成一串由英文字母和數字所組成的字串，</a:t>
            </a:r>
            <a:endParaRPr lang="en-US" altLang="zh-TW" sz="3000" dirty="0"/>
          </a:p>
          <a:p>
            <a:pPr>
              <a:buClr>
                <a:schemeClr val="accent1"/>
              </a:buClr>
            </a:pPr>
            <a:r>
              <a:rPr lang="zh-TW" altLang="en-US" sz="3000" dirty="0"/>
              <a:t>例如</a:t>
            </a:r>
            <a:r>
              <a:rPr lang="en-US" altLang="zh-TW" sz="3000" dirty="0"/>
              <a:t>"1DwunA9otZZQyhkVvkLJ8DV1tuSwMF7r3v"</a:t>
            </a:r>
            <a:endParaRPr kumimoji="1"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391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="" xmlns:a16="http://schemas.microsoft.com/office/drawing/2014/main" id="{FA15BE62-02C8-C64D-A50F-851C1A5F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en-US" altLang="zh-TW" sz="3000" dirty="0"/>
              <a:t>Google </a:t>
            </a:r>
            <a:r>
              <a:rPr kumimoji="1" lang="en-US" altLang="zh-TW" sz="3000" dirty="0" err="1"/>
              <a:t>BigQuery</a:t>
            </a:r>
            <a:r>
              <a:rPr kumimoji="1" lang="zh-TW" altLang="en-US" sz="3000" dirty="0"/>
              <a:t>的公開資料庫</a:t>
            </a:r>
            <a:r>
              <a:rPr kumimoji="1" lang="en-US" altLang="zh-TW" sz="3000" dirty="0"/>
              <a:t>[</a:t>
            </a:r>
            <a:r>
              <a:rPr kumimoji="1" lang="en-US" altLang="zh-TW" sz="3000" dirty="0" err="1"/>
              <a:t>bitcoin_blockchain.transactions</a:t>
            </a:r>
            <a:r>
              <a:rPr kumimoji="1" lang="en-US" altLang="zh-TW" sz="3000" dirty="0"/>
              <a:t>]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抓取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月的資料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table</a:t>
            </a:r>
            <a:r>
              <a:rPr kumimoji="1" lang="zh-TW" altLang="en-US" sz="3000" dirty="0"/>
              <a:t>匯出並儲存於</a:t>
            </a:r>
            <a:r>
              <a:rPr kumimoji="1" lang="en-US" altLang="zh-TW" sz="3000" dirty="0"/>
              <a:t>GCP</a:t>
            </a:r>
            <a:r>
              <a:rPr kumimoji="1" lang="zh-TW" altLang="en-US" sz="3000" dirty="0"/>
              <a:t>的</a:t>
            </a:r>
            <a:r>
              <a:rPr kumimoji="1" lang="en-US" altLang="zh-TW" sz="3000" dirty="0"/>
              <a:t>Bucket</a:t>
            </a:r>
            <a:r>
              <a:rPr kumimoji="1" lang="zh-TW" altLang="en-US" sz="3000" dirty="0"/>
              <a:t>中</a:t>
            </a:r>
            <a:r>
              <a:rPr kumimoji="1" lang="zh-CN" altLang="en-US" sz="3000" dirty="0"/>
              <a:t>，建立多個資料分割檔案，最後匯出</a:t>
            </a:r>
            <a:r>
              <a:rPr kumimoji="1" lang="en-US" altLang="zh-CN" sz="3000" dirty="0"/>
              <a:t>17</a:t>
            </a:r>
            <a:r>
              <a:rPr kumimoji="1" lang="zh-CN" altLang="en-US" sz="3000" dirty="0"/>
              <a:t>個</a:t>
            </a:r>
            <a:r>
              <a:rPr kumimoji="1" lang="en-US" altLang="zh-CN" sz="3000" dirty="0"/>
              <a:t>csv</a:t>
            </a:r>
            <a:r>
              <a:rPr kumimoji="1" lang="zh-CN" altLang="en-US" sz="3000" dirty="0"/>
              <a:t>檔。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8201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="" xmlns:a16="http://schemas.microsoft.com/office/drawing/2014/main" id="{7319687B-E248-B848-A2E6-4EC630C67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19" y="1514104"/>
            <a:ext cx="7087222" cy="4881084"/>
          </a:xfrm>
        </p:spPr>
      </p:pic>
    </p:spTree>
    <p:extLst>
      <p:ext uri="{BB962C8B-B14F-4D97-AF65-F5344CB8AC3E}">
        <p14:creationId xmlns:p14="http://schemas.microsoft.com/office/powerpoint/2010/main" val="35038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="" xmlns:a16="http://schemas.microsoft.com/office/drawing/2014/main" id="{1D97C549-1CC0-944F-83D5-5BCA104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限制</a:t>
            </a:r>
            <a:r>
              <a:rPr kumimoji="1" lang="en-US" altLang="zh-TW" sz="3000" dirty="0" err="1"/>
              <a:t>work_error</a:t>
            </a:r>
            <a:r>
              <a:rPr kumimoji="1" lang="zh-TW" altLang="en-US" sz="3000" dirty="0"/>
              <a:t>必須為</a:t>
            </a:r>
            <a:r>
              <a:rPr kumimoji="1" lang="en-US" altLang="zh-TW" sz="3000" dirty="0"/>
              <a:t>NULL</a:t>
            </a:r>
          </a:p>
          <a:p>
            <a:pPr>
              <a:buClr>
                <a:schemeClr val="accent1"/>
              </a:buClr>
            </a:pP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為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8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00:00:01</a:t>
            </a:r>
            <a:r>
              <a:rPr kumimoji="1" lang="zh-TW" altLang="en-US" sz="3000" dirty="0"/>
              <a:t>到</a:t>
            </a:r>
            <a:r>
              <a:rPr kumimoji="1" lang="en-US" altLang="zh-TW" sz="3000" dirty="0"/>
              <a:t>2018</a:t>
            </a:r>
            <a:r>
              <a:rPr kumimoji="1" lang="zh-TW" altLang="en-US" sz="3000" dirty="0"/>
              <a:t>年</a:t>
            </a:r>
            <a:r>
              <a:rPr kumimoji="1" lang="en-US" altLang="zh-TW" sz="3000" dirty="0"/>
              <a:t>9</a:t>
            </a:r>
            <a:r>
              <a:rPr kumimoji="1" lang="zh-TW" altLang="en-US" sz="3000" dirty="0"/>
              <a:t>月</a:t>
            </a:r>
            <a:r>
              <a:rPr kumimoji="1" lang="en-US" altLang="zh-TW" sz="3000" dirty="0"/>
              <a:t>1</a:t>
            </a:r>
            <a:r>
              <a:rPr kumimoji="1" lang="zh-TW" altLang="en-US" sz="3000" dirty="0"/>
              <a:t>日</a:t>
            </a:r>
            <a:r>
              <a:rPr kumimoji="1" lang="en-US" altLang="zh-TW" sz="3000" dirty="0"/>
              <a:t>00:00:00</a:t>
            </a:r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將</a:t>
            </a:r>
            <a:r>
              <a:rPr kumimoji="1" lang="en-US" altLang="zh-TW" sz="3000" dirty="0"/>
              <a:t>timestamp</a:t>
            </a:r>
            <a:r>
              <a:rPr kumimoji="1" lang="zh-TW" altLang="en-US" sz="3000" dirty="0"/>
              <a:t>轉換成方便閱讀的日期欄位：</a:t>
            </a:r>
            <a:r>
              <a:rPr kumimoji="1" lang="en-US" altLang="zh-TW" sz="3000" dirty="0" err="1"/>
              <a:t>DTime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留下五個欄位：</a:t>
            </a:r>
            <a:endParaRPr kumimoji="1" lang="en-US" altLang="zh-TW" sz="3000" dirty="0"/>
          </a:p>
          <a:p>
            <a:pPr lvl="1">
              <a:buClr>
                <a:schemeClr val="accent1"/>
              </a:buClr>
            </a:pPr>
            <a:r>
              <a:rPr lang="en-US" altLang="zh-TW" i="1" dirty="0" err="1"/>
              <a:t>DTime</a:t>
            </a:r>
            <a:r>
              <a:rPr lang="zh-TW" altLang="en-US" i="1" dirty="0"/>
              <a:t>、</a:t>
            </a:r>
            <a:r>
              <a:rPr lang="en-US" altLang="zh-TW" i="1" dirty="0" err="1"/>
              <a:t>transaction_id</a:t>
            </a:r>
            <a:r>
              <a:rPr lang="zh-TW" altLang="en-US" i="1" dirty="0"/>
              <a:t>、</a:t>
            </a:r>
            <a:r>
              <a:rPr lang="en-US" altLang="zh-TW" i="1" dirty="0"/>
              <a:t>inputs_input_pubkey_base58</a:t>
            </a:r>
            <a:r>
              <a:rPr lang="zh-TW" altLang="en-US" i="1" dirty="0"/>
              <a:t>、</a:t>
            </a:r>
            <a:r>
              <a:rPr lang="en-US" altLang="zh-TW" i="1" dirty="0" err="1"/>
              <a:t>outputs_output_satoshis</a:t>
            </a:r>
            <a:r>
              <a:rPr lang="zh-TW" altLang="en-US" i="1" dirty="0"/>
              <a:t>、</a:t>
            </a:r>
            <a:r>
              <a:rPr lang="en-US" altLang="zh-TW" i="1" dirty="0"/>
              <a:t>outputs_output_pubkey_base58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500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="" xmlns:a16="http://schemas.microsoft.com/office/drawing/2014/main" id="{DE56361A-5A56-8445-95A9-559543230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551" y="1395351"/>
            <a:ext cx="6247323" cy="5055638"/>
          </a:xfrm>
        </p:spPr>
      </p:pic>
    </p:spTree>
    <p:extLst>
      <p:ext uri="{BB962C8B-B14F-4D97-AF65-F5344CB8AC3E}">
        <p14:creationId xmlns:p14="http://schemas.microsoft.com/office/powerpoint/2010/main" val="9842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位址用戶類型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kumimoji="1" lang="zh-TW" altLang="en-US" sz="3000" dirty="0"/>
              <a:t>個人（散戶）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礦池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賭場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交易所</a:t>
            </a:r>
            <a:endParaRPr kumimoji="1" lang="en-US" altLang="zh-TW" sz="3000" dirty="0"/>
          </a:p>
          <a:p>
            <a:pPr>
              <a:buClr>
                <a:schemeClr val="accent1"/>
              </a:buClr>
            </a:pPr>
            <a:r>
              <a:rPr kumimoji="1" lang="zh-TW" altLang="en-US" sz="3000" dirty="0"/>
              <a:t>服務商</a:t>
            </a:r>
            <a:endParaRPr kumimoji="1"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163426457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徽章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362</TotalTime>
  <Words>571</Words>
  <Application>Microsoft Macintosh PowerPoint</Application>
  <PresentationFormat>寬螢幕</PresentationFormat>
  <Paragraphs>95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Gill Sans MT</vt:lpstr>
      <vt:lpstr>Impact</vt:lpstr>
      <vt:lpstr>Microsoft JhengHei</vt:lpstr>
      <vt:lpstr>Arial</vt:lpstr>
      <vt:lpstr>徽章</vt:lpstr>
      <vt:lpstr>分散式系統</vt:lpstr>
      <vt:lpstr>目標</vt:lpstr>
      <vt:lpstr>位址</vt:lpstr>
      <vt:lpstr>位址</vt:lpstr>
      <vt:lpstr>資料</vt:lpstr>
      <vt:lpstr>資料</vt:lpstr>
      <vt:lpstr>資料</vt:lpstr>
      <vt:lpstr>資料</vt:lpstr>
      <vt:lpstr>位址用戶類型</vt:lpstr>
      <vt:lpstr>賭場</vt:lpstr>
      <vt:lpstr>礦池</vt:lpstr>
      <vt:lpstr>個人</vt:lpstr>
      <vt:lpstr>服務商 交易所</vt:lpstr>
      <vt:lpstr>結果</vt:lpstr>
      <vt:lpstr>比較</vt:lpstr>
      <vt:lpstr>預想：</vt:lpstr>
      <vt:lpstr>graphframe</vt:lpstr>
      <vt:lpstr>graphframe</vt:lpstr>
      <vt:lpstr>graphframe</vt:lpstr>
      <vt:lpstr>graphframe</vt:lpstr>
      <vt:lpstr>結論</vt:lpstr>
      <vt:lpstr>挑戰</vt:lpstr>
      <vt:lpstr>分工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分散式系統</dc:title>
  <dc:creator>Chikuan Kuong</dc:creator>
  <cp:lastModifiedBy>Chikuan Kuong</cp:lastModifiedBy>
  <cp:revision>24</cp:revision>
  <dcterms:created xsi:type="dcterms:W3CDTF">2019-01-15T10:00:50Z</dcterms:created>
  <dcterms:modified xsi:type="dcterms:W3CDTF">2019-01-15T22:06:11Z</dcterms:modified>
</cp:coreProperties>
</file>