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7/5/2024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152835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501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671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0002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1200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3573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6361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0325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060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42953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7/5/2024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9413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7/5/2024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33315092"/>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16" r:id="rId6"/>
    <p:sldLayoutId id="2147483921" r:id="rId7"/>
    <p:sldLayoutId id="2147483917" r:id="rId8"/>
    <p:sldLayoutId id="2147483918" r:id="rId9"/>
    <p:sldLayoutId id="2147483919" r:id="rId10"/>
    <p:sldLayoutId id="21474839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3C605-4081-6693-BE78-0D91551A638F}"/>
              </a:ext>
            </a:extLst>
          </p:cNvPr>
          <p:cNvSpPr>
            <a:spLocks noGrp="1"/>
          </p:cNvSpPr>
          <p:nvPr>
            <p:ph type="ctrTitle"/>
          </p:nvPr>
        </p:nvSpPr>
        <p:spPr>
          <a:xfrm>
            <a:off x="5978914" y="893935"/>
            <a:ext cx="5364937" cy="3339390"/>
          </a:xfrm>
        </p:spPr>
        <p:txBody>
          <a:bodyPr anchor="ctr">
            <a:normAutofit/>
          </a:bodyPr>
          <a:lstStyle/>
          <a:p>
            <a:r>
              <a:rPr lang="en-US" sz="5100" dirty="0"/>
              <a:t>Deepfake Detection System Using</a:t>
            </a:r>
            <a:br>
              <a:rPr lang="en-US" sz="5100" dirty="0"/>
            </a:br>
            <a:r>
              <a:rPr lang="en-US" sz="5100" dirty="0"/>
              <a:t>Deep Learning</a:t>
            </a:r>
            <a:br>
              <a:rPr lang="en-US" sz="5100" dirty="0"/>
            </a:br>
            <a:endParaRPr lang="en-IN" sz="5100" dirty="0"/>
          </a:p>
        </p:txBody>
      </p:sp>
      <p:sp>
        <p:nvSpPr>
          <p:cNvPr id="3" name="Subtitle 2">
            <a:extLst>
              <a:ext uri="{FF2B5EF4-FFF2-40B4-BE49-F238E27FC236}">
                <a16:creationId xmlns:a16="http://schemas.microsoft.com/office/drawing/2014/main" id="{B6D822AE-0572-F474-A34D-9FB1DDE87B4C}"/>
              </a:ext>
            </a:extLst>
          </p:cNvPr>
          <p:cNvSpPr>
            <a:spLocks noGrp="1"/>
          </p:cNvSpPr>
          <p:nvPr>
            <p:ph type="subTitle" idx="1"/>
          </p:nvPr>
        </p:nvSpPr>
        <p:spPr>
          <a:xfrm>
            <a:off x="5978915" y="4876803"/>
            <a:ext cx="5364936" cy="1648284"/>
          </a:xfrm>
        </p:spPr>
        <p:txBody>
          <a:bodyPr anchor="t">
            <a:normAutofit fontScale="32500" lnSpcReduction="20000"/>
          </a:bodyPr>
          <a:lstStyle/>
          <a:p>
            <a:pPr>
              <a:lnSpc>
                <a:spcPct val="90000"/>
              </a:lnSpc>
            </a:pPr>
            <a:r>
              <a:rPr lang="en-IN" sz="8000" dirty="0">
                <a:latin typeface="Times New Roman" panose="02020603050405020304" pitchFamily="18" charset="0"/>
                <a:cs typeface="Times New Roman" panose="02020603050405020304" pitchFamily="18" charset="0"/>
              </a:rPr>
              <a:t>Project mentor : Mr. Arnav </a:t>
            </a:r>
            <a:r>
              <a:rPr lang="en-IN" sz="8000" dirty="0" err="1">
                <a:latin typeface="Times New Roman" panose="02020603050405020304" pitchFamily="18" charset="0"/>
                <a:cs typeface="Times New Roman" panose="02020603050405020304" pitchFamily="18" charset="0"/>
              </a:rPr>
              <a:t>Kotiyal</a:t>
            </a:r>
            <a:r>
              <a:rPr lang="en-IN" sz="8000" dirty="0">
                <a:latin typeface="Times New Roman" panose="02020603050405020304" pitchFamily="18" charset="0"/>
                <a:cs typeface="Times New Roman" panose="02020603050405020304" pitchFamily="18" charset="0"/>
              </a:rPr>
              <a:t> (Assistant professor)</a:t>
            </a:r>
          </a:p>
          <a:p>
            <a:pPr>
              <a:lnSpc>
                <a:spcPct val="90000"/>
              </a:lnSpc>
            </a:pPr>
            <a:r>
              <a:rPr lang="en-IN" sz="8000" dirty="0">
                <a:latin typeface="Times New Roman" panose="02020603050405020304" pitchFamily="18" charset="0"/>
                <a:cs typeface="Times New Roman" panose="02020603050405020304" pitchFamily="18" charset="0"/>
              </a:rPr>
              <a:t>Submitted by : Aditya Semwal</a:t>
            </a:r>
          </a:p>
          <a:p>
            <a:pPr>
              <a:lnSpc>
                <a:spcPct val="90000"/>
              </a:lnSpc>
            </a:pPr>
            <a:r>
              <a:rPr lang="en-IN" sz="8000" dirty="0">
                <a:latin typeface="Times New Roman" panose="02020603050405020304" pitchFamily="18" charset="0"/>
                <a:cs typeface="Times New Roman" panose="02020603050405020304" pitchFamily="18" charset="0"/>
              </a:rPr>
              <a:t>University Roll no-2019528</a:t>
            </a:r>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pPr>
              <a:lnSpc>
                <a:spcPct val="90000"/>
              </a:lnSpc>
            </a:pPr>
            <a:endParaRPr lang="en-IN" sz="200" dirty="0"/>
          </a:p>
          <a:p>
            <a:endParaRPr lang="en-IN" dirty="0"/>
          </a:p>
        </p:txBody>
      </p:sp>
      <p:pic>
        <p:nvPicPr>
          <p:cNvPr id="26" name="Picture 25" descr="A network of dots and lines&#10;&#10;Description automatically generated">
            <a:extLst>
              <a:ext uri="{FF2B5EF4-FFF2-40B4-BE49-F238E27FC236}">
                <a16:creationId xmlns:a16="http://schemas.microsoft.com/office/drawing/2014/main" id="{6D9588B4-4B73-697E-FF36-F9771473F398}"/>
              </a:ext>
            </a:extLst>
          </p:cNvPr>
          <p:cNvPicPr>
            <a:picLocks noChangeAspect="1"/>
          </p:cNvPicPr>
          <p:nvPr/>
        </p:nvPicPr>
        <p:blipFill rotWithShape="1">
          <a:blip r:embed="rId2"/>
          <a:srcRect l="5041" r="18916"/>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46" name="Straight Connector 45">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132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6576D-7C80-5A96-9C17-FDA956320DBF}"/>
              </a:ext>
            </a:extLst>
          </p:cNvPr>
          <p:cNvSpPr>
            <a:spLocks noGrp="1"/>
          </p:cNvSpPr>
          <p:nvPr>
            <p:ph type="title"/>
          </p:nvPr>
        </p:nvSpPr>
        <p:spPr>
          <a:xfrm>
            <a:off x="1078994" y="1143000"/>
            <a:ext cx="4358472" cy="3730752"/>
          </a:xfrm>
        </p:spPr>
        <p:txBody>
          <a:bodyPr vert="horz" lIns="91440" tIns="45720" rIns="91440" bIns="45720" rtlCol="0" anchor="t">
            <a:normAutofit/>
          </a:bodyPr>
          <a:lstStyle/>
          <a:p>
            <a:r>
              <a:rPr lang="en-US" sz="6100" i="1" kern="1200" spc="100" baseline="0" dirty="0">
                <a:solidFill>
                  <a:schemeClr val="tx1">
                    <a:lumMod val="85000"/>
                    <a:lumOff val="15000"/>
                  </a:schemeClr>
                </a:solidFill>
                <a:latin typeface="+mj-lt"/>
                <a:ea typeface="+mj-ea"/>
                <a:cs typeface="+mj-cs"/>
              </a:rPr>
              <a:t>Training Phase and Accuracy </a:t>
            </a:r>
            <a:br>
              <a:rPr lang="en-US" sz="6100" i="1" kern="1200" spc="100" baseline="0" dirty="0">
                <a:solidFill>
                  <a:schemeClr val="tx1">
                    <a:lumMod val="85000"/>
                    <a:lumOff val="15000"/>
                  </a:schemeClr>
                </a:solidFill>
                <a:latin typeface="+mj-lt"/>
                <a:ea typeface="+mj-ea"/>
                <a:cs typeface="+mj-cs"/>
              </a:rPr>
            </a:br>
            <a:r>
              <a:rPr lang="en-US" sz="6100" i="1" kern="1200" spc="100" baseline="0" dirty="0">
                <a:solidFill>
                  <a:schemeClr val="tx1">
                    <a:lumMod val="85000"/>
                    <a:lumOff val="15000"/>
                  </a:schemeClr>
                </a:solidFill>
                <a:latin typeface="+mj-lt"/>
                <a:ea typeface="+mj-ea"/>
                <a:cs typeface="+mj-cs"/>
              </a:rPr>
              <a:t>of model </a:t>
            </a:r>
          </a:p>
        </p:txBody>
      </p:sp>
      <p:cxnSp>
        <p:nvCxnSpPr>
          <p:cNvPr id="16" name="Straight Connector 15">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8B73FC97-766B-ED60-2C33-9A8E1C0CA031}"/>
              </a:ext>
            </a:extLst>
          </p:cNvPr>
          <p:cNvPicPr>
            <a:picLocks noGrp="1" noChangeAspect="1"/>
          </p:cNvPicPr>
          <p:nvPr>
            <p:ph idx="1"/>
          </p:nvPr>
        </p:nvPicPr>
        <p:blipFill>
          <a:blip r:embed="rId2"/>
          <a:stretch>
            <a:fillRect/>
          </a:stretch>
        </p:blipFill>
        <p:spPr>
          <a:xfrm>
            <a:off x="5019675" y="1280160"/>
            <a:ext cx="6410324" cy="3463290"/>
          </a:xfrm>
          <a:prstGeom prst="rect">
            <a:avLst/>
          </a:prstGeom>
        </p:spPr>
      </p:pic>
      <p:sp>
        <p:nvSpPr>
          <p:cNvPr id="1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15920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2C6B0-984D-361A-1A93-321FEF8872F3}"/>
              </a:ext>
            </a:extLst>
          </p:cNvPr>
          <p:cNvSpPr>
            <a:spLocks noGrp="1"/>
          </p:cNvSpPr>
          <p:nvPr>
            <p:ph type="title"/>
          </p:nvPr>
        </p:nvSpPr>
        <p:spPr>
          <a:xfrm>
            <a:off x="758951" y="1714500"/>
            <a:ext cx="4358472" cy="3730752"/>
          </a:xfrm>
        </p:spPr>
        <p:txBody>
          <a:bodyPr vert="horz" lIns="91440" tIns="45720" rIns="91440" bIns="45720" rtlCol="0" anchor="t">
            <a:normAutofit/>
          </a:bodyPr>
          <a:lstStyle/>
          <a:p>
            <a:r>
              <a:rPr lang="en-US" sz="6100" i="1" kern="1200" spc="100" baseline="0" dirty="0">
                <a:solidFill>
                  <a:schemeClr val="tx1">
                    <a:lumMod val="85000"/>
                    <a:lumOff val="15000"/>
                  </a:schemeClr>
                </a:solidFill>
                <a:latin typeface="+mj-lt"/>
                <a:ea typeface="+mj-ea"/>
                <a:cs typeface="+mj-cs"/>
              </a:rPr>
              <a:t>Testing phase</a:t>
            </a:r>
          </a:p>
        </p:txBody>
      </p:sp>
      <p:cxnSp>
        <p:nvCxnSpPr>
          <p:cNvPr id="29" name="Straight Connector 28">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7CAB5FE-4E4E-7D5E-FF8C-E4C7CFCEAC79}"/>
              </a:ext>
            </a:extLst>
          </p:cNvPr>
          <p:cNvPicPr>
            <a:picLocks noGrp="1" noChangeAspect="1"/>
          </p:cNvPicPr>
          <p:nvPr>
            <p:ph idx="1"/>
          </p:nvPr>
        </p:nvPicPr>
        <p:blipFill>
          <a:blip r:embed="rId2"/>
          <a:stretch>
            <a:fillRect/>
          </a:stretch>
        </p:blipFill>
        <p:spPr>
          <a:xfrm>
            <a:off x="4591050" y="904876"/>
            <a:ext cx="6838949" cy="4878688"/>
          </a:xfrm>
          <a:prstGeom prst="rect">
            <a:avLst/>
          </a:prstGeom>
        </p:spPr>
      </p:pic>
      <p:sp>
        <p:nvSpPr>
          <p:cNvPr id="3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8225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 name="Straight Connector 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BBD77-6731-D239-DD25-F5438289BBE0}"/>
              </a:ext>
            </a:extLst>
          </p:cNvPr>
          <p:cNvSpPr>
            <a:spLocks noGrp="1"/>
          </p:cNvSpPr>
          <p:nvPr>
            <p:ph type="title"/>
          </p:nvPr>
        </p:nvSpPr>
        <p:spPr>
          <a:xfrm>
            <a:off x="1462016" y="788533"/>
            <a:ext cx="9267968" cy="2732687"/>
          </a:xfrm>
        </p:spPr>
        <p:txBody>
          <a:bodyPr vert="horz" lIns="91440" tIns="45720" rIns="91440" bIns="45720" rtlCol="0" anchor="b">
            <a:normAutofit/>
          </a:bodyPr>
          <a:lstStyle/>
          <a:p>
            <a:pPr algn="ctr"/>
            <a:r>
              <a:rPr lang="en-US" sz="7200"/>
              <a:t>Result</a:t>
            </a:r>
          </a:p>
        </p:txBody>
      </p:sp>
      <p:cxnSp>
        <p:nvCxnSpPr>
          <p:cNvPr id="13" name="Straight Connector 12">
            <a:extLst>
              <a:ext uri="{FF2B5EF4-FFF2-40B4-BE49-F238E27FC236}">
                <a16:creationId xmlns:a16="http://schemas.microsoft.com/office/drawing/2014/main" id="{DE3FB7FD-3883-4AFF-8349-2E3BBDA714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3842963"/>
            <a:ext cx="777240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306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0" name="Straight Connector 3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5315CD-E3CB-2147-0BDD-2E26875A4AFF}"/>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Final Output</a:t>
            </a:r>
          </a:p>
        </p:txBody>
      </p:sp>
      <p:pic>
        <p:nvPicPr>
          <p:cNvPr id="7" name="Picture 6">
            <a:extLst>
              <a:ext uri="{FF2B5EF4-FFF2-40B4-BE49-F238E27FC236}">
                <a16:creationId xmlns:a16="http://schemas.microsoft.com/office/drawing/2014/main" id="{B461B3B8-9C1C-5B77-28BB-C49EFC525D72}"/>
              </a:ext>
            </a:extLst>
          </p:cNvPr>
          <p:cNvPicPr>
            <a:picLocks noChangeAspect="1"/>
          </p:cNvPicPr>
          <p:nvPr/>
        </p:nvPicPr>
        <p:blipFill>
          <a:blip r:embed="rId2"/>
          <a:stretch>
            <a:fillRect/>
          </a:stretch>
        </p:blipFill>
        <p:spPr>
          <a:xfrm>
            <a:off x="5488846" y="1206627"/>
            <a:ext cx="6429374" cy="4848225"/>
          </a:xfrm>
          <a:prstGeom prst="rect">
            <a:avLst/>
          </a:prstGeom>
        </p:spPr>
      </p:pic>
      <p:sp>
        <p:nvSpPr>
          <p:cNvPr id="4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39824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5" name="Straight Connector 2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548AEF-4602-B4ED-407C-D4502469BEC3}"/>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Final Output</a:t>
            </a:r>
          </a:p>
        </p:txBody>
      </p:sp>
      <p:pic>
        <p:nvPicPr>
          <p:cNvPr id="5" name="Content Placeholder 4">
            <a:extLst>
              <a:ext uri="{FF2B5EF4-FFF2-40B4-BE49-F238E27FC236}">
                <a16:creationId xmlns:a16="http://schemas.microsoft.com/office/drawing/2014/main" id="{19891907-0D84-DAB5-AB7D-FC92CB77F47C}"/>
              </a:ext>
            </a:extLst>
          </p:cNvPr>
          <p:cNvPicPr>
            <a:picLocks noChangeAspect="1"/>
          </p:cNvPicPr>
          <p:nvPr/>
        </p:nvPicPr>
        <p:blipFill rotWithShape="1">
          <a:blip r:embed="rId2"/>
          <a:srcRect t="13296" r="2" b="2"/>
          <a:stretch/>
        </p:blipFill>
        <p:spPr>
          <a:xfrm>
            <a:off x="5505450" y="1128811"/>
            <a:ext cx="6278560" cy="4833839"/>
          </a:xfrm>
          <a:prstGeom prst="rect">
            <a:avLst/>
          </a:prstGeom>
        </p:spPr>
      </p:pic>
      <p:sp>
        <p:nvSpPr>
          <p:cNvPr id="3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6576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84A46-8083-A90D-D4E9-C764E449A514}"/>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Conclusion</a:t>
            </a:r>
            <a:endParaRPr lang="en-IN">
              <a:solidFill>
                <a:schemeClr val="bg1"/>
              </a:solidFill>
            </a:endParaRPr>
          </a:p>
        </p:txBody>
      </p:sp>
      <p:sp>
        <p:nvSpPr>
          <p:cNvPr id="3" name="Content Placeholder 2">
            <a:extLst>
              <a:ext uri="{FF2B5EF4-FFF2-40B4-BE49-F238E27FC236}">
                <a16:creationId xmlns:a16="http://schemas.microsoft.com/office/drawing/2014/main" id="{9B16844B-B131-5F8A-9B77-16E308B89202}"/>
              </a:ext>
            </a:extLst>
          </p:cNvPr>
          <p:cNvSpPr>
            <a:spLocks noGrp="1"/>
          </p:cNvSpPr>
          <p:nvPr>
            <p:ph idx="1"/>
          </p:nvPr>
        </p:nvSpPr>
        <p:spPr>
          <a:xfrm>
            <a:off x="758824" y="2607732"/>
            <a:ext cx="8412480" cy="3174357"/>
          </a:xfrm>
        </p:spPr>
        <p:txBody>
          <a:bodyPr>
            <a:normAutofit/>
          </a:bodyPr>
          <a:lstStyle/>
          <a:p>
            <a:r>
              <a:rPr lang="en-US" dirty="0">
                <a:effectLst/>
                <a:latin typeface="Times New Roman" panose="02020603050405020304" pitchFamily="18" charset="0"/>
                <a:ea typeface="Times New Roman" panose="02020603050405020304" pitchFamily="18" charset="0"/>
              </a:rPr>
              <a:t>Deep learning can be an effective tool for Deepfake Detection system. Overall</a:t>
            </a:r>
            <a:r>
              <a:rPr lang="en-US" dirty="0">
                <a:latin typeface="Times New Roman" panose="02020603050405020304" pitchFamily="18" charset="0"/>
                <a:ea typeface="Times New Roman" panose="02020603050405020304" pitchFamily="18" charset="0"/>
              </a:rPr>
              <a:t> Deepfake detection </a:t>
            </a:r>
            <a:r>
              <a:rPr lang="en-US" dirty="0">
                <a:effectLst/>
                <a:latin typeface="Times New Roman" panose="02020603050405020304" pitchFamily="18" charset="0"/>
                <a:ea typeface="Times New Roman" panose="02020603050405020304" pitchFamily="18" charset="0"/>
              </a:rPr>
              <a:t>techniques can achieve high accuracy rates and can </a:t>
            </a:r>
            <a:r>
              <a:rPr lang="en-US" dirty="0">
                <a:latin typeface="Times New Roman" panose="02020603050405020304" pitchFamily="18" charset="0"/>
                <a:ea typeface="Times New Roman" panose="02020603050405020304" pitchFamily="18" charset="0"/>
              </a:rPr>
              <a:t>be scalable</a:t>
            </a:r>
            <a:r>
              <a:rPr lang="en-US" dirty="0">
                <a:effectLst/>
                <a:latin typeface="Times New Roman" panose="02020603050405020304" pitchFamily="18" charset="0"/>
                <a:ea typeface="Times New Roman" panose="02020603050405020304" pitchFamily="18" charset="0"/>
              </a:rPr>
              <a:t>.</a:t>
            </a:r>
            <a:endParaRPr lang="en-IN" dirty="0">
              <a:effectLst/>
              <a:latin typeface="Calibri" panose="020F0502020204030204" pitchFamily="34" charset="0"/>
              <a:ea typeface="Calibri" panose="020F0502020204030204" pitchFamily="34" charset="0"/>
            </a:endParaRPr>
          </a:p>
          <a:p>
            <a:r>
              <a:rPr lang="en-US" dirty="0">
                <a:effectLst/>
                <a:latin typeface="Times New Roman" panose="02020603050405020304" pitchFamily="18" charset="0"/>
                <a:ea typeface="Times New Roman" panose="02020603050405020304" pitchFamily="18" charset="0"/>
              </a:rPr>
              <a:t>Proper technique should be used on a given dataset to achieve high accuracy.</a:t>
            </a:r>
            <a:endParaRPr lang="en-IN" dirty="0">
              <a:effectLst/>
              <a:latin typeface="Calibri" panose="020F0502020204030204" pitchFamily="34" charset="0"/>
              <a:ea typeface="Calibri" panose="020F0502020204030204" pitchFamily="34" charset="0"/>
            </a:endParaRPr>
          </a:p>
          <a:p>
            <a:pPr marL="0" indent="0">
              <a:buNone/>
            </a:pPr>
            <a:endParaRPr lang="en-IN" dirty="0"/>
          </a:p>
          <a:p>
            <a:endParaRPr lang="en-IN"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1206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 name="Straight Connector 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43CB6-27AA-0D73-0029-D61105E489CC}"/>
              </a:ext>
            </a:extLst>
          </p:cNvPr>
          <p:cNvSpPr>
            <a:spLocks noGrp="1"/>
          </p:cNvSpPr>
          <p:nvPr>
            <p:ph type="title"/>
          </p:nvPr>
        </p:nvSpPr>
        <p:spPr>
          <a:xfrm>
            <a:off x="1462016" y="788533"/>
            <a:ext cx="9267968" cy="2732687"/>
          </a:xfrm>
        </p:spPr>
        <p:txBody>
          <a:bodyPr vert="horz" lIns="91440" tIns="45720" rIns="91440" bIns="45720" rtlCol="0" anchor="b">
            <a:normAutofit/>
          </a:bodyPr>
          <a:lstStyle/>
          <a:p>
            <a:pPr algn="ctr"/>
            <a:r>
              <a:rPr lang="en-US" sz="7200"/>
              <a:t>Introduction</a:t>
            </a:r>
          </a:p>
        </p:txBody>
      </p:sp>
      <p:cxnSp>
        <p:nvCxnSpPr>
          <p:cNvPr id="13" name="Straight Connector 12">
            <a:extLst>
              <a:ext uri="{FF2B5EF4-FFF2-40B4-BE49-F238E27FC236}">
                <a16:creationId xmlns:a16="http://schemas.microsoft.com/office/drawing/2014/main" id="{DE3FB7FD-3883-4AFF-8349-2E3BBDA714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3842963"/>
            <a:ext cx="777240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3082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DD58A-C44F-480B-9A1F-EFBE465D544F}"/>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What is Deepfakes?</a:t>
            </a:r>
            <a:endParaRPr lang="en-IN" dirty="0">
              <a:solidFill>
                <a:schemeClr val="bg1"/>
              </a:solidFill>
            </a:endParaRPr>
          </a:p>
        </p:txBody>
      </p:sp>
      <p:sp>
        <p:nvSpPr>
          <p:cNvPr id="3" name="Content Placeholder 2">
            <a:extLst>
              <a:ext uri="{FF2B5EF4-FFF2-40B4-BE49-F238E27FC236}">
                <a16:creationId xmlns:a16="http://schemas.microsoft.com/office/drawing/2014/main" id="{E33AE521-58EA-60B8-FF70-312CB8D926B4}"/>
              </a:ext>
            </a:extLst>
          </p:cNvPr>
          <p:cNvSpPr>
            <a:spLocks noGrp="1"/>
          </p:cNvSpPr>
          <p:nvPr>
            <p:ph idx="1"/>
          </p:nvPr>
        </p:nvSpPr>
        <p:spPr>
          <a:xfrm>
            <a:off x="758824" y="2607732"/>
            <a:ext cx="8412480" cy="359304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deepfake is a type of fake media created using artificial intelligence to make it look and sound like someone is doing or saying something they never actually did. This technology can convincingly alter videos, photos, or audio to fabricate events, often making it hard to tell what's real. While deepfakes can be fun for entertainment, they also pose serious risks, such as spreading false information or damaging someone's reputation</a:t>
            </a:r>
            <a:endParaRPr lang="en-IN" sz="2400" dirty="0">
              <a:latin typeface="Times New Roman" panose="02020603050405020304" pitchFamily="18" charset="0"/>
              <a:cs typeface="Times New Roman" panose="02020603050405020304" pitchFamily="18" charset="0"/>
            </a:endParaRPr>
          </a:p>
        </p:txBody>
      </p:sp>
      <p:sp>
        <p:nvSpPr>
          <p:cNvPr id="3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9593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45D6C7-A0A6-B1ED-4DCF-5E1358AF4172}"/>
              </a:ext>
            </a:extLst>
          </p:cNvPr>
          <p:cNvSpPr>
            <a:spLocks noGrp="1"/>
          </p:cNvSpPr>
          <p:nvPr>
            <p:ph type="title"/>
          </p:nvPr>
        </p:nvSpPr>
        <p:spPr>
          <a:xfrm>
            <a:off x="758952" y="379475"/>
            <a:ext cx="10671048" cy="1554480"/>
          </a:xfrm>
        </p:spPr>
        <p:txBody>
          <a:bodyPr anchor="ctr">
            <a:normAutofit/>
          </a:bodyPr>
          <a:lstStyle/>
          <a:p>
            <a:r>
              <a:rPr lang="en-IN">
                <a:solidFill>
                  <a:schemeClr val="bg1"/>
                </a:solidFill>
              </a:rPr>
              <a:t>Risks and Concerns </a:t>
            </a:r>
          </a:p>
        </p:txBody>
      </p:sp>
      <p:sp>
        <p:nvSpPr>
          <p:cNvPr id="4" name="Rectangle 1">
            <a:extLst>
              <a:ext uri="{FF2B5EF4-FFF2-40B4-BE49-F238E27FC236}">
                <a16:creationId xmlns:a16="http://schemas.microsoft.com/office/drawing/2014/main" id="{CB07A750-02A5-0E29-8A8C-8B0E7DD54976}"/>
              </a:ext>
            </a:extLst>
          </p:cNvPr>
          <p:cNvSpPr>
            <a:spLocks noGrp="1" noChangeArrowheads="1"/>
          </p:cNvSpPr>
          <p:nvPr>
            <p:ph idx="1"/>
          </p:nvPr>
        </p:nvSpPr>
        <p:spPr bwMode="auto">
          <a:xfrm>
            <a:off x="758824" y="2607732"/>
            <a:ext cx="8412480" cy="31743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Misinformation</a:t>
            </a:r>
            <a:r>
              <a:rPr kumimoji="0" lang="en-US" altLang="en-US" b="0" i="0" u="none" strike="noStrike" cap="none" normalizeH="0" baseline="0">
                <a:ln>
                  <a:noFill/>
                </a:ln>
                <a:effectLst/>
                <a:latin typeface="Arial" panose="020B0604020202020204" pitchFamily="34" charset="0"/>
              </a:rPr>
              <a:t>: Can be used to spread false information, impacting politics and public opinion.</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Privacy Violations</a:t>
            </a:r>
            <a:r>
              <a:rPr kumimoji="0" lang="en-US" altLang="en-US" b="0" i="0" u="none" strike="noStrike" cap="none" normalizeH="0" baseline="0">
                <a:ln>
                  <a:noFill/>
                </a:ln>
                <a:effectLst/>
                <a:latin typeface="Arial" panose="020B0604020202020204" pitchFamily="34" charset="0"/>
              </a:rPr>
              <a:t>: Creating unauthorized content involving individuals without their consent.</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Fraud and Identity Theft</a:t>
            </a:r>
            <a:r>
              <a:rPr kumimoji="0" lang="en-US" altLang="en-US" b="0" i="0" u="none" strike="noStrike" cap="none" normalizeH="0" baseline="0">
                <a:ln>
                  <a:noFill/>
                </a:ln>
                <a:effectLst/>
                <a:latin typeface="Arial" panose="020B0604020202020204" pitchFamily="34" charset="0"/>
              </a:rPr>
              <a:t>: Used in scams or impersonations to deceive others.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Reputation Damage</a:t>
            </a:r>
            <a:r>
              <a:rPr kumimoji="0" lang="en-US" altLang="en-US" b="0" i="0" u="none" strike="noStrike" cap="none" normalizeH="0" baseline="0">
                <a:ln>
                  <a:noFill/>
                </a:ln>
                <a:effectLst/>
                <a:latin typeface="Arial" panose="020B0604020202020204" pitchFamily="34" charset="0"/>
              </a:rPr>
              <a:t>: Targeting individuals or organizations with false content to harm their reputation. </a:t>
            </a:r>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0856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88F9A-4974-9230-4621-DFC88A720717}"/>
              </a:ext>
            </a:extLst>
          </p:cNvPr>
          <p:cNvSpPr>
            <a:spLocks noGrp="1"/>
          </p:cNvSpPr>
          <p:nvPr>
            <p:ph type="title"/>
          </p:nvPr>
        </p:nvSpPr>
        <p:spPr>
          <a:xfrm>
            <a:off x="758952" y="379475"/>
            <a:ext cx="10671048" cy="1554480"/>
          </a:xfrm>
        </p:spPr>
        <p:txBody>
          <a:bodyPr anchor="ctr">
            <a:normAutofit/>
          </a:bodyPr>
          <a:lstStyle/>
          <a:p>
            <a:r>
              <a:rPr lang="en-US" sz="5100" dirty="0">
                <a:solidFill>
                  <a:schemeClr val="bg1"/>
                </a:solidFill>
              </a:rPr>
              <a:t>How Deep Learning helps in Deepfake Detection</a:t>
            </a:r>
            <a:endParaRPr lang="en-IN" sz="5100" dirty="0">
              <a:solidFill>
                <a:schemeClr val="bg1"/>
              </a:solidFill>
            </a:endParaRPr>
          </a:p>
        </p:txBody>
      </p:sp>
      <p:sp>
        <p:nvSpPr>
          <p:cNvPr id="3" name="Content Placeholder 2">
            <a:extLst>
              <a:ext uri="{FF2B5EF4-FFF2-40B4-BE49-F238E27FC236}">
                <a16:creationId xmlns:a16="http://schemas.microsoft.com/office/drawing/2014/main" id="{DF14DB69-5BBD-12F4-396C-7CDC8250B992}"/>
              </a:ext>
            </a:extLst>
          </p:cNvPr>
          <p:cNvSpPr>
            <a:spLocks noGrp="1"/>
          </p:cNvSpPr>
          <p:nvPr>
            <p:ph idx="1"/>
          </p:nvPr>
        </p:nvSpPr>
        <p:spPr>
          <a:xfrm>
            <a:off x="758824" y="2607732"/>
            <a:ext cx="10823576" cy="3174357"/>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Convolutional Neural Networks (CNNs) help in detecting deepfakes by analyzing images and videos for subtle inconsistencies that are hard for humans to spot. CNNs can be trained on large datasets of real and fake media to learn patterns and features that differentiate genuine content from deepfakes. They excel at identifying minute details, such as unnatural facial movements, irregular lighting, or pixel anomalies, which indicate tampering. By processing this information, CNN-based deepfake detection systems can accurately flag altered or synthetic content, helping to combat misinformation and protect against fraud.</a:t>
            </a:r>
            <a:endParaRPr lang="en-IN" sz="2400" dirty="0">
              <a:latin typeface="Times New Roman" panose="02020603050405020304" pitchFamily="18" charset="0"/>
              <a:cs typeface="Times New Roman" panose="02020603050405020304" pitchFamily="18" charset="0"/>
            </a:endParaRP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9600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9" name="Straight Connector 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B3087-CB59-22ED-F244-650760C0C4D3}"/>
              </a:ext>
            </a:extLst>
          </p:cNvPr>
          <p:cNvSpPr>
            <a:spLocks noGrp="1"/>
          </p:cNvSpPr>
          <p:nvPr>
            <p:ph type="title"/>
          </p:nvPr>
        </p:nvSpPr>
        <p:spPr>
          <a:xfrm>
            <a:off x="1462016" y="788533"/>
            <a:ext cx="9267968" cy="2732687"/>
          </a:xfrm>
        </p:spPr>
        <p:txBody>
          <a:bodyPr vert="horz" lIns="91440" tIns="45720" rIns="91440" bIns="45720" rtlCol="0" anchor="b">
            <a:normAutofit/>
          </a:bodyPr>
          <a:lstStyle/>
          <a:p>
            <a:pPr algn="ctr"/>
            <a:r>
              <a:rPr lang="en-US" sz="7200" b="0">
                <a:effectLst/>
              </a:rPr>
              <a:t>Methodology</a:t>
            </a:r>
            <a:endParaRPr lang="en-US" sz="7200"/>
          </a:p>
        </p:txBody>
      </p:sp>
      <p:cxnSp>
        <p:nvCxnSpPr>
          <p:cNvPr id="13" name="Straight Connector 12">
            <a:extLst>
              <a:ext uri="{FF2B5EF4-FFF2-40B4-BE49-F238E27FC236}">
                <a16:creationId xmlns:a16="http://schemas.microsoft.com/office/drawing/2014/main" id="{DE3FB7FD-3883-4AFF-8349-2E3BBDA714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3842963"/>
            <a:ext cx="777240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5"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1175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43" name="Straight Connector 4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DFC5E-F2F4-D485-D8C2-CB878F80D6BF}"/>
              </a:ext>
            </a:extLst>
          </p:cNvPr>
          <p:cNvSpPr>
            <a:spLocks noGrp="1"/>
          </p:cNvSpPr>
          <p:nvPr>
            <p:ph type="title"/>
          </p:nvPr>
        </p:nvSpPr>
        <p:spPr>
          <a:xfrm>
            <a:off x="177553" y="1162636"/>
            <a:ext cx="4478863" cy="3730752"/>
          </a:xfrm>
        </p:spPr>
        <p:txBody>
          <a:bodyPr vert="horz" lIns="91440" tIns="45720" rIns="91440" bIns="45720" rtlCol="0" anchor="t">
            <a:normAutofit/>
          </a:bodyPr>
          <a:lstStyle/>
          <a:p>
            <a:r>
              <a:rPr lang="en-US" sz="6700" i="1" kern="1200" spc="100" baseline="0" dirty="0">
                <a:solidFill>
                  <a:schemeClr val="tx1">
                    <a:lumMod val="85000"/>
                    <a:lumOff val="15000"/>
                  </a:schemeClr>
                </a:solidFill>
                <a:latin typeface="+mj-lt"/>
                <a:ea typeface="+mj-ea"/>
                <a:cs typeface="+mj-cs"/>
              </a:rPr>
              <a:t>Initialization phase</a:t>
            </a:r>
          </a:p>
        </p:txBody>
      </p:sp>
      <p:cxnSp>
        <p:nvCxnSpPr>
          <p:cNvPr id="47" name="Straight Connector 46">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Description automatically generated">
            <a:extLst>
              <a:ext uri="{FF2B5EF4-FFF2-40B4-BE49-F238E27FC236}">
                <a16:creationId xmlns:a16="http://schemas.microsoft.com/office/drawing/2014/main" id="{5284A2E1-1BA6-E852-A46B-754E474F283C}"/>
              </a:ext>
            </a:extLst>
          </p:cNvPr>
          <p:cNvPicPr>
            <a:picLocks noGrp="1" noChangeAspect="1"/>
          </p:cNvPicPr>
          <p:nvPr>
            <p:ph idx="1"/>
          </p:nvPr>
        </p:nvPicPr>
        <p:blipFill>
          <a:blip r:embed="rId2"/>
          <a:stretch>
            <a:fillRect/>
          </a:stretch>
        </p:blipFill>
        <p:spPr>
          <a:xfrm>
            <a:off x="4980372" y="142876"/>
            <a:ext cx="7211627" cy="6459838"/>
          </a:xfrm>
          <a:prstGeom prst="rect">
            <a:avLst/>
          </a:prstGeom>
        </p:spPr>
      </p:pic>
      <p:sp>
        <p:nvSpPr>
          <p:cNvPr id="4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688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602FD-2670-8B95-55A3-F282CA46B3F1}"/>
              </a:ext>
            </a:extLst>
          </p:cNvPr>
          <p:cNvSpPr>
            <a:spLocks noGrp="1"/>
          </p:cNvSpPr>
          <p:nvPr>
            <p:ph type="title"/>
          </p:nvPr>
        </p:nvSpPr>
        <p:spPr>
          <a:xfrm>
            <a:off x="228603" y="1143000"/>
            <a:ext cx="5524495" cy="3730752"/>
          </a:xfrm>
        </p:spPr>
        <p:txBody>
          <a:bodyPr vert="horz" lIns="91440" tIns="45720" rIns="91440" bIns="45720" rtlCol="0" anchor="t">
            <a:normAutofit/>
          </a:bodyPr>
          <a:lstStyle/>
          <a:p>
            <a:r>
              <a:rPr lang="en-US" sz="6100" dirty="0"/>
              <a:t>Splitting dataset</a:t>
            </a:r>
            <a:r>
              <a:rPr lang="en-US" sz="6100" i="1" kern="1200" spc="100" baseline="0" dirty="0">
                <a:solidFill>
                  <a:schemeClr val="tx1">
                    <a:lumMod val="85000"/>
                    <a:lumOff val="15000"/>
                  </a:schemeClr>
                </a:solidFill>
                <a:latin typeface="+mj-lt"/>
                <a:ea typeface="+mj-ea"/>
                <a:cs typeface="+mj-cs"/>
              </a:rPr>
              <a:t> phase</a:t>
            </a:r>
          </a:p>
        </p:txBody>
      </p:sp>
      <p:cxnSp>
        <p:nvCxnSpPr>
          <p:cNvPr id="16" name="Straight Connector 15">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8FF8C27-B42D-0978-0255-6F0BB5385C89}"/>
              </a:ext>
            </a:extLst>
          </p:cNvPr>
          <p:cNvPicPr>
            <a:picLocks noGrp="1" noChangeAspect="1"/>
          </p:cNvPicPr>
          <p:nvPr>
            <p:ph idx="1"/>
          </p:nvPr>
        </p:nvPicPr>
        <p:blipFill>
          <a:blip r:embed="rId2"/>
          <a:stretch>
            <a:fillRect/>
          </a:stretch>
        </p:blipFill>
        <p:spPr>
          <a:xfrm>
            <a:off x="5667378" y="771525"/>
            <a:ext cx="5895965" cy="5143500"/>
          </a:xfrm>
          <a:prstGeom prst="rect">
            <a:avLst/>
          </a:prstGeom>
        </p:spPr>
      </p:pic>
      <p:sp>
        <p:nvSpPr>
          <p:cNvPr id="1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8055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4339F-1D72-F692-4E15-B2E5A7532EA9}"/>
              </a:ext>
            </a:extLst>
          </p:cNvPr>
          <p:cNvSpPr>
            <a:spLocks noGrp="1"/>
          </p:cNvSpPr>
          <p:nvPr>
            <p:ph type="title"/>
          </p:nvPr>
        </p:nvSpPr>
        <p:spPr>
          <a:xfrm>
            <a:off x="288418" y="1552868"/>
            <a:ext cx="4740773" cy="3730752"/>
          </a:xfrm>
        </p:spPr>
        <p:txBody>
          <a:bodyPr vert="horz" lIns="91440" tIns="45720" rIns="91440" bIns="45720" rtlCol="0" anchor="t">
            <a:normAutofit/>
          </a:bodyPr>
          <a:lstStyle/>
          <a:p>
            <a:r>
              <a:rPr lang="en-US" sz="6100" i="1" kern="1200" spc="100" baseline="0" dirty="0">
                <a:solidFill>
                  <a:schemeClr val="tx1">
                    <a:lumMod val="85000"/>
                    <a:lumOff val="15000"/>
                  </a:schemeClr>
                </a:solidFill>
                <a:latin typeface="+mj-lt"/>
                <a:ea typeface="+mj-ea"/>
                <a:cs typeface="+mj-cs"/>
              </a:rPr>
              <a:t>CNN Model development phase</a:t>
            </a:r>
          </a:p>
        </p:txBody>
      </p:sp>
      <p:cxnSp>
        <p:nvCxnSpPr>
          <p:cNvPr id="16" name="Straight Connector 15">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3C27CCF-DA11-400E-E0D4-2FBAB380B4DD}"/>
              </a:ext>
            </a:extLst>
          </p:cNvPr>
          <p:cNvPicPr>
            <a:picLocks noGrp="1" noChangeAspect="1"/>
          </p:cNvPicPr>
          <p:nvPr>
            <p:ph idx="1"/>
          </p:nvPr>
        </p:nvPicPr>
        <p:blipFill>
          <a:blip r:embed="rId2"/>
          <a:stretch>
            <a:fillRect/>
          </a:stretch>
        </p:blipFill>
        <p:spPr>
          <a:xfrm>
            <a:off x="4562477" y="1057275"/>
            <a:ext cx="6943722" cy="5200649"/>
          </a:xfrm>
          <a:prstGeom prst="rect">
            <a:avLst/>
          </a:prstGeom>
        </p:spPr>
      </p:pic>
      <p:sp>
        <p:nvSpPr>
          <p:cNvPr id="1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43715886"/>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125</TotalTime>
  <Words>341</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Sitka Banner</vt:lpstr>
      <vt:lpstr>Times New Roman</vt:lpstr>
      <vt:lpstr>HeadlinesVTI</vt:lpstr>
      <vt:lpstr>Deepfake Detection System Using Deep Learning </vt:lpstr>
      <vt:lpstr>Introduction</vt:lpstr>
      <vt:lpstr>What is Deepfakes?</vt:lpstr>
      <vt:lpstr>Risks and Concerns </vt:lpstr>
      <vt:lpstr>How Deep Learning helps in Deepfake Detection</vt:lpstr>
      <vt:lpstr>Methodology</vt:lpstr>
      <vt:lpstr>Initialization phase</vt:lpstr>
      <vt:lpstr>Splitting dataset phase</vt:lpstr>
      <vt:lpstr>CNN Model development phase</vt:lpstr>
      <vt:lpstr>Training Phase and Accuracy  of model </vt:lpstr>
      <vt:lpstr>Testing phase</vt:lpstr>
      <vt:lpstr>Result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semwal</dc:creator>
  <cp:lastModifiedBy>aditya semwal</cp:lastModifiedBy>
  <cp:revision>1</cp:revision>
  <dcterms:created xsi:type="dcterms:W3CDTF">2024-07-05T12:04:18Z</dcterms:created>
  <dcterms:modified xsi:type="dcterms:W3CDTF">2024-07-05T14:09:22Z</dcterms:modified>
</cp:coreProperties>
</file>