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6" r:id="rId1"/>
  </p:sld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20" autoAdjust="0"/>
    <p:restoredTop sz="94660"/>
  </p:normalViewPr>
  <p:slideViewPr>
    <p:cSldViewPr snapToGrid="0">
      <p:cViewPr varScale="1">
        <p:scale>
          <a:sx n="86" d="100"/>
          <a:sy n="86" d="100"/>
        </p:scale>
        <p:origin x="9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A4E5B8-53D0-4015-A2DA-A9CEC27A523E}"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F5A91E53-ADA5-416D-B609-9058E06F3D98}">
      <dgm:prSet/>
      <dgm:spPr/>
      <dgm:t>
        <a:bodyPr/>
        <a:lstStyle/>
        <a:p>
          <a:r>
            <a:rPr lang="en-US" dirty="0"/>
            <a:t>There are various ways by which your machine can infect by malware but the common method is by misleading users into clicking and installing a malicious program. When the installation is done this malicious program executes actions that the user didn’t intend to do like:-</a:t>
          </a:r>
        </a:p>
      </dgm:t>
    </dgm:pt>
    <dgm:pt modelId="{B3BEA96D-E422-46FE-BFBF-0243604DE837}" type="parTrans" cxnId="{B294848D-177D-4829-93FE-B56AD87D48FD}">
      <dgm:prSet/>
      <dgm:spPr/>
      <dgm:t>
        <a:bodyPr/>
        <a:lstStyle/>
        <a:p>
          <a:endParaRPr lang="en-US"/>
        </a:p>
      </dgm:t>
    </dgm:pt>
    <dgm:pt modelId="{164BFCA6-EF84-4812-B78A-C3C1BF931543}" type="sibTrans" cxnId="{B294848D-177D-4829-93FE-B56AD87D48FD}">
      <dgm:prSet/>
      <dgm:spPr/>
      <dgm:t>
        <a:bodyPr/>
        <a:lstStyle/>
        <a:p>
          <a:endParaRPr lang="en-US"/>
        </a:p>
      </dgm:t>
    </dgm:pt>
    <dgm:pt modelId="{3351BCF5-B4BF-418C-90E8-7E2CB3AA3583}">
      <dgm:prSet/>
      <dgm:spPr/>
      <dgm:t>
        <a:bodyPr/>
        <a:lstStyle/>
        <a:p>
          <a:r>
            <a:rPr lang="en-US" dirty="0"/>
            <a:t>Self-replication in different parts of a file system</a:t>
          </a:r>
        </a:p>
      </dgm:t>
    </dgm:pt>
    <dgm:pt modelId="{BDADE4EA-7FE0-423F-A9FF-BA75E12EC44D}" type="parTrans" cxnId="{26D4B8D8-6313-4C7A-BEC5-F74104A87B83}">
      <dgm:prSet/>
      <dgm:spPr/>
      <dgm:t>
        <a:bodyPr/>
        <a:lstStyle/>
        <a:p>
          <a:endParaRPr lang="en-US"/>
        </a:p>
      </dgm:t>
    </dgm:pt>
    <dgm:pt modelId="{96FE59C2-9F35-482D-828E-0D10E3D81108}" type="sibTrans" cxnId="{26D4B8D8-6313-4C7A-BEC5-F74104A87B83}">
      <dgm:prSet/>
      <dgm:spPr/>
      <dgm:t>
        <a:bodyPr/>
        <a:lstStyle/>
        <a:p>
          <a:endParaRPr lang="en-US"/>
        </a:p>
      </dgm:t>
    </dgm:pt>
    <dgm:pt modelId="{4AB98D39-6C9A-435A-B9B8-BE7434A92BF3}">
      <dgm:prSet/>
      <dgm:spPr/>
      <dgm:t>
        <a:bodyPr/>
        <a:lstStyle/>
        <a:p>
          <a:r>
            <a:rPr lang="en-US" dirty="0"/>
            <a:t>Installing programs that analyze your keystrokes and send this data to the person who developed that malware</a:t>
          </a:r>
        </a:p>
      </dgm:t>
    </dgm:pt>
    <dgm:pt modelId="{93977A8B-1055-44D4-9008-60B2D3CCDDD4}" type="parTrans" cxnId="{D5DD0DA4-EE9A-4294-847D-C56195018555}">
      <dgm:prSet/>
      <dgm:spPr/>
      <dgm:t>
        <a:bodyPr/>
        <a:lstStyle/>
        <a:p>
          <a:endParaRPr lang="en-US"/>
        </a:p>
      </dgm:t>
    </dgm:pt>
    <dgm:pt modelId="{3A43586F-5D77-43B2-9B31-66CE88E2D8BA}" type="sibTrans" cxnId="{D5DD0DA4-EE9A-4294-847D-C56195018555}">
      <dgm:prSet/>
      <dgm:spPr/>
      <dgm:t>
        <a:bodyPr/>
        <a:lstStyle/>
        <a:p>
          <a:endParaRPr lang="en-US"/>
        </a:p>
      </dgm:t>
    </dgm:pt>
    <dgm:pt modelId="{6252E944-5AF8-4316-B109-069B79EFF797}">
      <dgm:prSet/>
      <dgm:spPr/>
      <dgm:t>
        <a:bodyPr/>
        <a:lstStyle/>
        <a:p>
          <a:r>
            <a:rPr lang="en-US" dirty="0"/>
            <a:t>Run in the background  to slow down or crash a computer</a:t>
          </a:r>
        </a:p>
      </dgm:t>
    </dgm:pt>
    <dgm:pt modelId="{65EE2707-7F2A-404B-8DB8-213204352B8B}" type="parTrans" cxnId="{8855E0FB-B9CD-4027-BB42-713D58A75039}">
      <dgm:prSet/>
      <dgm:spPr/>
      <dgm:t>
        <a:bodyPr/>
        <a:lstStyle/>
        <a:p>
          <a:endParaRPr lang="en-US"/>
        </a:p>
      </dgm:t>
    </dgm:pt>
    <dgm:pt modelId="{7DA108C9-CC5F-4A75-BAD0-FB4676018698}" type="sibTrans" cxnId="{8855E0FB-B9CD-4027-BB42-713D58A75039}">
      <dgm:prSet/>
      <dgm:spPr/>
      <dgm:t>
        <a:bodyPr/>
        <a:lstStyle/>
        <a:p>
          <a:endParaRPr lang="en-US"/>
        </a:p>
      </dgm:t>
    </dgm:pt>
    <dgm:pt modelId="{57F3226F-0BE6-4C2C-9D0B-9EA1308142D9}" type="pres">
      <dgm:prSet presAssocID="{BBA4E5B8-53D0-4015-A2DA-A9CEC27A523E}" presName="linear" presStyleCnt="0">
        <dgm:presLayoutVars>
          <dgm:animLvl val="lvl"/>
          <dgm:resizeHandles val="exact"/>
        </dgm:presLayoutVars>
      </dgm:prSet>
      <dgm:spPr/>
    </dgm:pt>
    <dgm:pt modelId="{00367946-0899-42FA-8BE4-1910C5FA1539}" type="pres">
      <dgm:prSet presAssocID="{F5A91E53-ADA5-416D-B609-9058E06F3D98}" presName="parentText" presStyleLbl="node1" presStyleIdx="0" presStyleCnt="4">
        <dgm:presLayoutVars>
          <dgm:chMax val="0"/>
          <dgm:bulletEnabled val="1"/>
        </dgm:presLayoutVars>
      </dgm:prSet>
      <dgm:spPr/>
    </dgm:pt>
    <dgm:pt modelId="{4D80B063-5B8C-4F59-910B-88A638211065}" type="pres">
      <dgm:prSet presAssocID="{164BFCA6-EF84-4812-B78A-C3C1BF931543}" presName="spacer" presStyleCnt="0"/>
      <dgm:spPr/>
    </dgm:pt>
    <dgm:pt modelId="{018A8976-6BA4-457A-9B6E-B93AAD441D43}" type="pres">
      <dgm:prSet presAssocID="{3351BCF5-B4BF-418C-90E8-7E2CB3AA3583}" presName="parentText" presStyleLbl="node1" presStyleIdx="1" presStyleCnt="4">
        <dgm:presLayoutVars>
          <dgm:chMax val="0"/>
          <dgm:bulletEnabled val="1"/>
        </dgm:presLayoutVars>
      </dgm:prSet>
      <dgm:spPr/>
    </dgm:pt>
    <dgm:pt modelId="{7F5A1BF4-DE25-4828-8DDB-E84ADC7041FD}" type="pres">
      <dgm:prSet presAssocID="{96FE59C2-9F35-482D-828E-0D10E3D81108}" presName="spacer" presStyleCnt="0"/>
      <dgm:spPr/>
    </dgm:pt>
    <dgm:pt modelId="{E712D664-40AE-47F0-9D4D-A62C414C715F}" type="pres">
      <dgm:prSet presAssocID="{4AB98D39-6C9A-435A-B9B8-BE7434A92BF3}" presName="parentText" presStyleLbl="node1" presStyleIdx="2" presStyleCnt="4">
        <dgm:presLayoutVars>
          <dgm:chMax val="0"/>
          <dgm:bulletEnabled val="1"/>
        </dgm:presLayoutVars>
      </dgm:prSet>
      <dgm:spPr/>
    </dgm:pt>
    <dgm:pt modelId="{B39331B8-F022-4D85-9AD6-2D2B8BAC4ACF}" type="pres">
      <dgm:prSet presAssocID="{3A43586F-5D77-43B2-9B31-66CE88E2D8BA}" presName="spacer" presStyleCnt="0"/>
      <dgm:spPr/>
    </dgm:pt>
    <dgm:pt modelId="{D7D62D56-13F8-4AA4-BA90-DBC6CF240D75}" type="pres">
      <dgm:prSet presAssocID="{6252E944-5AF8-4316-B109-069B79EFF797}" presName="parentText" presStyleLbl="node1" presStyleIdx="3" presStyleCnt="4">
        <dgm:presLayoutVars>
          <dgm:chMax val="0"/>
          <dgm:bulletEnabled val="1"/>
        </dgm:presLayoutVars>
      </dgm:prSet>
      <dgm:spPr/>
    </dgm:pt>
  </dgm:ptLst>
  <dgm:cxnLst>
    <dgm:cxn modelId="{6136797A-7493-4ECC-B58D-BA86DF4F6FBA}" type="presOf" srcId="{4AB98D39-6C9A-435A-B9B8-BE7434A92BF3}" destId="{E712D664-40AE-47F0-9D4D-A62C414C715F}" srcOrd="0" destOrd="0" presId="urn:microsoft.com/office/officeart/2005/8/layout/vList2"/>
    <dgm:cxn modelId="{BD1CE287-C84D-4427-9100-3B71DD293109}" type="presOf" srcId="{BBA4E5B8-53D0-4015-A2DA-A9CEC27A523E}" destId="{57F3226F-0BE6-4C2C-9D0B-9EA1308142D9}" srcOrd="0" destOrd="0" presId="urn:microsoft.com/office/officeart/2005/8/layout/vList2"/>
    <dgm:cxn modelId="{B294848D-177D-4829-93FE-B56AD87D48FD}" srcId="{BBA4E5B8-53D0-4015-A2DA-A9CEC27A523E}" destId="{F5A91E53-ADA5-416D-B609-9058E06F3D98}" srcOrd="0" destOrd="0" parTransId="{B3BEA96D-E422-46FE-BFBF-0243604DE837}" sibTransId="{164BFCA6-EF84-4812-B78A-C3C1BF931543}"/>
    <dgm:cxn modelId="{D5DD0DA4-EE9A-4294-847D-C56195018555}" srcId="{BBA4E5B8-53D0-4015-A2DA-A9CEC27A523E}" destId="{4AB98D39-6C9A-435A-B9B8-BE7434A92BF3}" srcOrd="2" destOrd="0" parTransId="{93977A8B-1055-44D4-9008-60B2D3CCDDD4}" sibTransId="{3A43586F-5D77-43B2-9B31-66CE88E2D8BA}"/>
    <dgm:cxn modelId="{1BE899A4-E156-4CEC-A707-3E349A0F7785}" type="presOf" srcId="{3351BCF5-B4BF-418C-90E8-7E2CB3AA3583}" destId="{018A8976-6BA4-457A-9B6E-B93AAD441D43}" srcOrd="0" destOrd="0" presId="urn:microsoft.com/office/officeart/2005/8/layout/vList2"/>
    <dgm:cxn modelId="{4965ABA6-2430-458A-8EB8-043EEFAB2A2C}" type="presOf" srcId="{F5A91E53-ADA5-416D-B609-9058E06F3D98}" destId="{00367946-0899-42FA-8BE4-1910C5FA1539}" srcOrd="0" destOrd="0" presId="urn:microsoft.com/office/officeart/2005/8/layout/vList2"/>
    <dgm:cxn modelId="{26D4B8D8-6313-4C7A-BEC5-F74104A87B83}" srcId="{BBA4E5B8-53D0-4015-A2DA-A9CEC27A523E}" destId="{3351BCF5-B4BF-418C-90E8-7E2CB3AA3583}" srcOrd="1" destOrd="0" parTransId="{BDADE4EA-7FE0-423F-A9FF-BA75E12EC44D}" sibTransId="{96FE59C2-9F35-482D-828E-0D10E3D81108}"/>
    <dgm:cxn modelId="{F2267EE8-B9F1-4C48-B161-032CECE37498}" type="presOf" srcId="{6252E944-5AF8-4316-B109-069B79EFF797}" destId="{D7D62D56-13F8-4AA4-BA90-DBC6CF240D75}" srcOrd="0" destOrd="0" presId="urn:microsoft.com/office/officeart/2005/8/layout/vList2"/>
    <dgm:cxn modelId="{8855E0FB-B9CD-4027-BB42-713D58A75039}" srcId="{BBA4E5B8-53D0-4015-A2DA-A9CEC27A523E}" destId="{6252E944-5AF8-4316-B109-069B79EFF797}" srcOrd="3" destOrd="0" parTransId="{65EE2707-7F2A-404B-8DB8-213204352B8B}" sibTransId="{7DA108C9-CC5F-4A75-BAD0-FB4676018698}"/>
    <dgm:cxn modelId="{29CAD51D-3E22-44D7-B293-32CE29DAACE4}" type="presParOf" srcId="{57F3226F-0BE6-4C2C-9D0B-9EA1308142D9}" destId="{00367946-0899-42FA-8BE4-1910C5FA1539}" srcOrd="0" destOrd="0" presId="urn:microsoft.com/office/officeart/2005/8/layout/vList2"/>
    <dgm:cxn modelId="{C227BC0B-CE9F-45FB-A871-A776FE44B249}" type="presParOf" srcId="{57F3226F-0BE6-4C2C-9D0B-9EA1308142D9}" destId="{4D80B063-5B8C-4F59-910B-88A638211065}" srcOrd="1" destOrd="0" presId="urn:microsoft.com/office/officeart/2005/8/layout/vList2"/>
    <dgm:cxn modelId="{B858B806-ECC5-4F84-97EE-E5D142D82E42}" type="presParOf" srcId="{57F3226F-0BE6-4C2C-9D0B-9EA1308142D9}" destId="{018A8976-6BA4-457A-9B6E-B93AAD441D43}" srcOrd="2" destOrd="0" presId="urn:microsoft.com/office/officeart/2005/8/layout/vList2"/>
    <dgm:cxn modelId="{B9ACD445-B99B-4EA3-8850-FF87C61CF473}" type="presParOf" srcId="{57F3226F-0BE6-4C2C-9D0B-9EA1308142D9}" destId="{7F5A1BF4-DE25-4828-8DDB-E84ADC7041FD}" srcOrd="3" destOrd="0" presId="urn:microsoft.com/office/officeart/2005/8/layout/vList2"/>
    <dgm:cxn modelId="{921EEDAA-865B-41AA-ADDF-84E70AFC2B30}" type="presParOf" srcId="{57F3226F-0BE6-4C2C-9D0B-9EA1308142D9}" destId="{E712D664-40AE-47F0-9D4D-A62C414C715F}" srcOrd="4" destOrd="0" presId="urn:microsoft.com/office/officeart/2005/8/layout/vList2"/>
    <dgm:cxn modelId="{29881DE6-95FE-4A3C-8966-C6A51E2D0FA0}" type="presParOf" srcId="{57F3226F-0BE6-4C2C-9D0B-9EA1308142D9}" destId="{B39331B8-F022-4D85-9AD6-2D2B8BAC4ACF}" srcOrd="5" destOrd="0" presId="urn:microsoft.com/office/officeart/2005/8/layout/vList2"/>
    <dgm:cxn modelId="{C26E5250-14E4-4BEA-B86D-9E201993A2D9}" type="presParOf" srcId="{57F3226F-0BE6-4C2C-9D0B-9EA1308142D9}" destId="{D7D62D56-13F8-4AA4-BA90-DBC6CF240D7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FACA00-751B-4FB0-B79F-0B72B134DA9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20DC061-041C-4AE9-9238-6AE8345D4147}">
      <dgm:prSet/>
      <dgm:spPr/>
      <dgm:t>
        <a:bodyPr/>
        <a:lstStyle/>
        <a:p>
          <a:r>
            <a:rPr lang="en-US" b="1" i="0" dirty="0"/>
            <a:t>Machine Learning</a:t>
          </a:r>
          <a:r>
            <a:rPr lang="en-US" b="0" i="0" dirty="0"/>
            <a:t> is the field of study that gives computers the capability to learn without being explicitly programmed.</a:t>
          </a:r>
          <a:endParaRPr lang="en-US" dirty="0"/>
        </a:p>
      </dgm:t>
    </dgm:pt>
    <dgm:pt modelId="{BA39F70D-ED98-40EB-B6EC-5BA17D94381D}" type="parTrans" cxnId="{817DEAF0-A8B9-491F-844D-A7C90F5343B7}">
      <dgm:prSet/>
      <dgm:spPr/>
      <dgm:t>
        <a:bodyPr/>
        <a:lstStyle/>
        <a:p>
          <a:endParaRPr lang="en-US"/>
        </a:p>
      </dgm:t>
    </dgm:pt>
    <dgm:pt modelId="{76854572-2ED6-41DD-94C4-9B35A5C35607}" type="sibTrans" cxnId="{817DEAF0-A8B9-491F-844D-A7C90F5343B7}">
      <dgm:prSet/>
      <dgm:spPr/>
      <dgm:t>
        <a:bodyPr/>
        <a:lstStyle/>
        <a:p>
          <a:endParaRPr lang="en-US"/>
        </a:p>
      </dgm:t>
    </dgm:pt>
    <dgm:pt modelId="{9DEFD1E6-F754-41CB-8465-8C3C74AB0BAF}">
      <dgm:prSet/>
      <dgm:spPr/>
      <dgm:t>
        <a:bodyPr/>
        <a:lstStyle/>
        <a:p>
          <a:r>
            <a:rPr lang="en-US" b="0" i="0" dirty="0"/>
            <a:t>Machine Learning works by defining a problem, collecting the data, processing the data to make it usable and then feeding it to the algorithms.</a:t>
          </a:r>
          <a:endParaRPr lang="en-US" dirty="0"/>
        </a:p>
      </dgm:t>
    </dgm:pt>
    <dgm:pt modelId="{47BCDF3F-B4F7-4CA9-9C5F-4C4F59EAA246}" type="parTrans" cxnId="{2A7CD419-5FD3-4A61-A24D-E1C054D37297}">
      <dgm:prSet/>
      <dgm:spPr/>
      <dgm:t>
        <a:bodyPr/>
        <a:lstStyle/>
        <a:p>
          <a:endParaRPr lang="en-US"/>
        </a:p>
      </dgm:t>
    </dgm:pt>
    <dgm:pt modelId="{5EF71A15-2E10-4A24-91E0-91B3AA53E5F5}" type="sibTrans" cxnId="{2A7CD419-5FD3-4A61-A24D-E1C054D37297}">
      <dgm:prSet/>
      <dgm:spPr/>
      <dgm:t>
        <a:bodyPr/>
        <a:lstStyle/>
        <a:p>
          <a:endParaRPr lang="en-US"/>
        </a:p>
      </dgm:t>
    </dgm:pt>
    <dgm:pt modelId="{3C2D8460-B713-4D6A-9D5C-0781FBABF9D6}" type="pres">
      <dgm:prSet presAssocID="{0CFACA00-751B-4FB0-B79F-0B72B134DA94}" presName="linear" presStyleCnt="0">
        <dgm:presLayoutVars>
          <dgm:animLvl val="lvl"/>
          <dgm:resizeHandles val="exact"/>
        </dgm:presLayoutVars>
      </dgm:prSet>
      <dgm:spPr/>
    </dgm:pt>
    <dgm:pt modelId="{7B2BFEED-6523-41E3-9BC3-032793D9FAFD}" type="pres">
      <dgm:prSet presAssocID="{C20DC061-041C-4AE9-9238-6AE8345D4147}" presName="parentText" presStyleLbl="node1" presStyleIdx="0" presStyleCnt="2">
        <dgm:presLayoutVars>
          <dgm:chMax val="0"/>
          <dgm:bulletEnabled val="1"/>
        </dgm:presLayoutVars>
      </dgm:prSet>
      <dgm:spPr/>
    </dgm:pt>
    <dgm:pt modelId="{79FA165E-3352-414F-A882-A1997295BFC0}" type="pres">
      <dgm:prSet presAssocID="{76854572-2ED6-41DD-94C4-9B35A5C35607}" presName="spacer" presStyleCnt="0"/>
      <dgm:spPr/>
    </dgm:pt>
    <dgm:pt modelId="{F5002B17-EC62-4790-B54A-7CECA6BAAE44}" type="pres">
      <dgm:prSet presAssocID="{9DEFD1E6-F754-41CB-8465-8C3C74AB0BAF}" presName="parentText" presStyleLbl="node1" presStyleIdx="1" presStyleCnt="2">
        <dgm:presLayoutVars>
          <dgm:chMax val="0"/>
          <dgm:bulletEnabled val="1"/>
        </dgm:presLayoutVars>
      </dgm:prSet>
      <dgm:spPr/>
    </dgm:pt>
  </dgm:ptLst>
  <dgm:cxnLst>
    <dgm:cxn modelId="{8BBF9D14-E557-4529-99DB-9CA78B0F85B5}" type="presOf" srcId="{C20DC061-041C-4AE9-9238-6AE8345D4147}" destId="{7B2BFEED-6523-41E3-9BC3-032793D9FAFD}" srcOrd="0" destOrd="0" presId="urn:microsoft.com/office/officeart/2005/8/layout/vList2"/>
    <dgm:cxn modelId="{2A7CD419-5FD3-4A61-A24D-E1C054D37297}" srcId="{0CFACA00-751B-4FB0-B79F-0B72B134DA94}" destId="{9DEFD1E6-F754-41CB-8465-8C3C74AB0BAF}" srcOrd="1" destOrd="0" parTransId="{47BCDF3F-B4F7-4CA9-9C5F-4C4F59EAA246}" sibTransId="{5EF71A15-2E10-4A24-91E0-91B3AA53E5F5}"/>
    <dgm:cxn modelId="{5FD3E06C-AB41-4FEC-9487-414A69E03FED}" type="presOf" srcId="{9DEFD1E6-F754-41CB-8465-8C3C74AB0BAF}" destId="{F5002B17-EC62-4790-B54A-7CECA6BAAE44}" srcOrd="0" destOrd="0" presId="urn:microsoft.com/office/officeart/2005/8/layout/vList2"/>
    <dgm:cxn modelId="{6B9138DC-70F6-4CC1-892A-29F09191C098}" type="presOf" srcId="{0CFACA00-751B-4FB0-B79F-0B72B134DA94}" destId="{3C2D8460-B713-4D6A-9D5C-0781FBABF9D6}" srcOrd="0" destOrd="0" presId="urn:microsoft.com/office/officeart/2005/8/layout/vList2"/>
    <dgm:cxn modelId="{817DEAF0-A8B9-491F-844D-A7C90F5343B7}" srcId="{0CFACA00-751B-4FB0-B79F-0B72B134DA94}" destId="{C20DC061-041C-4AE9-9238-6AE8345D4147}" srcOrd="0" destOrd="0" parTransId="{BA39F70D-ED98-40EB-B6EC-5BA17D94381D}" sibTransId="{76854572-2ED6-41DD-94C4-9B35A5C35607}"/>
    <dgm:cxn modelId="{D2235ECD-3114-4FCD-B1D6-DD5642044AFE}" type="presParOf" srcId="{3C2D8460-B713-4D6A-9D5C-0781FBABF9D6}" destId="{7B2BFEED-6523-41E3-9BC3-032793D9FAFD}" srcOrd="0" destOrd="0" presId="urn:microsoft.com/office/officeart/2005/8/layout/vList2"/>
    <dgm:cxn modelId="{9EBC58E3-0349-4A8F-8409-C142086DC614}" type="presParOf" srcId="{3C2D8460-B713-4D6A-9D5C-0781FBABF9D6}" destId="{79FA165E-3352-414F-A882-A1997295BFC0}" srcOrd="1" destOrd="0" presId="urn:microsoft.com/office/officeart/2005/8/layout/vList2"/>
    <dgm:cxn modelId="{F3F51928-8DF9-4DDF-8B3E-2D41EF1528FA}" type="presParOf" srcId="{3C2D8460-B713-4D6A-9D5C-0781FBABF9D6}" destId="{F5002B17-EC62-4790-B54A-7CECA6BAAE44}"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EC3CF1-BCDA-4015-8BF6-FDD33CA5FCB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DC1BA9A-797B-4666-947C-E8611BECC4E5}" type="pres">
      <dgm:prSet presAssocID="{F9EC3CF1-BCDA-4015-8BF6-FDD33CA5FCBE}" presName="vert0" presStyleCnt="0">
        <dgm:presLayoutVars>
          <dgm:dir/>
          <dgm:animOne val="branch"/>
          <dgm:animLvl val="lvl"/>
        </dgm:presLayoutVars>
      </dgm:prSet>
      <dgm:spPr/>
    </dgm:pt>
  </dgm:ptLst>
  <dgm:cxnLst>
    <dgm:cxn modelId="{2E6E733D-B3E1-4D72-8AB9-11F4877A8F3B}" type="presOf" srcId="{F9EC3CF1-BCDA-4015-8BF6-FDD33CA5FCBE}" destId="{4DC1BA9A-797B-4666-947C-E8611BECC4E5}"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67946-0899-42FA-8BE4-1910C5FA1539}">
      <dsp:nvSpPr>
        <dsp:cNvPr id="0" name=""/>
        <dsp:cNvSpPr/>
      </dsp:nvSpPr>
      <dsp:spPr>
        <a:xfrm>
          <a:off x="0" y="558828"/>
          <a:ext cx="5914209" cy="1000350"/>
        </a:xfrm>
        <a:prstGeom prst="round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There are various ways by which your machine can infect by malware but the common method is by misleading users into clicking and installing a malicious program. When the installation is done this malicious program executes actions that the user didn’t intend to do like:-</a:t>
          </a:r>
        </a:p>
      </dsp:txBody>
      <dsp:txXfrm>
        <a:off x="48833" y="607661"/>
        <a:ext cx="5816543" cy="902684"/>
      </dsp:txXfrm>
    </dsp:sp>
    <dsp:sp modelId="{018A8976-6BA4-457A-9B6E-B93AAD441D43}">
      <dsp:nvSpPr>
        <dsp:cNvPr id="0" name=""/>
        <dsp:cNvSpPr/>
      </dsp:nvSpPr>
      <dsp:spPr>
        <a:xfrm>
          <a:off x="0" y="1602378"/>
          <a:ext cx="5914209" cy="1000350"/>
        </a:xfrm>
        <a:prstGeom prst="roundRect">
          <a:avLst/>
        </a:prstGeom>
        <a:blipFill>
          <a:blip xmlns:r="http://schemas.openxmlformats.org/officeDocument/2006/relationships" r:embed="rId1">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Self-replication in different parts of a file system</a:t>
          </a:r>
        </a:p>
      </dsp:txBody>
      <dsp:txXfrm>
        <a:off x="48833" y="1651211"/>
        <a:ext cx="5816543" cy="902684"/>
      </dsp:txXfrm>
    </dsp:sp>
    <dsp:sp modelId="{E712D664-40AE-47F0-9D4D-A62C414C715F}">
      <dsp:nvSpPr>
        <dsp:cNvPr id="0" name=""/>
        <dsp:cNvSpPr/>
      </dsp:nvSpPr>
      <dsp:spPr>
        <a:xfrm>
          <a:off x="0" y="2645928"/>
          <a:ext cx="5914209" cy="1000350"/>
        </a:xfrm>
        <a:prstGeom prst="roundRect">
          <a:avLst/>
        </a:prstGeom>
        <a:blipFill>
          <a:blip xmlns:r="http://schemas.openxmlformats.org/officeDocument/2006/relationships" r:embed="rId1">
            <a:duotone>
              <a:schemeClr val="accent4">
                <a:hueOff val="0"/>
                <a:satOff val="0"/>
                <a:lumOff val="0"/>
                <a:alphaOff val="0"/>
                <a:shade val="74000"/>
                <a:satMod val="130000"/>
                <a:lumMod val="90000"/>
              </a:schemeClr>
              <a:schemeClr val="accent4">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Installing programs that analyze your keystrokes and send this data to the person who developed that malware</a:t>
          </a:r>
        </a:p>
      </dsp:txBody>
      <dsp:txXfrm>
        <a:off x="48833" y="2694761"/>
        <a:ext cx="5816543" cy="902684"/>
      </dsp:txXfrm>
    </dsp:sp>
    <dsp:sp modelId="{D7D62D56-13F8-4AA4-BA90-DBC6CF240D75}">
      <dsp:nvSpPr>
        <dsp:cNvPr id="0" name=""/>
        <dsp:cNvSpPr/>
      </dsp:nvSpPr>
      <dsp:spPr>
        <a:xfrm>
          <a:off x="0" y="3689478"/>
          <a:ext cx="5914209" cy="1000350"/>
        </a:xfrm>
        <a:prstGeom prst="roundRect">
          <a:avLst/>
        </a:prstGeom>
        <a:blipFill>
          <a:blip xmlns:r="http://schemas.openxmlformats.org/officeDocument/2006/relationships" r:embed="rId1">
            <a:duotone>
              <a:schemeClr val="accent5">
                <a:hueOff val="0"/>
                <a:satOff val="0"/>
                <a:lumOff val="0"/>
                <a:alphaOff val="0"/>
                <a:shade val="74000"/>
                <a:satMod val="130000"/>
                <a:lumMod val="90000"/>
              </a:schemeClr>
              <a:schemeClr val="accent5">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Run in the background  to slow down or crash a computer</a:t>
          </a:r>
        </a:p>
      </dsp:txBody>
      <dsp:txXfrm>
        <a:off x="48833" y="3738311"/>
        <a:ext cx="5816543" cy="9026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BFEED-6523-41E3-9BC3-032793D9FAFD}">
      <dsp:nvSpPr>
        <dsp:cNvPr id="0" name=""/>
        <dsp:cNvSpPr/>
      </dsp:nvSpPr>
      <dsp:spPr>
        <a:xfrm>
          <a:off x="0" y="18948"/>
          <a:ext cx="9601196" cy="1595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Machine Learning</a:t>
          </a:r>
          <a:r>
            <a:rPr lang="en-US" sz="3100" b="0" i="0" kern="1200" dirty="0"/>
            <a:t> is the field of study that gives computers the capability to learn without being explicitly programmed.</a:t>
          </a:r>
          <a:endParaRPr lang="en-US" sz="3100" kern="1200" dirty="0"/>
        </a:p>
      </dsp:txBody>
      <dsp:txXfrm>
        <a:off x="77904" y="96852"/>
        <a:ext cx="9445388" cy="1440072"/>
      </dsp:txXfrm>
    </dsp:sp>
    <dsp:sp modelId="{F5002B17-EC62-4790-B54A-7CECA6BAAE44}">
      <dsp:nvSpPr>
        <dsp:cNvPr id="0" name=""/>
        <dsp:cNvSpPr/>
      </dsp:nvSpPr>
      <dsp:spPr>
        <a:xfrm>
          <a:off x="0" y="1704108"/>
          <a:ext cx="9601196" cy="1595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i="0" kern="1200" dirty="0"/>
            <a:t>Machine Learning works by defining a problem, collecting the data, processing the data to make it usable and then feeding it to the algorithms.</a:t>
          </a:r>
          <a:endParaRPr lang="en-US" sz="3100" kern="1200" dirty="0"/>
        </a:p>
      </dsp:txBody>
      <dsp:txXfrm>
        <a:off x="77904" y="1782012"/>
        <a:ext cx="9445388" cy="14400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26951E3-958F-4611-B170-D081BA0250F9}" type="datetimeFigureOut">
              <a:rPr lang="en-US" smtClean="0"/>
              <a:t>1/28/2023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57871EFB-7B9E-4E86-A89E-697E8EBB06F2}"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2229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185436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5655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6746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2841665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1855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6437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4559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680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3389848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368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6951E3-958F-4611-B170-D081BA0250F9}" type="datetimeFigureOut">
              <a:rPr lang="en-US" smtClean="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21012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6951E3-958F-4611-B170-D081BA0250F9}" type="datetimeFigureOut">
              <a:rPr lang="en-US" smtClean="0"/>
              <a:t>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871EFB-7B9E-4E86-A89E-697E8EBB06F2}"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809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6951E3-958F-4611-B170-D081BA0250F9}" type="datetimeFigureOut">
              <a:rPr lang="en-US" smtClean="0"/>
              <a:t>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871EFB-7B9E-4E86-A89E-697E8EBB06F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70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951E3-958F-4611-B170-D081BA0250F9}" type="datetimeFigureOut">
              <a:rPr lang="en-US" smtClean="0"/>
              <a:t>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39746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0642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53939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6951E3-958F-4611-B170-D081BA0250F9}" type="datetimeFigureOut">
              <a:rPr lang="en-US" smtClean="0"/>
              <a:pPr/>
              <a:t>1/28/2023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1717941992"/>
      </p:ext>
    </p:extLst>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1" r:id="rId15"/>
    <p:sldLayoutId id="2147484282" r:id="rId16"/>
    <p:sldLayoutId id="214748428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4.jpeg"/><Relationship Id="rId7" Type="http://schemas.openxmlformats.org/officeDocument/2006/relationships/diagramQuickStyle" Target="../diagrams/quickStyle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5.png"/><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PacktPublishing/Mastering-Machine-Learning-for-Penetration-Testing/blob/master/Chapter03/MalwareData.csv.gz"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6.pn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3" descr="Chart, scatter chart&#10;&#10;Description automatically generated">
            <a:extLst>
              <a:ext uri="{FF2B5EF4-FFF2-40B4-BE49-F238E27FC236}">
                <a16:creationId xmlns:a16="http://schemas.microsoft.com/office/drawing/2014/main" id="{30E4EA90-3A04-91DF-3F8C-5D37FC3B480C}"/>
              </a:ext>
            </a:extLst>
          </p:cNvPr>
          <p:cNvPicPr>
            <a:picLocks noChangeAspect="1"/>
          </p:cNvPicPr>
          <p:nvPr/>
        </p:nvPicPr>
        <p:blipFill rotWithShape="1">
          <a:blip r:embed="rId3"/>
          <a:srcRect t="18773"/>
          <a:stretch/>
        </p:blipFill>
        <p:spPr>
          <a:xfrm>
            <a:off x="157114" y="71438"/>
            <a:ext cx="12750780" cy="7172315"/>
          </a:xfrm>
          <a:prstGeom prst="rect">
            <a:avLst/>
          </a:prstGeom>
        </p:spPr>
      </p:pic>
      <p:sp>
        <p:nvSpPr>
          <p:cNvPr id="20" name="Rectangle 19">
            <a:extLst>
              <a:ext uri="{FF2B5EF4-FFF2-40B4-BE49-F238E27FC236}">
                <a16:creationId xmlns:a16="http://schemas.microsoft.com/office/drawing/2014/main" id="{C9D262D4-AE8B-4620-949A-609FC366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3605853C-E63A-49E2-84A4-4B7DD77A5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24" name="Group 23">
            <a:extLst>
              <a:ext uri="{FF2B5EF4-FFF2-40B4-BE49-F238E27FC236}">
                <a16:creationId xmlns:a16="http://schemas.microsoft.com/office/drawing/2014/main" id="{9500549F-5B68-400C-A605-BDF102BDB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5" name="Rounded Rectangle 17">
              <a:extLst>
                <a:ext uri="{FF2B5EF4-FFF2-40B4-BE49-F238E27FC236}">
                  <a16:creationId xmlns:a16="http://schemas.microsoft.com/office/drawing/2014/main" id="{CE12C213-76C6-4953-849D-69BD0C074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85D5C439-F0A9-41AB-BF38-FB38EB00B7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7" name="Rounded Rectangle 20">
              <a:extLst>
                <a:ext uri="{FF2B5EF4-FFF2-40B4-BE49-F238E27FC236}">
                  <a16:creationId xmlns:a16="http://schemas.microsoft.com/office/drawing/2014/main" id="{CE714C63-2EB2-4CE0-8982-994E7A37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a:extLst>
                <a:ext uri="{FF2B5EF4-FFF2-40B4-BE49-F238E27FC236}">
                  <a16:creationId xmlns:a16="http://schemas.microsoft.com/office/drawing/2014/main" id="{CE568286-7D0B-4E62-BC33-A99A0FD743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C0FBAADC-7D48-1A0D-1722-56AF0BEC7850}"/>
              </a:ext>
            </a:extLst>
          </p:cNvPr>
          <p:cNvSpPr>
            <a:spLocks noGrp="1"/>
          </p:cNvSpPr>
          <p:nvPr>
            <p:ph type="ctrTitle"/>
          </p:nvPr>
        </p:nvSpPr>
        <p:spPr>
          <a:xfrm>
            <a:off x="2692398" y="1871131"/>
            <a:ext cx="6815669" cy="1515533"/>
          </a:xfrm>
        </p:spPr>
        <p:txBody>
          <a:bodyPr>
            <a:normAutofit/>
          </a:bodyPr>
          <a:lstStyle/>
          <a:p>
            <a:pPr>
              <a:lnSpc>
                <a:spcPct val="90000"/>
              </a:lnSpc>
            </a:pPr>
            <a:r>
              <a:rPr lang="en-US" sz="5000"/>
              <a:t>Malware Detection Using  Machine-Learning </a:t>
            </a:r>
            <a:endParaRPr lang="en-IN" sz="5000" dirty="0"/>
          </a:p>
        </p:txBody>
      </p:sp>
      <p:sp>
        <p:nvSpPr>
          <p:cNvPr id="3" name="Subtitle 2">
            <a:extLst>
              <a:ext uri="{FF2B5EF4-FFF2-40B4-BE49-F238E27FC236}">
                <a16:creationId xmlns:a16="http://schemas.microsoft.com/office/drawing/2014/main" id="{96E24385-2E3C-CC6E-7D97-F7FD2561171B}"/>
              </a:ext>
            </a:extLst>
          </p:cNvPr>
          <p:cNvSpPr>
            <a:spLocks noGrp="1"/>
          </p:cNvSpPr>
          <p:nvPr>
            <p:ph type="subTitle" idx="1"/>
          </p:nvPr>
        </p:nvSpPr>
        <p:spPr>
          <a:xfrm>
            <a:off x="2411544" y="3657596"/>
            <a:ext cx="7096524" cy="1515521"/>
          </a:xfrm>
        </p:spPr>
        <p:txBody>
          <a:bodyPr>
            <a:normAutofit fontScale="32500" lnSpcReduction="20000"/>
          </a:bodyPr>
          <a:lstStyle/>
          <a:p>
            <a:pPr>
              <a:lnSpc>
                <a:spcPct val="90000"/>
              </a:lnSpc>
            </a:pPr>
            <a:endParaRPr lang="en-US" sz="700" dirty="0"/>
          </a:p>
          <a:p>
            <a:pPr>
              <a:lnSpc>
                <a:spcPct val="90000"/>
              </a:lnSpc>
            </a:pPr>
            <a:endParaRPr lang="en-IN" sz="700" dirty="0"/>
          </a:p>
          <a:p>
            <a:pPr>
              <a:lnSpc>
                <a:spcPct val="90000"/>
              </a:lnSpc>
            </a:pPr>
            <a:endParaRPr lang="en-IN" sz="700" dirty="0">
              <a:latin typeface="Times New Roman" panose="02020603050405020304" pitchFamily="18" charset="0"/>
              <a:cs typeface="Times New Roman" panose="02020603050405020304" pitchFamily="18" charset="0"/>
            </a:endParaRPr>
          </a:p>
          <a:p>
            <a:pPr>
              <a:lnSpc>
                <a:spcPct val="90000"/>
              </a:lnSpc>
            </a:pPr>
            <a:endParaRPr lang="en-IN" sz="4300" dirty="0">
              <a:latin typeface="Times New Roman" panose="02020603050405020304" pitchFamily="18" charset="0"/>
              <a:cs typeface="Times New Roman" panose="02020603050405020304" pitchFamily="18" charset="0"/>
            </a:endParaRPr>
          </a:p>
          <a:p>
            <a:pPr>
              <a:lnSpc>
                <a:spcPct val="90000"/>
              </a:lnSpc>
            </a:pPr>
            <a:r>
              <a:rPr lang="en-IN" sz="4300" dirty="0">
                <a:latin typeface="Times New Roman" panose="02020603050405020304" pitchFamily="18" charset="0"/>
                <a:cs typeface="Times New Roman" panose="02020603050405020304" pitchFamily="18" charset="0"/>
              </a:rPr>
              <a:t>Project mentor : Mr. Ramesh Singh Rawat (Assistant Professor)</a:t>
            </a:r>
          </a:p>
          <a:p>
            <a:pPr>
              <a:lnSpc>
                <a:spcPct val="90000"/>
              </a:lnSpc>
            </a:pPr>
            <a:r>
              <a:rPr lang="en-IN" sz="4300" dirty="0">
                <a:latin typeface="Times New Roman" panose="02020603050405020304" pitchFamily="18" charset="0"/>
                <a:cs typeface="Times New Roman" panose="02020603050405020304" pitchFamily="18" charset="0"/>
              </a:rPr>
              <a:t>Submitted by : Aditya Semwal</a:t>
            </a:r>
          </a:p>
          <a:p>
            <a:pPr>
              <a:lnSpc>
                <a:spcPct val="90000"/>
              </a:lnSpc>
            </a:pPr>
            <a:r>
              <a:rPr lang="en-IN" sz="4300" dirty="0">
                <a:latin typeface="Times New Roman" panose="02020603050405020304" pitchFamily="18" charset="0"/>
                <a:cs typeface="Times New Roman" panose="02020603050405020304" pitchFamily="18" charset="0"/>
              </a:rPr>
              <a:t>University Roll no-2019528</a:t>
            </a:r>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a:p>
            <a:pPr>
              <a:lnSpc>
                <a:spcPct val="90000"/>
              </a:lnSpc>
            </a:pPr>
            <a:endParaRPr lang="en-IN" sz="700" dirty="0"/>
          </a:p>
        </p:txBody>
      </p:sp>
      <p:cxnSp>
        <p:nvCxnSpPr>
          <p:cNvPr id="30" name="Straight Connector 29">
            <a:extLst>
              <a:ext uri="{FF2B5EF4-FFF2-40B4-BE49-F238E27FC236}">
                <a16:creationId xmlns:a16="http://schemas.microsoft.com/office/drawing/2014/main" id="{1E22DAF0-5C05-4D01-A6C7-28326657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69621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4" name="Picture 23">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D5231D71-E258-8986-9A38-5A7268F479AD}"/>
              </a:ext>
            </a:extLst>
          </p:cNvPr>
          <p:cNvSpPr>
            <a:spLocks noGrp="1"/>
          </p:cNvSpPr>
          <p:nvPr>
            <p:ph type="title"/>
          </p:nvPr>
        </p:nvSpPr>
        <p:spPr>
          <a:xfrm>
            <a:off x="1092643" y="1092200"/>
            <a:ext cx="2928751" cy="4498860"/>
          </a:xfrm>
        </p:spPr>
        <p:txBody>
          <a:bodyPr vert="horz" lIns="91440" tIns="45720" rIns="91440" bIns="45720" rtlCol="0" anchor="ctr">
            <a:normAutofit/>
          </a:bodyPr>
          <a:lstStyle/>
          <a:p>
            <a:r>
              <a:rPr lang="en-US" dirty="0">
                <a:solidFill>
                  <a:srgbClr val="262626"/>
                </a:solidFill>
              </a:rPr>
              <a:t> </a:t>
            </a:r>
            <a:r>
              <a:rPr lang="en-US" b="1" dirty="0">
                <a:solidFill>
                  <a:srgbClr val="262626"/>
                </a:solidFill>
              </a:rPr>
              <a:t>Splitting Data</a:t>
            </a:r>
            <a:endParaRPr lang="en-US" dirty="0">
              <a:solidFill>
                <a:srgbClr val="262626"/>
              </a:solidFill>
            </a:endParaRPr>
          </a:p>
        </p:txBody>
      </p:sp>
      <p:sp>
        <p:nvSpPr>
          <p:cNvPr id="3" name="Content Placeholder 2">
            <a:extLst>
              <a:ext uri="{FF2B5EF4-FFF2-40B4-BE49-F238E27FC236}">
                <a16:creationId xmlns:a16="http://schemas.microsoft.com/office/drawing/2014/main" id="{172D111F-96FB-860E-C2BC-786A0EEA59FD}"/>
              </a:ext>
            </a:extLst>
          </p:cNvPr>
          <p:cNvSpPr>
            <a:spLocks noGrp="1"/>
          </p:cNvSpPr>
          <p:nvPr>
            <p:ph sz="half" idx="1"/>
          </p:nvPr>
        </p:nvSpPr>
        <p:spPr>
          <a:xfrm>
            <a:off x="4554194" y="1092200"/>
            <a:ext cx="6546426" cy="2948858"/>
          </a:xfrm>
        </p:spPr>
        <p:txBody>
          <a:bodyPr vert="horz" lIns="91440" tIns="45720" rIns="91440" bIns="45720" rtlCol="0" anchor="t">
            <a:normAutofit/>
          </a:bodyPr>
          <a:lstStyle/>
          <a:p>
            <a:r>
              <a:rPr lang="en-US" dirty="0">
                <a:solidFill>
                  <a:srgbClr val="262626"/>
                </a:solidFill>
              </a:rPr>
              <a:t>Here we are splitting our data set into two halves:- </a:t>
            </a:r>
          </a:p>
          <a:p>
            <a:r>
              <a:rPr lang="en-US" dirty="0">
                <a:solidFill>
                  <a:srgbClr val="262626"/>
                </a:solidFill>
              </a:rPr>
              <a:t>One in x_train,y_train which will train our data set to contain 80% of the dataset to train its model.</a:t>
            </a:r>
          </a:p>
          <a:p>
            <a:r>
              <a:rPr lang="en-US" dirty="0">
                <a:solidFill>
                  <a:srgbClr val="262626"/>
                </a:solidFill>
              </a:rPr>
              <a:t>One in x_test,y_test which is 20% of the dataset to perform the model and predict its score and accuracy.</a:t>
            </a:r>
          </a:p>
          <a:p>
            <a:pPr marL="0" indent="0"/>
            <a:endParaRPr lang="en-US" dirty="0">
              <a:solidFill>
                <a:srgbClr val="262626"/>
              </a:solidFill>
            </a:endParaRPr>
          </a:p>
        </p:txBody>
      </p:sp>
      <p:pic>
        <p:nvPicPr>
          <p:cNvPr id="6" name="Content Placeholder 5">
            <a:extLst>
              <a:ext uri="{FF2B5EF4-FFF2-40B4-BE49-F238E27FC236}">
                <a16:creationId xmlns:a16="http://schemas.microsoft.com/office/drawing/2014/main" id="{81ABC724-6F3E-092B-5056-982BA779D589}"/>
              </a:ext>
            </a:extLst>
          </p:cNvPr>
          <p:cNvPicPr>
            <a:picLocks noGrp="1" noChangeAspect="1"/>
          </p:cNvPicPr>
          <p:nvPr>
            <p:ph sz="half" idx="2"/>
          </p:nvPr>
        </p:nvPicPr>
        <p:blipFill>
          <a:blip r:embed="rId5"/>
          <a:stretch>
            <a:fillRect/>
          </a:stretch>
        </p:blipFill>
        <p:spPr>
          <a:xfrm>
            <a:off x="4506025" y="3903249"/>
            <a:ext cx="6700455" cy="2202909"/>
          </a:xfrm>
          <a:prstGeom prst="rect">
            <a:avLst/>
          </a:prstGeom>
          <a:ln w="57150" cmpd="thickThin">
            <a:solidFill>
              <a:srgbClr val="7F7F7F"/>
            </a:solidFill>
            <a:miter lim="800000"/>
          </a:ln>
        </p:spPr>
      </p:pic>
    </p:spTree>
    <p:extLst>
      <p:ext uri="{BB962C8B-B14F-4D97-AF65-F5344CB8AC3E}">
        <p14:creationId xmlns:p14="http://schemas.microsoft.com/office/powerpoint/2010/main" val="81144216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542300A-5BCA-0740-CB57-09E6D25EE626}"/>
              </a:ext>
            </a:extLst>
          </p:cNvPr>
          <p:cNvSpPr>
            <a:spLocks noGrp="1"/>
          </p:cNvSpPr>
          <p:nvPr>
            <p:ph type="title"/>
          </p:nvPr>
        </p:nvSpPr>
        <p:spPr>
          <a:xfrm>
            <a:off x="929140" y="972766"/>
            <a:ext cx="2835464" cy="1254868"/>
          </a:xfrm>
        </p:spPr>
        <p:txBody>
          <a:bodyPr vert="horz" lIns="91440" tIns="45720" rIns="91440" bIns="45720" rtlCol="0" anchor="b">
            <a:normAutofit/>
          </a:bodyPr>
          <a:lstStyle/>
          <a:p>
            <a:pPr>
              <a:lnSpc>
                <a:spcPct val="90000"/>
              </a:lnSpc>
            </a:pPr>
            <a:r>
              <a:rPr lang="en-US" sz="2000" b="1" dirty="0">
                <a:solidFill>
                  <a:srgbClr val="262626"/>
                </a:solidFill>
              </a:rPr>
              <a:t>Step 4 - Applying the RandomForestClassifier</a:t>
            </a:r>
            <a:br>
              <a:rPr lang="en-US" sz="2000" dirty="0">
                <a:solidFill>
                  <a:srgbClr val="262626"/>
                </a:solidFill>
              </a:rPr>
            </a:br>
            <a:endParaRPr lang="en-US" sz="2000" dirty="0">
              <a:solidFill>
                <a:srgbClr val="262626"/>
              </a:solidFill>
            </a:endParaRPr>
          </a:p>
        </p:txBody>
      </p:sp>
      <p:sp>
        <p:nvSpPr>
          <p:cNvPr id="3" name="Content Placeholder 2">
            <a:extLst>
              <a:ext uri="{FF2B5EF4-FFF2-40B4-BE49-F238E27FC236}">
                <a16:creationId xmlns:a16="http://schemas.microsoft.com/office/drawing/2014/main" id="{1AE2B778-B238-9EEF-22A6-EE670363FD51}"/>
              </a:ext>
            </a:extLst>
          </p:cNvPr>
          <p:cNvSpPr>
            <a:spLocks noGrp="1"/>
          </p:cNvSpPr>
          <p:nvPr>
            <p:ph sz="half" idx="1"/>
          </p:nvPr>
        </p:nvSpPr>
        <p:spPr>
          <a:xfrm>
            <a:off x="929141" y="2430471"/>
            <a:ext cx="2835464" cy="3552039"/>
          </a:xfrm>
        </p:spPr>
        <p:txBody>
          <a:bodyPr vert="horz" lIns="91440" tIns="45720" rIns="91440" bIns="45720" rtlCol="0" anchor="t">
            <a:normAutofit/>
          </a:bodyPr>
          <a:lstStyle/>
          <a:p>
            <a:pPr>
              <a:lnSpc>
                <a:spcPct val="90000"/>
              </a:lnSpc>
            </a:pPr>
            <a:r>
              <a:rPr lang="en-US" sz="1600" dirty="0">
                <a:solidFill>
                  <a:srgbClr val="262626"/>
                </a:solidFill>
              </a:rPr>
              <a:t>Random Forest Classifier is a managed machine learning algorithm. It is an ensemble method, which combines the prediction of multiple decision trees to improve the model's overall accuracy. The technique works by training a large number of decision trees on a different subset of the data and then averaging the prediction of all the trees to make a final prediction. It works best in unbalanced data</a:t>
            </a:r>
            <a:r>
              <a:rPr lang="en-US" sz="1500" dirty="0">
                <a:solidFill>
                  <a:srgbClr val="262626"/>
                </a:solidFill>
              </a:rPr>
              <a:t>.</a:t>
            </a:r>
          </a:p>
          <a:p>
            <a:pPr>
              <a:lnSpc>
                <a:spcPct val="90000"/>
              </a:lnSpc>
            </a:pPr>
            <a:endParaRPr lang="en-US" sz="1500" dirty="0">
              <a:solidFill>
                <a:srgbClr val="262626"/>
              </a:solidFill>
            </a:endParaRPr>
          </a:p>
        </p:txBody>
      </p:sp>
      <p:sp useBgFill="1">
        <p:nvSpPr>
          <p:cNvPr id="25" name="Rectangle 2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a:extLst>
              <a:ext uri="{FF2B5EF4-FFF2-40B4-BE49-F238E27FC236}">
                <a16:creationId xmlns:a16="http://schemas.microsoft.com/office/drawing/2014/main" id="{4DB2B9EB-0825-7B52-18F4-0AF60CB3970B}"/>
              </a:ext>
            </a:extLst>
          </p:cNvPr>
          <p:cNvPicPr>
            <a:picLocks noGrp="1" noChangeAspect="1"/>
          </p:cNvPicPr>
          <p:nvPr>
            <p:ph sz="half" idx="2"/>
          </p:nvPr>
        </p:nvPicPr>
        <p:blipFill>
          <a:blip r:embed="rId5"/>
          <a:stretch>
            <a:fillRect/>
          </a:stretch>
        </p:blipFill>
        <p:spPr>
          <a:xfrm>
            <a:off x="5067218" y="1560118"/>
            <a:ext cx="6615514" cy="3164282"/>
          </a:xfrm>
          <a:prstGeom prst="rect">
            <a:avLst/>
          </a:prstGeom>
        </p:spPr>
      </p:pic>
    </p:spTree>
    <p:extLst>
      <p:ext uri="{BB962C8B-B14F-4D97-AF65-F5344CB8AC3E}">
        <p14:creationId xmlns:p14="http://schemas.microsoft.com/office/powerpoint/2010/main" val="27277654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8C1B15-2307-CD65-F1A7-AFAE081BB9EB}"/>
              </a:ext>
            </a:extLst>
          </p:cNvPr>
          <p:cNvSpPr>
            <a:spLocks noGrp="1"/>
          </p:cNvSpPr>
          <p:nvPr>
            <p:ph type="title"/>
          </p:nvPr>
        </p:nvSpPr>
        <p:spPr>
          <a:xfrm>
            <a:off x="952108" y="954756"/>
            <a:ext cx="2730414" cy="4946003"/>
          </a:xfrm>
        </p:spPr>
        <p:txBody>
          <a:bodyPr>
            <a:normAutofit/>
          </a:bodyPr>
          <a:lstStyle/>
          <a:p>
            <a:r>
              <a:rPr lang="en-US" sz="2100" dirty="0">
                <a:solidFill>
                  <a:srgbClr val="FFFFFF"/>
                </a:solidFill>
              </a:rPr>
              <a:t>Test Result of RandomForestClassifier</a:t>
            </a:r>
            <a:endParaRPr lang="en-IN" sz="2100" dirty="0">
              <a:solidFill>
                <a:srgbClr val="FFFFFF"/>
              </a:solidFill>
            </a:endParaRPr>
          </a:p>
        </p:txBody>
      </p:sp>
      <p:sp>
        <p:nvSpPr>
          <p:cNvPr id="24" name="Rectangle 2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Content Placeholder 35">
            <a:extLst>
              <a:ext uri="{FF2B5EF4-FFF2-40B4-BE49-F238E27FC236}">
                <a16:creationId xmlns:a16="http://schemas.microsoft.com/office/drawing/2014/main" id="{EBF69250-3802-D06C-4E7F-6B9EC8D90273}"/>
              </a:ext>
            </a:extLst>
          </p:cNvPr>
          <p:cNvPicPr>
            <a:picLocks noGrp="1" noChangeAspect="1"/>
          </p:cNvPicPr>
          <p:nvPr>
            <p:ph idx="1"/>
          </p:nvPr>
        </p:nvPicPr>
        <p:blipFill>
          <a:blip r:embed="rId3"/>
          <a:stretch>
            <a:fillRect/>
          </a:stretch>
        </p:blipFill>
        <p:spPr>
          <a:xfrm>
            <a:off x="5140325" y="635508"/>
            <a:ext cx="6878955" cy="5586984"/>
          </a:xfrm>
        </p:spPr>
      </p:pic>
    </p:spTree>
    <p:extLst>
      <p:ext uri="{BB962C8B-B14F-4D97-AF65-F5344CB8AC3E}">
        <p14:creationId xmlns:p14="http://schemas.microsoft.com/office/powerpoint/2010/main" val="36055338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4" name="Picture 33">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5" name="Rectangle 34">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6" name="Picture 35">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7" name="Picture 36">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9" name="Straight Connector 38">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41" name="Rectangle 40">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42">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4" name="Picture 43">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5" name="Rectangle 44">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6" name="Picture 45">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7" name="Picture 46">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29F23886-0B3C-B0C5-EBE3-570EA96AD19D}"/>
              </a:ext>
            </a:extLst>
          </p:cNvPr>
          <p:cNvSpPr>
            <a:spLocks noGrp="1"/>
          </p:cNvSpPr>
          <p:nvPr>
            <p:ph type="title"/>
          </p:nvPr>
        </p:nvSpPr>
        <p:spPr>
          <a:xfrm>
            <a:off x="1092644" y="1092200"/>
            <a:ext cx="2826886" cy="4008120"/>
          </a:xfrm>
        </p:spPr>
        <p:txBody>
          <a:bodyPr vert="horz" lIns="91440" tIns="45720" rIns="91440" bIns="45720" rtlCol="0" anchor="ctr">
            <a:normAutofit/>
          </a:bodyPr>
          <a:lstStyle/>
          <a:p>
            <a:r>
              <a:rPr lang="en-US" dirty="0">
                <a:solidFill>
                  <a:srgbClr val="262626"/>
                </a:solidFill>
              </a:rPr>
              <a:t>Training another model -</a:t>
            </a:r>
            <a:r>
              <a:rPr lang="en-US" b="1" i="1" dirty="0">
                <a:solidFill>
                  <a:srgbClr val="262626"/>
                </a:solidFill>
              </a:rPr>
              <a:t>Logistic Regression</a:t>
            </a:r>
          </a:p>
        </p:txBody>
      </p:sp>
      <p:sp>
        <p:nvSpPr>
          <p:cNvPr id="3" name="Content Placeholder 2">
            <a:extLst>
              <a:ext uri="{FF2B5EF4-FFF2-40B4-BE49-F238E27FC236}">
                <a16:creationId xmlns:a16="http://schemas.microsoft.com/office/drawing/2014/main" id="{6B7E23CB-B7B5-8874-29AD-39A2A627DA4D}"/>
              </a:ext>
            </a:extLst>
          </p:cNvPr>
          <p:cNvSpPr>
            <a:spLocks noGrp="1"/>
          </p:cNvSpPr>
          <p:nvPr>
            <p:ph sz="half" idx="1"/>
          </p:nvPr>
        </p:nvSpPr>
        <p:spPr>
          <a:xfrm>
            <a:off x="4554194" y="1092200"/>
            <a:ext cx="6546426" cy="2948858"/>
          </a:xfrm>
        </p:spPr>
        <p:txBody>
          <a:bodyPr vert="horz" lIns="91440" tIns="45720" rIns="91440" bIns="45720" rtlCol="0" anchor="t">
            <a:normAutofit/>
          </a:bodyPr>
          <a:lstStyle/>
          <a:p>
            <a:pPr marL="0" indent="0">
              <a:buNone/>
            </a:pPr>
            <a:r>
              <a:rPr lang="en-US" b="1" dirty="0">
                <a:solidFill>
                  <a:srgbClr val="262626"/>
                </a:solidFill>
                <a:latin typeface="Times New Roman" panose="02020603050405020304" pitchFamily="18" charset="0"/>
                <a:cs typeface="Times New Roman" panose="02020603050405020304" pitchFamily="18" charset="0"/>
              </a:rPr>
              <a:t>from sklearn.linear_model import LogisticRegression</a:t>
            </a:r>
          </a:p>
          <a:p>
            <a:pPr marL="0" indent="0">
              <a:buNone/>
            </a:pPr>
            <a:r>
              <a:rPr lang="en-US" b="1" dirty="0">
                <a:solidFill>
                  <a:srgbClr val="262626"/>
                </a:solidFill>
                <a:latin typeface="Times New Roman" panose="02020603050405020304" pitchFamily="18" charset="0"/>
                <a:cs typeface="Times New Roman" panose="02020603050405020304" pitchFamily="18" charset="0"/>
              </a:rPr>
              <a:t>clf = LogisticRegression()</a:t>
            </a:r>
          </a:p>
          <a:p>
            <a:pPr marL="0" indent="0">
              <a:buNone/>
            </a:pPr>
            <a:r>
              <a:rPr lang="en-US" b="1" dirty="0">
                <a:solidFill>
                  <a:srgbClr val="262626"/>
                </a:solidFill>
                <a:latin typeface="Times New Roman" panose="02020603050405020304" pitchFamily="18" charset="0"/>
                <a:cs typeface="Times New Roman" panose="02020603050405020304" pitchFamily="18" charset="0"/>
              </a:rPr>
              <a:t>logModel=clf.fit(x_train,y_train)</a:t>
            </a:r>
          </a:p>
        </p:txBody>
      </p:sp>
      <p:pic>
        <p:nvPicPr>
          <p:cNvPr id="6" name="Content Placeholder 5">
            <a:extLst>
              <a:ext uri="{FF2B5EF4-FFF2-40B4-BE49-F238E27FC236}">
                <a16:creationId xmlns:a16="http://schemas.microsoft.com/office/drawing/2014/main" id="{D1EDBD9F-7BE5-FE81-C8EA-A0C5BF050F4E}"/>
              </a:ext>
            </a:extLst>
          </p:cNvPr>
          <p:cNvPicPr>
            <a:picLocks noGrp="1" noChangeAspect="1"/>
          </p:cNvPicPr>
          <p:nvPr>
            <p:ph sz="half" idx="2"/>
          </p:nvPr>
        </p:nvPicPr>
        <p:blipFill>
          <a:blip r:embed="rId5"/>
          <a:stretch>
            <a:fillRect/>
          </a:stretch>
        </p:blipFill>
        <p:spPr>
          <a:xfrm>
            <a:off x="4136475" y="3622259"/>
            <a:ext cx="6971076" cy="1968798"/>
          </a:xfrm>
          <a:prstGeom prst="rect">
            <a:avLst/>
          </a:prstGeom>
          <a:ln w="57150" cmpd="thickThin">
            <a:solidFill>
              <a:srgbClr val="7F7F7F"/>
            </a:solidFill>
            <a:miter lim="800000"/>
          </a:ln>
        </p:spPr>
      </p:pic>
    </p:spTree>
    <p:extLst>
      <p:ext uri="{BB962C8B-B14F-4D97-AF65-F5344CB8AC3E}">
        <p14:creationId xmlns:p14="http://schemas.microsoft.com/office/powerpoint/2010/main" val="15212296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33" name="Picture 32">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4" name="Rectangle 33">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35" name="Picture 34">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6" name="Picture 35">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8" name="Straight Connector 37">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984CA3A-6A0C-5F53-2267-E08CB64BA56E}"/>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b="1" dirty="0">
                <a:solidFill>
                  <a:srgbClr val="262626"/>
                </a:solidFill>
              </a:rPr>
              <a:t>Model Evaluation</a:t>
            </a:r>
          </a:p>
        </p:txBody>
      </p:sp>
      <p:sp useBgFill="1">
        <p:nvSpPr>
          <p:cNvPr id="46" name="Rectangle 45">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0BF15C8E-1DB1-191F-CCE6-DE9E47FC81B9}"/>
              </a:ext>
            </a:extLst>
          </p:cNvPr>
          <p:cNvPicPr>
            <a:picLocks noChangeAspect="1"/>
          </p:cNvPicPr>
          <p:nvPr/>
        </p:nvPicPr>
        <p:blipFill>
          <a:blip r:embed="rId5"/>
          <a:stretch>
            <a:fillRect/>
          </a:stretch>
        </p:blipFill>
        <p:spPr>
          <a:xfrm>
            <a:off x="5435910" y="1473408"/>
            <a:ext cx="6098041" cy="3860137"/>
          </a:xfrm>
          <a:prstGeom prst="rect">
            <a:avLst/>
          </a:prstGeom>
        </p:spPr>
      </p:pic>
    </p:spTree>
    <p:extLst>
      <p:ext uri="{BB962C8B-B14F-4D97-AF65-F5344CB8AC3E}">
        <p14:creationId xmlns:p14="http://schemas.microsoft.com/office/powerpoint/2010/main" val="12885395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5" name="Straight Connector 14">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7" name="Rectangle 16">
            <a:extLst>
              <a:ext uri="{FF2B5EF4-FFF2-40B4-BE49-F238E27FC236}">
                <a16:creationId xmlns:a16="http://schemas.microsoft.com/office/drawing/2014/main" id="{B7328C2D-38F0-4C80-9EA5-A1AD0D6B2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5"/>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19" name="Group 18">
            <a:extLst>
              <a:ext uri="{FF2B5EF4-FFF2-40B4-BE49-F238E27FC236}">
                <a16:creationId xmlns:a16="http://schemas.microsoft.com/office/drawing/2014/main" id="{BD17E249-48D0-476B-A642-A5D58DD39A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20" name="Picture 19">
              <a:extLst>
                <a:ext uri="{FF2B5EF4-FFF2-40B4-BE49-F238E27FC236}">
                  <a16:creationId xmlns:a16="http://schemas.microsoft.com/office/drawing/2014/main" id="{7E4B7EC7-DE5B-4F27-839A-7CDF49C6181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DDA01082-3C8F-4602-8DA7-C82DF7095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cmpd="sng" algn="ctr">
              <a:solidFill>
                <a:schemeClr val="accent1"/>
              </a:solidFill>
              <a:prstDash val="solid"/>
              <a:miter lim="800000"/>
            </a:ln>
            <a:effectLst>
              <a:innerShdw blurRad="25400" dist="12700" dir="13500000">
                <a:srgbClr val="000000">
                  <a:alpha val="45000"/>
                </a:srgbClr>
              </a:innerShdw>
            </a:effectLst>
          </p:spPr>
        </p:sp>
        <p:pic>
          <p:nvPicPr>
            <p:cNvPr id="22" name="Picture 21">
              <a:extLst>
                <a:ext uri="{FF2B5EF4-FFF2-40B4-BE49-F238E27FC236}">
                  <a16:creationId xmlns:a16="http://schemas.microsoft.com/office/drawing/2014/main" id="{1A21B48A-5892-4DD2-B2E1-91BD42A44C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23" name="Picture 22">
              <a:extLst>
                <a:ext uri="{FF2B5EF4-FFF2-40B4-BE49-F238E27FC236}">
                  <a16:creationId xmlns:a16="http://schemas.microsoft.com/office/drawing/2014/main" id="{BE083B53-5B4C-4C29-BDFD-A28B754A59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1">
            <a:extLst>
              <a:ext uri="{FF2B5EF4-FFF2-40B4-BE49-F238E27FC236}">
                <a16:creationId xmlns:a16="http://schemas.microsoft.com/office/drawing/2014/main" id="{9B401D26-E581-0468-4D3D-42B518988992}"/>
              </a:ext>
            </a:extLst>
          </p:cNvPr>
          <p:cNvSpPr>
            <a:spLocks noGrp="1"/>
          </p:cNvSpPr>
          <p:nvPr>
            <p:ph type="title"/>
          </p:nvPr>
        </p:nvSpPr>
        <p:spPr>
          <a:xfrm>
            <a:off x="1295402" y="982132"/>
            <a:ext cx="9601196" cy="1303867"/>
          </a:xfrm>
        </p:spPr>
        <p:txBody>
          <a:bodyPr vert="horz" lIns="91440" tIns="45720" rIns="91440" bIns="45720" rtlCol="0" anchor="ctr">
            <a:normAutofit/>
          </a:bodyPr>
          <a:lstStyle/>
          <a:p>
            <a:r>
              <a:rPr lang="en-US" dirty="0"/>
              <a:t>Classification Report</a:t>
            </a:r>
            <a:endParaRPr lang="en-US"/>
          </a:p>
        </p:txBody>
      </p:sp>
      <p:cxnSp>
        <p:nvCxnSpPr>
          <p:cNvPr id="25" name="Straight Connector 24">
            <a:extLst>
              <a:ext uri="{FF2B5EF4-FFF2-40B4-BE49-F238E27FC236}">
                <a16:creationId xmlns:a16="http://schemas.microsoft.com/office/drawing/2014/main" id="{0B65B193-F600-4C1B-9DBF-09D94CDB08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Content Placeholder 5">
            <a:extLst>
              <a:ext uri="{FF2B5EF4-FFF2-40B4-BE49-F238E27FC236}">
                <a16:creationId xmlns:a16="http://schemas.microsoft.com/office/drawing/2014/main" id="{0204145E-4C6E-E82D-B287-2A0C89499AA2}"/>
              </a:ext>
            </a:extLst>
          </p:cNvPr>
          <p:cNvPicPr>
            <a:picLocks noGrp="1" noChangeAspect="1"/>
          </p:cNvPicPr>
          <p:nvPr>
            <p:ph sz="half" idx="2"/>
          </p:nvPr>
        </p:nvPicPr>
        <p:blipFill>
          <a:blip r:embed="rId8"/>
          <a:stretch>
            <a:fillRect/>
          </a:stretch>
        </p:blipFill>
        <p:spPr>
          <a:xfrm>
            <a:off x="1483042" y="2564818"/>
            <a:ext cx="8870175" cy="2924630"/>
          </a:xfrm>
        </p:spPr>
      </p:pic>
    </p:spTree>
    <p:extLst>
      <p:ext uri="{BB962C8B-B14F-4D97-AF65-F5344CB8AC3E}">
        <p14:creationId xmlns:p14="http://schemas.microsoft.com/office/powerpoint/2010/main" val="33708541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002732-CBB5-405C-BDDC-37C39BF6E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A492AF-9B08-416A-9BEC-1EC284C5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bg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AE770C-2B15-4943-A508-EA2408AB9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927B20-5FE3-3086-894A-0C27B5467926}"/>
              </a:ext>
            </a:extLst>
          </p:cNvPr>
          <p:cNvSpPr>
            <a:spLocks noGrp="1"/>
          </p:cNvSpPr>
          <p:nvPr>
            <p:ph type="title"/>
          </p:nvPr>
        </p:nvSpPr>
        <p:spPr>
          <a:xfrm>
            <a:off x="1295402" y="982132"/>
            <a:ext cx="9601196" cy="1303867"/>
          </a:xfrm>
        </p:spPr>
        <p:txBody>
          <a:bodyPr>
            <a:normAutofit/>
          </a:bodyPr>
          <a:lstStyle/>
          <a:p>
            <a:r>
              <a:rPr lang="en-US" b="1"/>
              <a:t>Conclusion</a:t>
            </a:r>
            <a:endParaRPr lang="en-IN" b="1" dirty="0"/>
          </a:p>
        </p:txBody>
      </p:sp>
      <p:cxnSp>
        <p:nvCxnSpPr>
          <p:cNvPr id="14" name="Straight Connector 13">
            <a:extLst>
              <a:ext uri="{FF2B5EF4-FFF2-40B4-BE49-F238E27FC236}">
                <a16:creationId xmlns:a16="http://schemas.microsoft.com/office/drawing/2014/main" id="{7955E33A-07BE-426F-B937-739F88BFB0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Content Placeholder 2">
            <a:extLst>
              <a:ext uri="{FF2B5EF4-FFF2-40B4-BE49-F238E27FC236}">
                <a16:creationId xmlns:a16="http://schemas.microsoft.com/office/drawing/2014/main" id="{523C2033-09D8-D362-32DF-0DED84384A08}"/>
              </a:ext>
            </a:extLst>
          </p:cNvPr>
          <p:cNvSpPr>
            <a:spLocks noGrp="1"/>
          </p:cNvSpPr>
          <p:nvPr>
            <p:ph idx="1"/>
          </p:nvPr>
        </p:nvSpPr>
        <p:spPr>
          <a:xfrm>
            <a:off x="1295401" y="2556932"/>
            <a:ext cx="9601196" cy="3318936"/>
          </a:xfrm>
        </p:spPr>
        <p:txBody>
          <a:bodyPr>
            <a:normAutofit/>
          </a:bodyPr>
          <a:lstStyle/>
          <a:p>
            <a:r>
              <a:rPr lang="en-US">
                <a:effectLst/>
                <a:latin typeface="Times New Roman" panose="02020603050405020304" pitchFamily="18" charset="0"/>
                <a:ea typeface="Times New Roman" panose="02020603050405020304" pitchFamily="18" charset="0"/>
              </a:rPr>
              <a:t>Machine learning can be an effective tool for detecting malware. Overall, </a:t>
            </a:r>
            <a:r>
              <a:rPr lang="en-US" err="1">
                <a:effectLst/>
                <a:latin typeface="Times New Roman" panose="02020603050405020304" pitchFamily="18" charset="0"/>
                <a:ea typeface="Times New Roman" panose="02020603050405020304" pitchFamily="18" charset="0"/>
              </a:rPr>
              <a:t>Ml</a:t>
            </a:r>
            <a:r>
              <a:rPr lang="en-US">
                <a:effectLst/>
                <a:latin typeface="Times New Roman" panose="02020603050405020304" pitchFamily="18" charset="0"/>
                <a:ea typeface="Times New Roman" panose="02020603050405020304" pitchFamily="18" charset="0"/>
              </a:rPr>
              <a:t>-based malware detection techniques can achieve high accuracy rates and can adapt to new and evolving malware threats.</a:t>
            </a:r>
            <a:endParaRPr lang="en-IN">
              <a:effectLst/>
              <a:latin typeface="Calibri" panose="020F0502020204030204" pitchFamily="34" charset="0"/>
              <a:ea typeface="Calibri" panose="020F0502020204030204" pitchFamily="34" charset="0"/>
            </a:endParaRPr>
          </a:p>
          <a:p>
            <a:r>
              <a:rPr lang="en-US">
                <a:effectLst/>
                <a:latin typeface="Times New Roman" panose="02020603050405020304" pitchFamily="18" charset="0"/>
                <a:ea typeface="Times New Roman" panose="02020603050405020304" pitchFamily="18" charset="0"/>
              </a:rPr>
              <a:t>Proper technique should be used on a given dataset to achieve high accuracy.</a:t>
            </a:r>
            <a:endParaRPr lang="en-IN">
              <a:effectLst/>
              <a:latin typeface="Calibri" panose="020F0502020204030204" pitchFamily="34" charset="0"/>
              <a:ea typeface="Calibri" panose="020F0502020204030204" pitchFamily="34" charset="0"/>
            </a:endParaRPr>
          </a:p>
          <a:p>
            <a:pPr marL="0" indent="0">
              <a:buNone/>
            </a:pPr>
            <a:endParaRPr lang="en-IN"/>
          </a:p>
        </p:txBody>
      </p:sp>
    </p:spTree>
    <p:extLst>
      <p:ext uri="{BB962C8B-B14F-4D97-AF65-F5344CB8AC3E}">
        <p14:creationId xmlns:p14="http://schemas.microsoft.com/office/powerpoint/2010/main" val="39136167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8" name="Rectangle 20">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2">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4">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FE62BA5-B799-94A1-D054-2E9B84895CD6}"/>
              </a:ext>
            </a:extLst>
          </p:cNvPr>
          <p:cNvSpPr>
            <a:spLocks noGrp="1"/>
          </p:cNvSpPr>
          <p:nvPr>
            <p:ph type="title"/>
          </p:nvPr>
        </p:nvSpPr>
        <p:spPr>
          <a:xfrm>
            <a:off x="952108" y="954756"/>
            <a:ext cx="2730414" cy="4946003"/>
          </a:xfrm>
        </p:spPr>
        <p:txBody>
          <a:bodyPr>
            <a:normAutofit/>
          </a:bodyPr>
          <a:lstStyle/>
          <a:p>
            <a:r>
              <a:rPr lang="en-US">
                <a:solidFill>
                  <a:srgbClr val="FFFFFF"/>
                </a:solidFill>
              </a:rPr>
              <a:t>Future Work</a:t>
            </a:r>
            <a:endParaRPr lang="en-IN">
              <a:solidFill>
                <a:srgbClr val="FFFFFF"/>
              </a:solidFill>
            </a:endParaRPr>
          </a:p>
        </p:txBody>
      </p:sp>
      <p:sp>
        <p:nvSpPr>
          <p:cNvPr id="41" name="Rectangle 26">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ontent Placeholder 2">
            <a:extLst>
              <a:ext uri="{FF2B5EF4-FFF2-40B4-BE49-F238E27FC236}">
                <a16:creationId xmlns:a16="http://schemas.microsoft.com/office/drawing/2014/main" id="{67D9D360-575B-64EF-C41A-AA73DD4D2DC1}"/>
              </a:ext>
            </a:extLst>
          </p:cNvPr>
          <p:cNvSpPr>
            <a:spLocks noGrp="1"/>
          </p:cNvSpPr>
          <p:nvPr>
            <p:ph idx="1"/>
          </p:nvPr>
        </p:nvSpPr>
        <p:spPr>
          <a:xfrm>
            <a:off x="5140934" y="469900"/>
            <a:ext cx="5953630" cy="5405968"/>
          </a:xfrm>
        </p:spPr>
        <p:txBody>
          <a:bodyPr anchor="ctr">
            <a:normAutofit/>
          </a:bodyPr>
          <a:lstStyle/>
          <a:p>
            <a:pPr marL="0" indent="0">
              <a:lnSpc>
                <a:spcPct val="90000"/>
              </a:lnSpc>
              <a:buNone/>
            </a:pPr>
            <a:r>
              <a:rPr lang="en-US">
                <a:effectLst/>
                <a:latin typeface="Times New Roman" panose="02020603050405020304" pitchFamily="18" charset="0"/>
                <a:ea typeface="Times New Roman" panose="02020603050405020304" pitchFamily="18" charset="0"/>
              </a:rPr>
              <a:t>There are several areas of future work in the field of machine learning for malware detection</a:t>
            </a:r>
            <a:endParaRPr lang="en-IN">
              <a:effectLst/>
              <a:latin typeface="Calibri" panose="020F0502020204030204" pitchFamily="34" charset="0"/>
              <a:ea typeface="Calibri" panose="020F0502020204030204" pitchFamily="34" charset="0"/>
            </a:endParaRPr>
          </a:p>
          <a:p>
            <a:pPr marL="342900" lvl="0" indent="-342900">
              <a:lnSpc>
                <a:spcPct val="90000"/>
              </a:lnSpc>
              <a:buFont typeface="Symbol" panose="05050102010706020507" pitchFamily="18" charset="2"/>
              <a:buChar char=""/>
            </a:pPr>
            <a:r>
              <a:rPr lang="en-US" b="1">
                <a:effectLst/>
                <a:latin typeface="Times New Roman" panose="02020603050405020304" pitchFamily="18" charset="0"/>
                <a:ea typeface="Times New Roman" panose="02020603050405020304" pitchFamily="18" charset="0"/>
              </a:rPr>
              <a:t>Developing more advanced and accurate machine learning models</a:t>
            </a:r>
            <a:r>
              <a:rPr lang="en-US">
                <a:effectLst/>
                <a:latin typeface="Times New Roman" panose="02020603050405020304" pitchFamily="18" charset="0"/>
                <a:ea typeface="Times New Roman" panose="02020603050405020304" pitchFamily="18" charset="0"/>
              </a:rPr>
              <a:t>: There is ongoing research to improve the performance of machine learning models for malware detection.</a:t>
            </a:r>
            <a:endParaRPr lang="en-IN">
              <a:effectLst/>
              <a:latin typeface="Times New Roman" panose="02020603050405020304" pitchFamily="18" charset="0"/>
              <a:ea typeface="Calibri" panose="020F0502020204030204" pitchFamily="34" charset="0"/>
            </a:endParaRPr>
          </a:p>
          <a:p>
            <a:pPr marL="342900" lvl="0" indent="-342900">
              <a:lnSpc>
                <a:spcPct val="90000"/>
              </a:lnSpc>
              <a:spcAft>
                <a:spcPts val="600"/>
              </a:spcAft>
              <a:buFont typeface="Symbol" panose="05050102010706020507" pitchFamily="18" charset="2"/>
              <a:buChar char=""/>
            </a:pPr>
            <a:r>
              <a:rPr lang="en-US" b="1">
                <a:effectLst/>
                <a:latin typeface="Times New Roman" panose="02020603050405020304" pitchFamily="18" charset="0"/>
                <a:ea typeface="Times New Roman" panose="02020603050405020304" pitchFamily="18" charset="0"/>
              </a:rPr>
              <a:t>Creating real-time detection and response machine: </a:t>
            </a:r>
            <a:r>
              <a:rPr lang="en-US">
                <a:effectLst/>
                <a:latin typeface="Times New Roman" panose="02020603050405020304" pitchFamily="18" charset="0"/>
                <a:ea typeface="Times New Roman" panose="02020603050405020304" pitchFamily="18" charset="0"/>
              </a:rPr>
              <a:t>A real-time detection and response system to detect and respond to malware attacks in as close to real-time as possible, which can significantly reduce the damage caused by malware.</a:t>
            </a:r>
            <a:endParaRPr lang="en-IN">
              <a:effectLst/>
              <a:latin typeface="Times New Roman" panose="02020603050405020304" pitchFamily="18" charset="0"/>
              <a:ea typeface="Calibri" panose="020F0502020204030204" pitchFamily="34" charset="0"/>
            </a:endParaRPr>
          </a:p>
          <a:p>
            <a:pPr>
              <a:lnSpc>
                <a:spcPct val="90000"/>
              </a:lnSpc>
            </a:pPr>
            <a:endParaRPr lang="en-IN"/>
          </a:p>
        </p:txBody>
      </p:sp>
    </p:spTree>
    <p:extLst>
      <p:ext uri="{BB962C8B-B14F-4D97-AF65-F5344CB8AC3E}">
        <p14:creationId xmlns:p14="http://schemas.microsoft.com/office/powerpoint/2010/main" val="2120033849"/>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B79D876-BCFB-48E8-A406-A9DDB58B3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46" name="Picture 45">
            <a:extLst>
              <a:ext uri="{FF2B5EF4-FFF2-40B4-BE49-F238E27FC236}">
                <a16:creationId xmlns:a16="http://schemas.microsoft.com/office/drawing/2014/main" id="{BE33C98B-90F1-4F12-9D4E-46E1A234D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AFC9406-4895-589D-5830-E6021A50D6E2}"/>
              </a:ext>
            </a:extLst>
          </p:cNvPr>
          <p:cNvSpPr>
            <a:spLocks noGrp="1"/>
          </p:cNvSpPr>
          <p:nvPr>
            <p:ph type="ctrTitle"/>
          </p:nvPr>
        </p:nvSpPr>
        <p:spPr>
          <a:xfrm>
            <a:off x="2692398" y="1871131"/>
            <a:ext cx="6815669" cy="1515533"/>
          </a:xfrm>
        </p:spPr>
        <p:txBody>
          <a:bodyPr>
            <a:normAutofit/>
          </a:bodyPr>
          <a:lstStyle/>
          <a:p>
            <a:r>
              <a:rPr lang="en-US"/>
              <a:t>Thankyou</a:t>
            </a:r>
            <a:endParaRPr lang="en-IN"/>
          </a:p>
        </p:txBody>
      </p:sp>
      <p:cxnSp>
        <p:nvCxnSpPr>
          <p:cNvPr id="48" name="Straight Connector 47">
            <a:extLst>
              <a:ext uri="{FF2B5EF4-FFF2-40B4-BE49-F238E27FC236}">
                <a16:creationId xmlns:a16="http://schemas.microsoft.com/office/drawing/2014/main" id="{4256FEDC-746C-45BC-9AF9-4F33D21653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7759620"/>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3"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5" name="Rectangle 14">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21" name="Group 20">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2"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4"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3751925D-7CCF-4E5F-3931-47EC7B24AF4C}"/>
              </a:ext>
            </a:extLst>
          </p:cNvPr>
          <p:cNvSpPr>
            <a:spLocks noGrp="1"/>
          </p:cNvSpPr>
          <p:nvPr>
            <p:ph type="title"/>
          </p:nvPr>
        </p:nvSpPr>
        <p:spPr>
          <a:xfrm>
            <a:off x="2692398" y="1871131"/>
            <a:ext cx="6815669" cy="1515533"/>
          </a:xfrm>
        </p:spPr>
        <p:txBody>
          <a:bodyPr vert="horz" lIns="91440" tIns="45720" rIns="91440" bIns="45720" rtlCol="0" anchor="b">
            <a:normAutofit/>
          </a:bodyPr>
          <a:lstStyle/>
          <a:p>
            <a:r>
              <a:rPr lang="en-US" sz="5400" dirty="0">
                <a:solidFill>
                  <a:schemeClr val="bg1"/>
                </a:solidFill>
              </a:rPr>
              <a:t>Introduction</a:t>
            </a:r>
          </a:p>
        </p:txBody>
      </p:sp>
      <p:cxnSp>
        <p:nvCxnSpPr>
          <p:cNvPr id="27" name="Straight Connector 26">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1327922"/>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3" name="Picture 32">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4" name="Rectangle 33">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5" name="Picture 34">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6" name="Picture 35">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8" name="Straight Connector 37">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pic>
        <p:nvPicPr>
          <p:cNvPr id="6" name="Content Placeholder 5" descr="A picture containing text, computer, computer, screenshot&#10;&#10;Description automatically generated">
            <a:extLst>
              <a:ext uri="{FF2B5EF4-FFF2-40B4-BE49-F238E27FC236}">
                <a16:creationId xmlns:a16="http://schemas.microsoft.com/office/drawing/2014/main" id="{BFD5F507-0F56-B89E-CCB4-519F88A5F870}"/>
              </a:ext>
            </a:extLst>
          </p:cNvPr>
          <p:cNvPicPr>
            <a:picLocks noGrp="1" noChangeAspect="1"/>
          </p:cNvPicPr>
          <p:nvPr>
            <p:ph sz="half" idx="2"/>
          </p:nvPr>
        </p:nvPicPr>
        <p:blipFill rotWithShape="1">
          <a:blip r:embed="rId5">
            <a:extLst>
              <a:ext uri="{28A0092B-C50C-407E-A947-70E740481C1C}">
                <a14:useLocalDpi xmlns:a14="http://schemas.microsoft.com/office/drawing/2010/main" val="0"/>
              </a:ext>
            </a:extLst>
          </a:blip>
          <a:srcRect l="841" r="10270"/>
          <a:stretch/>
        </p:blipFill>
        <p:spPr>
          <a:xfrm>
            <a:off x="20" y="-40630"/>
            <a:ext cx="12191980" cy="6857990"/>
          </a:xfrm>
          <a:prstGeom prst="rect">
            <a:avLst/>
          </a:prstGeom>
        </p:spPr>
      </p:pic>
      <p:sp>
        <p:nvSpPr>
          <p:cNvPr id="40" name="Rectangle 39">
            <a:extLst>
              <a:ext uri="{FF2B5EF4-FFF2-40B4-BE49-F238E27FC236}">
                <a16:creationId xmlns:a16="http://schemas.microsoft.com/office/drawing/2014/main" id="{8243CDD5-F82E-454F-8486-578A477A8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11227442" cy="5883295"/>
          </a:xfrm>
          <a:prstGeom prst="rect">
            <a:avLst/>
          </a:prstGeom>
          <a:blipFill dpi="0" rotWithShape="1">
            <a:blip r:embed="rId6">
              <a:alphaModFix amt="90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25408EF-EA7D-413B-B27F-B1FCD06FAC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1"/>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1239A81-4620-2F59-93EF-2611366C97B5}"/>
              </a:ext>
            </a:extLst>
          </p:cNvPr>
          <p:cNvSpPr>
            <a:spLocks noGrp="1"/>
          </p:cNvSpPr>
          <p:nvPr>
            <p:ph type="title"/>
          </p:nvPr>
        </p:nvSpPr>
        <p:spPr>
          <a:xfrm>
            <a:off x="1295402" y="982132"/>
            <a:ext cx="9601196" cy="1303867"/>
          </a:xfrm>
        </p:spPr>
        <p:txBody>
          <a:bodyPr vert="horz" lIns="91440" tIns="45720" rIns="91440" bIns="45720" rtlCol="0" anchor="ctr">
            <a:normAutofit/>
          </a:bodyPr>
          <a:lstStyle/>
          <a:p>
            <a:r>
              <a:rPr lang="en-US" b="1" dirty="0"/>
              <a:t>Malware Overview</a:t>
            </a:r>
          </a:p>
        </p:txBody>
      </p:sp>
      <p:cxnSp>
        <p:nvCxnSpPr>
          <p:cNvPr id="44" name="Straight Connector 43">
            <a:extLst>
              <a:ext uri="{FF2B5EF4-FFF2-40B4-BE49-F238E27FC236}">
                <a16:creationId xmlns:a16="http://schemas.microsoft.com/office/drawing/2014/main" id="{98C14DAD-9B93-4225-B89C-5D0B5BD3A2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grpSp>
        <p:nvGrpSpPr>
          <p:cNvPr id="46" name="Group 45">
            <a:extLst>
              <a:ext uri="{FF2B5EF4-FFF2-40B4-BE49-F238E27FC236}">
                <a16:creationId xmlns:a16="http://schemas.microsoft.com/office/drawing/2014/main" id="{9CA11A81-0344-4F96-8A6F-BBBB25E6E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88" y="3128956"/>
            <a:ext cx="12234672" cy="658368"/>
            <a:chOff x="-18288" y="3128956"/>
            <a:chExt cx="12234672" cy="658368"/>
          </a:xfrm>
        </p:grpSpPr>
        <p:sp>
          <p:nvSpPr>
            <p:cNvPr id="47" name="Rounded Rectangle 22">
              <a:extLst>
                <a:ext uri="{FF2B5EF4-FFF2-40B4-BE49-F238E27FC236}">
                  <a16:creationId xmlns:a16="http://schemas.microsoft.com/office/drawing/2014/main" id="{AD8DC422-CE88-4B6D-8A13-70E10AD9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47">
              <a:extLst>
                <a:ext uri="{FF2B5EF4-FFF2-40B4-BE49-F238E27FC236}">
                  <a16:creationId xmlns:a16="http://schemas.microsoft.com/office/drawing/2014/main" id="{ED55CCD7-8FE9-47DC-B8F9-5C25DA7A78C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p:nvSpPr>
            <p:cNvPr id="49" name="Rounded Rectangle 24">
              <a:extLst>
                <a:ext uri="{FF2B5EF4-FFF2-40B4-BE49-F238E27FC236}">
                  <a16:creationId xmlns:a16="http://schemas.microsoft.com/office/drawing/2014/main" id="{B1D46D73-0ACA-4770-9E9F-D36420B9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49">
              <a:extLst>
                <a:ext uri="{FF2B5EF4-FFF2-40B4-BE49-F238E27FC236}">
                  <a16:creationId xmlns:a16="http://schemas.microsoft.com/office/drawing/2014/main" id="{3E2AA42B-5DF9-462B-9D27-B7E8C0B6B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3" name="Content Placeholder 2">
            <a:extLst>
              <a:ext uri="{FF2B5EF4-FFF2-40B4-BE49-F238E27FC236}">
                <a16:creationId xmlns:a16="http://schemas.microsoft.com/office/drawing/2014/main" id="{313EF15B-6F17-9338-9B8E-F6C9C10FFAD6}"/>
              </a:ext>
            </a:extLst>
          </p:cNvPr>
          <p:cNvSpPr>
            <a:spLocks noGrp="1"/>
          </p:cNvSpPr>
          <p:nvPr>
            <p:ph sz="half" idx="1"/>
          </p:nvPr>
        </p:nvSpPr>
        <p:spPr>
          <a:xfrm>
            <a:off x="1295401" y="2556932"/>
            <a:ext cx="9601196" cy="3318936"/>
          </a:xfrm>
        </p:spPr>
        <p:txBody>
          <a:bodyPr vert="horz" lIns="91440" tIns="45720" rIns="91440" bIns="45720" rtlCol="0" anchor="t">
            <a:normAutofit/>
          </a:bodyPr>
          <a:lstStyle/>
          <a:p>
            <a:pPr marL="0" indent="0">
              <a:buNone/>
            </a:pPr>
            <a:r>
              <a:rPr lang="en-US" sz="3200" dirty="0">
                <a:latin typeface="Times New Roman" panose="02020603050405020304" pitchFamily="18" charset="0"/>
                <a:cs typeface="Times New Roman" panose="02020603050405020304" pitchFamily="18" charset="0"/>
              </a:rPr>
              <a:t>Malware is a malicious program designed to gain access to computer systems, normally for the benefit of some third party, without the user’s permission. Malware includes computer viruses, worms, Trojan horses, ransomware, spyware, and other malicious programs.</a:t>
            </a:r>
          </a:p>
        </p:txBody>
      </p:sp>
    </p:spTree>
    <p:extLst>
      <p:ext uri="{BB962C8B-B14F-4D97-AF65-F5344CB8AC3E}">
        <p14:creationId xmlns:p14="http://schemas.microsoft.com/office/powerpoint/2010/main" val="1891703272"/>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5">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sp>
        <p:nvSpPr>
          <p:cNvPr id="40" name="Rectangle 27">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29">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5A9F2D9-7007-642C-8559-099C7A31A432}"/>
              </a:ext>
            </a:extLst>
          </p:cNvPr>
          <p:cNvSpPr>
            <a:spLocks noGrp="1"/>
          </p:cNvSpPr>
          <p:nvPr>
            <p:ph type="title"/>
          </p:nvPr>
        </p:nvSpPr>
        <p:spPr>
          <a:xfrm>
            <a:off x="1055599" y="1055077"/>
            <a:ext cx="2532909" cy="4794578"/>
          </a:xfrm>
        </p:spPr>
        <p:txBody>
          <a:bodyPr>
            <a:normAutofit/>
          </a:bodyPr>
          <a:lstStyle/>
          <a:p>
            <a:r>
              <a:rPr lang="en-US" sz="3400" b="1" dirty="0">
                <a:solidFill>
                  <a:srgbClr val="262626"/>
                </a:solidFill>
                <a:effectLst/>
                <a:latin typeface="Times New Roman" panose="02020603050405020304" pitchFamily="18" charset="0"/>
                <a:ea typeface="Times New Roman" panose="02020603050405020304" pitchFamily="18" charset="0"/>
              </a:rPr>
              <a:t>How does MALWARE Infect your computer?</a:t>
            </a:r>
            <a:br>
              <a:rPr lang="en-IN" sz="3400" dirty="0">
                <a:solidFill>
                  <a:srgbClr val="262626"/>
                </a:solidFill>
                <a:effectLst/>
                <a:latin typeface="Times New Roman" panose="02020603050405020304" pitchFamily="18" charset="0"/>
                <a:ea typeface="Calibri" panose="020F0502020204030204" pitchFamily="34" charset="0"/>
              </a:rPr>
            </a:br>
            <a:endParaRPr lang="en-IN" sz="3400" dirty="0">
              <a:solidFill>
                <a:srgbClr val="262626"/>
              </a:solidFill>
            </a:endParaRPr>
          </a:p>
        </p:txBody>
      </p:sp>
      <p:sp useBgFill="1">
        <p:nvSpPr>
          <p:cNvPr id="42" name="Rectangle 31">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1" name="Content Placeholder 2">
            <a:extLst>
              <a:ext uri="{FF2B5EF4-FFF2-40B4-BE49-F238E27FC236}">
                <a16:creationId xmlns:a16="http://schemas.microsoft.com/office/drawing/2014/main" id="{65CD61C6-80EC-A466-9207-6FF4B22B41E6}"/>
              </a:ext>
            </a:extLst>
          </p:cNvPr>
          <p:cNvGraphicFramePr>
            <a:graphicFrameLocks noGrp="1"/>
          </p:cNvGraphicFramePr>
          <p:nvPr>
            <p:ph idx="1"/>
            <p:extLst>
              <p:ext uri="{D42A27DB-BD31-4B8C-83A1-F6EECF244321}">
                <p14:modId xmlns:p14="http://schemas.microsoft.com/office/powerpoint/2010/main" val="1313827070"/>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945752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EA69821-C239-4E8E-BE13-2F9DB3847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Garamond" panose="02020404030301010803"/>
              <a:ea typeface="+mn-ea"/>
              <a:cs typeface="+mn-cs"/>
            </a:endParaRPr>
          </a:p>
        </p:txBody>
      </p:sp>
      <p:grpSp>
        <p:nvGrpSpPr>
          <p:cNvPr id="44" name="Group 43">
            <a:extLst>
              <a:ext uri="{FF2B5EF4-FFF2-40B4-BE49-F238E27FC236}">
                <a16:creationId xmlns:a16="http://schemas.microsoft.com/office/drawing/2014/main" id="{EB1E5758-C4C6-4881-AAD9-E5EE115DE2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45" name="Picture 44">
              <a:extLst>
                <a:ext uri="{FF2B5EF4-FFF2-40B4-BE49-F238E27FC236}">
                  <a16:creationId xmlns:a16="http://schemas.microsoft.com/office/drawing/2014/main" id="{7485D9AA-FF41-41E7-AEAC-314165E1598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6" name="Rectangle 45">
              <a:extLst>
                <a:ext uri="{FF2B5EF4-FFF2-40B4-BE49-F238E27FC236}">
                  <a16:creationId xmlns:a16="http://schemas.microsoft.com/office/drawing/2014/main" id="{A7AAE047-5456-48AD-A251-9B629B4BC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cmpd="sng" algn="ctr">
              <a:solidFill>
                <a:schemeClr val="accent1"/>
              </a:solidFill>
              <a:prstDash val="solid"/>
              <a:miter lim="800000"/>
            </a:ln>
            <a:effectLst>
              <a:innerShdw blurRad="25400" dist="12700" dir="13500000">
                <a:srgbClr val="000000">
                  <a:alpha val="45000"/>
                </a:srgbClr>
              </a:innerShdw>
            </a:effectLst>
          </p:spPr>
        </p:sp>
        <p:pic>
          <p:nvPicPr>
            <p:cNvPr id="47" name="Picture 46">
              <a:extLst>
                <a:ext uri="{FF2B5EF4-FFF2-40B4-BE49-F238E27FC236}">
                  <a16:creationId xmlns:a16="http://schemas.microsoft.com/office/drawing/2014/main" id="{AF2FAF40-8EB6-4923-A7E6-706BE2B81F7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48" name="Picture 47">
              <a:extLst>
                <a:ext uri="{FF2B5EF4-FFF2-40B4-BE49-F238E27FC236}">
                  <a16:creationId xmlns:a16="http://schemas.microsoft.com/office/drawing/2014/main" id="{4181DBE3-7C4F-41FD-A431-64ACD4661B6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1">
            <a:extLst>
              <a:ext uri="{FF2B5EF4-FFF2-40B4-BE49-F238E27FC236}">
                <a16:creationId xmlns:a16="http://schemas.microsoft.com/office/drawing/2014/main" id="{AFFCB039-56EB-C258-AEEF-4A2F1AB4AD56}"/>
              </a:ext>
            </a:extLst>
          </p:cNvPr>
          <p:cNvSpPr>
            <a:spLocks noGrp="1"/>
          </p:cNvSpPr>
          <p:nvPr>
            <p:ph type="title"/>
          </p:nvPr>
        </p:nvSpPr>
        <p:spPr>
          <a:xfrm>
            <a:off x="1295402" y="982132"/>
            <a:ext cx="9601196" cy="1303867"/>
          </a:xfrm>
        </p:spPr>
        <p:txBody>
          <a:bodyPr>
            <a:normAutofit/>
          </a:bodyPr>
          <a:lstStyle/>
          <a:p>
            <a:pPr marL="742950" lvl="1" indent="-285750">
              <a:spcAft>
                <a:spcPts val="600"/>
              </a:spcAft>
            </a:pPr>
            <a:r>
              <a:rPr lang="en-US" sz="4000" b="1" dirty="0">
                <a:effectLst/>
                <a:latin typeface="Times New Roman" panose="02020603050405020304" pitchFamily="18" charset="0"/>
                <a:ea typeface="Times New Roman" panose="02020603050405020304" pitchFamily="18" charset="0"/>
              </a:rPr>
              <a:t>Problem statement</a:t>
            </a:r>
            <a:br>
              <a:rPr lang="en-IN" dirty="0">
                <a:effectLst/>
                <a:latin typeface="Times New Roman" panose="02020603050405020304" pitchFamily="18" charset="0"/>
                <a:ea typeface="Calibri" panose="020F0502020204030204" pitchFamily="34" charset="0"/>
              </a:rPr>
            </a:br>
            <a:endParaRPr lang="en-IN" dirty="0"/>
          </a:p>
        </p:txBody>
      </p:sp>
      <p:cxnSp>
        <p:nvCxnSpPr>
          <p:cNvPr id="50" name="Straight Connector 49">
            <a:extLst>
              <a:ext uri="{FF2B5EF4-FFF2-40B4-BE49-F238E27FC236}">
                <a16:creationId xmlns:a16="http://schemas.microsoft.com/office/drawing/2014/main" id="{684DB465-2C98-4EF6-AB2C-BA288ACCB5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BFEC25E1-13BA-20C9-591C-4FF135ABA41A}"/>
              </a:ext>
            </a:extLst>
          </p:cNvPr>
          <p:cNvSpPr>
            <a:spLocks noGrp="1"/>
          </p:cNvSpPr>
          <p:nvPr>
            <p:ph idx="1"/>
          </p:nvPr>
        </p:nvSpPr>
        <p:spPr>
          <a:xfrm>
            <a:off x="1295401" y="2556932"/>
            <a:ext cx="9601196" cy="3318936"/>
          </a:xfrm>
        </p:spPr>
        <p:txBody>
          <a:bodyPr>
            <a:normAutofit/>
          </a:bodyPr>
          <a:lstStyle/>
          <a:p>
            <a:pPr marL="0" indent="0">
              <a:buNone/>
            </a:pPr>
            <a:r>
              <a:rPr lang="en-US" dirty="0">
                <a:effectLst/>
                <a:latin typeface="Calibri" panose="020F0502020204030204" pitchFamily="34" charset="0"/>
                <a:ea typeface="Times New Roman" panose="02020603050405020304" pitchFamily="18" charset="0"/>
              </a:rPr>
              <a:t>As sophisticated malicious programs are increasing day by day to avoid this type of malware attack and data  breaches, various machine learning models are introduced  to detect malicious files in a data.</a:t>
            </a:r>
            <a:endParaRPr lang="en-IN" dirty="0"/>
          </a:p>
        </p:txBody>
      </p:sp>
    </p:spTree>
    <p:extLst>
      <p:ext uri="{BB962C8B-B14F-4D97-AF65-F5344CB8AC3E}">
        <p14:creationId xmlns:p14="http://schemas.microsoft.com/office/powerpoint/2010/main" val="35062731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2" name="Rectangle 7">
            <a:extLst>
              <a:ext uri="{FF2B5EF4-FFF2-40B4-BE49-F238E27FC236}">
                <a16:creationId xmlns:a16="http://schemas.microsoft.com/office/drawing/2014/main" id="{278BC618-3289-4C64-902D-506AF437E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AB946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Garamond" panose="02020404030301010803"/>
              <a:ea typeface="+mn-ea"/>
              <a:cs typeface="+mn-cs"/>
            </a:endParaRPr>
          </a:p>
        </p:txBody>
      </p:sp>
      <p:pic>
        <p:nvPicPr>
          <p:cNvPr id="33" name="Picture 9">
            <a:extLst>
              <a:ext uri="{FF2B5EF4-FFF2-40B4-BE49-F238E27FC236}">
                <a16:creationId xmlns:a16="http://schemas.microsoft.com/office/drawing/2014/main" id="{133D31B1-9C37-4542-80D3-7B54026F2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3E459E7-F5D6-BA01-8539-784BFF239CB1}"/>
              </a:ext>
            </a:extLst>
          </p:cNvPr>
          <p:cNvSpPr>
            <a:spLocks noGrp="1"/>
          </p:cNvSpPr>
          <p:nvPr>
            <p:ph type="title"/>
          </p:nvPr>
        </p:nvSpPr>
        <p:spPr>
          <a:xfrm>
            <a:off x="1295402" y="982132"/>
            <a:ext cx="9601196" cy="1303867"/>
          </a:xfrm>
        </p:spPr>
        <p:txBody>
          <a:bodyPr>
            <a:normAutofit/>
          </a:bodyPr>
          <a:lstStyle/>
          <a:p>
            <a:pPr>
              <a:lnSpc>
                <a:spcPct val="90000"/>
              </a:lnSpc>
            </a:pPr>
            <a:r>
              <a:rPr lang="en-US" sz="4100" dirty="0"/>
              <a:t>How Machine learning helps in malware detection</a:t>
            </a:r>
            <a:endParaRPr lang="en-IN" sz="4100" dirty="0"/>
          </a:p>
        </p:txBody>
      </p:sp>
      <p:cxnSp>
        <p:nvCxnSpPr>
          <p:cNvPr id="34" name="Straight Connector 11">
            <a:extLst>
              <a:ext uri="{FF2B5EF4-FFF2-40B4-BE49-F238E27FC236}">
                <a16:creationId xmlns:a16="http://schemas.microsoft.com/office/drawing/2014/main" id="{10D273FA-71CB-4AEB-8F60-67AB3375E3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978A2951-AE2C-02DC-6F3B-D4841FEF665F}"/>
              </a:ext>
            </a:extLst>
          </p:cNvPr>
          <p:cNvGraphicFramePr>
            <a:graphicFrameLocks noGrp="1"/>
          </p:cNvGraphicFramePr>
          <p:nvPr>
            <p:ph idx="1"/>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8368791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DE65C0B-1977-6371-2001-97DDFE9A4504}"/>
              </a:ext>
            </a:extLst>
          </p:cNvPr>
          <p:cNvSpPr>
            <a:spLocks noGrp="1"/>
          </p:cNvSpPr>
          <p:nvPr>
            <p:ph type="title"/>
          </p:nvPr>
        </p:nvSpPr>
        <p:spPr>
          <a:xfrm>
            <a:off x="952108" y="954756"/>
            <a:ext cx="2730414" cy="4946003"/>
          </a:xfrm>
        </p:spPr>
        <p:txBody>
          <a:bodyPr>
            <a:normAutofit/>
          </a:bodyPr>
          <a:lstStyle/>
          <a:p>
            <a:r>
              <a:rPr lang="en-US" sz="4100" dirty="0">
                <a:solidFill>
                  <a:srgbClr val="FFFFFF"/>
                </a:solidFill>
                <a:latin typeface="Times New Roman" panose="02020603050405020304" pitchFamily="18" charset="0"/>
                <a:cs typeface="Times New Roman" panose="02020603050405020304" pitchFamily="18" charset="0"/>
              </a:rPr>
              <a:t>Approaches used to achieve malware detection in this project</a:t>
            </a:r>
            <a:endParaRPr lang="en-IN" sz="4100" dirty="0">
              <a:solidFill>
                <a:srgbClr val="FFFFFF"/>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7AA1BD1-0DA9-0930-91AF-A33141153EF5}"/>
              </a:ext>
            </a:extLst>
          </p:cNvPr>
          <p:cNvSpPr>
            <a:spLocks noGrp="1"/>
          </p:cNvSpPr>
          <p:nvPr>
            <p:ph idx="1"/>
          </p:nvPr>
        </p:nvSpPr>
        <p:spPr>
          <a:xfrm>
            <a:off x="5140934" y="469900"/>
            <a:ext cx="5953630" cy="5405968"/>
          </a:xfrm>
        </p:spPr>
        <p:txBody>
          <a:bodyPr anchor="ctr">
            <a:normAutofit/>
          </a:bodyPr>
          <a:lstStyle/>
          <a:p>
            <a:pPr>
              <a:lnSpc>
                <a:spcPct val="90000"/>
              </a:lnSpc>
            </a:pPr>
            <a:r>
              <a:rPr lang="en-US" sz="1800" b="1" dirty="0">
                <a:latin typeface="Times New Roman" panose="02020603050405020304" pitchFamily="18" charset="0"/>
                <a:cs typeface="Times New Roman" panose="02020603050405020304" pitchFamily="18" charset="0"/>
              </a:rPr>
              <a:t>A CSV dataset:- </a:t>
            </a:r>
            <a:r>
              <a:rPr lang="en-US" sz="1500" b="0" i="0" dirty="0">
                <a:effectLst/>
                <a:latin typeface="Times New Roman" panose="02020603050405020304" pitchFamily="18" charset="0"/>
                <a:cs typeface="Times New Roman" panose="02020603050405020304" pitchFamily="18" charset="0"/>
              </a:rPr>
              <a:t>CSV files are </a:t>
            </a:r>
            <a:r>
              <a:rPr lang="en-US" sz="1500" b="1" i="0" dirty="0">
                <a:effectLst/>
                <a:latin typeface="Times New Roman" panose="02020603050405020304" pitchFamily="18" charset="0"/>
                <a:cs typeface="Times New Roman" panose="02020603050405020304" pitchFamily="18" charset="0"/>
              </a:rPr>
              <a:t>text files with information separated by commas, saved with the extension .</a:t>
            </a:r>
            <a:r>
              <a:rPr lang="en-US" sz="1500" b="0" i="0" dirty="0">
                <a:effectLst/>
                <a:latin typeface="Times New Roman" panose="02020603050405020304" pitchFamily="18" charset="0"/>
                <a:cs typeface="Times New Roman" panose="02020603050405020304" pitchFamily="18" charset="0"/>
              </a:rPr>
              <a:t> </a:t>
            </a:r>
            <a:r>
              <a:rPr lang="en-US" sz="1500" b="1" i="0" dirty="0">
                <a:effectLst/>
                <a:latin typeface="Times New Roman" panose="02020603050405020304" pitchFamily="18" charset="0"/>
                <a:cs typeface="Times New Roman" panose="02020603050405020304" pitchFamily="18" charset="0"/>
              </a:rPr>
              <a:t>csv</a:t>
            </a:r>
            <a:r>
              <a:rPr lang="en-US" sz="1500" b="0" i="0" dirty="0">
                <a:effectLst/>
                <a:latin typeface="Times New Roman" panose="02020603050405020304" pitchFamily="18" charset="0"/>
                <a:cs typeface="Times New Roman" panose="02020603050405020304" pitchFamily="18" charset="0"/>
              </a:rPr>
              <a:t>. They allow large amounts of detailed data to be transferred 'machine-to-machine', with little or no reformatting by the user.</a:t>
            </a:r>
          </a:p>
          <a:p>
            <a:pPr marL="0" indent="0">
              <a:lnSpc>
                <a:spcPct val="90000"/>
              </a:lnSpc>
              <a:buNone/>
            </a:pPr>
            <a:r>
              <a:rPr lang="en-US"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hlinkClick r:id="rId3"/>
              </a:rPr>
              <a:t>The dataset used in this project</a:t>
            </a:r>
            <a:endParaRPr lang="en-US" sz="1500" dirty="0">
              <a:latin typeface="Times New Roman" panose="02020603050405020304" pitchFamily="18" charset="0"/>
              <a:cs typeface="Times New Roman" panose="02020603050405020304" pitchFamily="18" charset="0"/>
            </a:endParaRPr>
          </a:p>
          <a:p>
            <a:pPr marL="0" indent="0">
              <a:lnSpc>
                <a:spcPct val="90000"/>
              </a:lnSpc>
              <a:buNone/>
            </a:pPr>
            <a:endParaRPr lang="en-US" sz="1500" b="0" i="0" dirty="0">
              <a:effectLst/>
              <a:latin typeface="Times New Roman" panose="02020603050405020304" pitchFamily="18" charset="0"/>
              <a:cs typeface="Times New Roman" panose="02020603050405020304" pitchFamily="18" charset="0"/>
            </a:endParaRPr>
          </a:p>
          <a:p>
            <a:pPr>
              <a:lnSpc>
                <a:spcPct val="90000"/>
              </a:lnSpc>
            </a:pPr>
            <a:r>
              <a:rPr lang="en-US" sz="1800" b="1" dirty="0">
                <a:latin typeface="Times New Roman" panose="02020603050405020304" pitchFamily="18" charset="0"/>
                <a:cs typeface="Times New Roman" panose="02020603050405020304" pitchFamily="18" charset="0"/>
              </a:rPr>
              <a:t>Python version 3.11</a:t>
            </a:r>
          </a:p>
          <a:p>
            <a:pPr>
              <a:lnSpc>
                <a:spcPct val="90000"/>
              </a:lnSpc>
            </a:pPr>
            <a:r>
              <a:rPr lang="en-US" sz="1800" b="1" dirty="0">
                <a:latin typeface="Times New Roman" panose="02020603050405020304" pitchFamily="18" charset="0"/>
                <a:cs typeface="Times New Roman" panose="02020603050405020304" pitchFamily="18" charset="0"/>
              </a:rPr>
              <a:t>Python Libraries</a:t>
            </a:r>
          </a:p>
          <a:p>
            <a:pPr lvl="1">
              <a:lnSpc>
                <a:spcPct val="90000"/>
              </a:lnSpc>
            </a:pPr>
            <a:r>
              <a:rPr lang="en-US" sz="1800" b="1" dirty="0">
                <a:latin typeface="Times New Roman" panose="02020603050405020304" pitchFamily="18" charset="0"/>
                <a:cs typeface="Times New Roman" panose="02020603050405020304" pitchFamily="18" charset="0"/>
              </a:rPr>
              <a:t>Pandas</a:t>
            </a:r>
          </a:p>
          <a:p>
            <a:pPr lvl="1" algn="just">
              <a:lnSpc>
                <a:spcPct val="90000"/>
              </a:lnSpc>
            </a:pPr>
            <a:r>
              <a:rPr lang="en-US" sz="1800" b="1" dirty="0">
                <a:latin typeface="Times New Roman" panose="02020603050405020304" pitchFamily="18" charset="0"/>
                <a:cs typeface="Times New Roman" panose="02020603050405020304" pitchFamily="18" charset="0"/>
              </a:rPr>
              <a:t>Numpy</a:t>
            </a:r>
          </a:p>
          <a:p>
            <a:pPr lvl="1">
              <a:lnSpc>
                <a:spcPct val="90000"/>
              </a:lnSpc>
            </a:pPr>
            <a:r>
              <a:rPr lang="en-US" sz="1800" b="1" dirty="0">
                <a:latin typeface="Times New Roman" panose="02020603050405020304" pitchFamily="18" charset="0"/>
                <a:cs typeface="Times New Roman" panose="02020603050405020304" pitchFamily="18" charset="0"/>
              </a:rPr>
              <a:t>Matplotlib</a:t>
            </a:r>
          </a:p>
          <a:p>
            <a:pPr lvl="1">
              <a:lnSpc>
                <a:spcPct val="90000"/>
              </a:lnSpc>
            </a:pPr>
            <a:r>
              <a:rPr lang="en-US" sz="1800" b="1" dirty="0">
                <a:latin typeface="Times New Roman" panose="02020603050405020304" pitchFamily="18" charset="0"/>
                <a:cs typeface="Times New Roman" panose="02020603050405020304" pitchFamily="18" charset="0"/>
              </a:rPr>
              <a:t>Sklearn modules </a:t>
            </a:r>
            <a:r>
              <a:rPr lang="en-US" sz="15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RandomForestClassifier, LogisticRegression, confusion_matrix, classification_report )</a:t>
            </a:r>
          </a:p>
          <a:p>
            <a:pPr marL="457200" lvl="1" indent="0">
              <a:lnSpc>
                <a:spcPct val="90000"/>
              </a:lnSpc>
              <a:buNone/>
            </a:pPr>
            <a:endParaRPr lang="en-US" sz="1600" b="1" dirty="0">
              <a:latin typeface="Times New Roman" panose="02020603050405020304" pitchFamily="18" charset="0"/>
              <a:cs typeface="Times New Roman" panose="02020603050405020304" pitchFamily="18" charset="0"/>
            </a:endParaRPr>
          </a:p>
          <a:p>
            <a:pPr marL="0" indent="0">
              <a:lnSpc>
                <a:spcPct val="90000"/>
              </a:lnSpc>
              <a:buNone/>
            </a:pPr>
            <a:r>
              <a:rPr lang="en-IN" sz="15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170654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D3149-4AC7-DA19-403B-51B084F97A3E}"/>
              </a:ext>
            </a:extLst>
          </p:cNvPr>
          <p:cNvSpPr>
            <a:spLocks noGrp="1"/>
          </p:cNvSpPr>
          <p:nvPr>
            <p:ph type="title"/>
          </p:nvPr>
        </p:nvSpPr>
        <p:spPr/>
        <p:txBody>
          <a:bodyPr/>
          <a:lstStyle/>
          <a:p>
            <a:r>
              <a:rPr lang="en-US" sz="2400" b="1" dirty="0">
                <a:effectLst/>
                <a:latin typeface="Times New Roman" panose="02020603050405020304" pitchFamily="18" charset="0"/>
                <a:ea typeface="Times New Roman" panose="02020603050405020304" pitchFamily="18" charset="0"/>
              </a:rPr>
              <a:t>Initialization</a:t>
            </a:r>
            <a:br>
              <a:rPr lang="en-IN" sz="2400" dirty="0">
                <a:effectLst/>
                <a:latin typeface="Calibri" panose="020F0502020204030204" pitchFamily="34" charset="0"/>
                <a:ea typeface="Calibri" panose="020F0502020204030204" pitchFamily="34" charset="0"/>
              </a:rPr>
            </a:br>
            <a:endParaRPr lang="en-IN" dirty="0"/>
          </a:p>
        </p:txBody>
      </p:sp>
      <p:graphicFrame>
        <p:nvGraphicFramePr>
          <p:cNvPr id="6" name="Content Placeholder 2">
            <a:extLst>
              <a:ext uri="{FF2B5EF4-FFF2-40B4-BE49-F238E27FC236}">
                <a16:creationId xmlns:a16="http://schemas.microsoft.com/office/drawing/2014/main" id="{CD687654-4128-1BF9-091C-CFE462DF9787}"/>
              </a:ext>
            </a:extLst>
          </p:cNvPr>
          <p:cNvGraphicFramePr>
            <a:graphicFrameLocks noGrp="1"/>
          </p:cNvGraphicFramePr>
          <p:nvPr>
            <p:ph idx="1"/>
            <p:extLst>
              <p:ext uri="{D42A27DB-BD31-4B8C-83A1-F6EECF244321}">
                <p14:modId xmlns:p14="http://schemas.microsoft.com/office/powerpoint/2010/main" val="2185057612"/>
              </p:ext>
            </p:extLst>
          </p:nvPr>
        </p:nvGraphicFramePr>
        <p:xfrm>
          <a:off x="7179736" y="1503680"/>
          <a:ext cx="3708398" cy="4744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96984F34-848B-499B-7F65-22B0AFA7A1DD}"/>
              </a:ext>
            </a:extLst>
          </p:cNvPr>
          <p:cNvSpPr>
            <a:spLocks noGrp="1"/>
          </p:cNvSpPr>
          <p:nvPr>
            <p:ph type="body" sz="half" idx="2"/>
          </p:nvPr>
        </p:nvSpPr>
        <p:spPr>
          <a:xfrm>
            <a:off x="802641" y="3031062"/>
            <a:ext cx="4209623" cy="2296160"/>
          </a:xfrm>
        </p:spPr>
        <p:txBody>
          <a:bodyPr>
            <a:normAutofit fontScale="55000" lnSpcReduction="20000"/>
          </a:bodyPr>
          <a:lstStyle/>
          <a:p>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The dataset is loaded from the file and is saved in memory using a python built-in library</a:t>
            </a:r>
          </a:p>
          <a:p>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r>
              <a:rPr lang="en-US" sz="2200" b="1" dirty="0">
                <a:latin typeface="Times New Roman" panose="02020603050405020304" pitchFamily="18" charset="0"/>
                <a:cs typeface="Times New Roman" panose="02020603050405020304" pitchFamily="18" charset="0"/>
              </a:rPr>
              <a:t>import pandas as pd</a:t>
            </a:r>
          </a:p>
          <a:p>
            <a:pPr lvl="0"/>
            <a:r>
              <a:rPr lang="en-US" sz="2200" b="1" dirty="0">
                <a:latin typeface="Times New Roman" panose="02020603050405020304" pitchFamily="18" charset="0"/>
                <a:cs typeface="Times New Roman" panose="02020603050405020304" pitchFamily="18" charset="0"/>
              </a:rPr>
              <a:t>import numpy as np</a:t>
            </a:r>
          </a:p>
          <a:p>
            <a:pPr lvl="0"/>
            <a:r>
              <a:rPr lang="en-US" sz="2200" b="1" dirty="0">
                <a:latin typeface="Times New Roman" panose="02020603050405020304" pitchFamily="18" charset="0"/>
                <a:cs typeface="Times New Roman" panose="02020603050405020304" pitchFamily="18" charset="0"/>
              </a:rPr>
              <a:t>import matplotlib.pyplot as plt</a:t>
            </a:r>
          </a:p>
          <a:p>
            <a:pPr lvl="0"/>
            <a:r>
              <a:rPr lang="en-US" sz="2200" b="1" dirty="0">
                <a:latin typeface="Times New Roman" panose="02020603050405020304" pitchFamily="18" charset="0"/>
                <a:cs typeface="Times New Roman" panose="02020603050405020304" pitchFamily="18" charset="0"/>
              </a:rPr>
              <a:t>maldata=pd.read_csv("MalwareData.csv",sep="|")</a:t>
            </a:r>
          </a:p>
          <a:p>
            <a:pPr lvl="0"/>
            <a:r>
              <a:rPr lang="en-IN" sz="2200" b="1" dirty="0">
                <a:latin typeface="Times New Roman" panose="02020603050405020304" pitchFamily="18" charset="0"/>
                <a:cs typeface="Times New Roman" panose="02020603050405020304" pitchFamily="18" charset="0"/>
              </a:rPr>
              <a:t>maldata.head()</a:t>
            </a: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22CF2A77-159A-F3D6-3FDE-4FD9678BFBF9}"/>
              </a:ext>
            </a:extLst>
          </p:cNvPr>
          <p:cNvPicPr>
            <a:picLocks noChangeAspect="1"/>
          </p:cNvPicPr>
          <p:nvPr/>
        </p:nvPicPr>
        <p:blipFill>
          <a:blip r:embed="rId7"/>
          <a:stretch>
            <a:fillRect/>
          </a:stretch>
        </p:blipFill>
        <p:spPr>
          <a:xfrm>
            <a:off x="5012264" y="2448561"/>
            <a:ext cx="6377095" cy="2189480"/>
          </a:xfrm>
          <a:prstGeom prst="rect">
            <a:avLst/>
          </a:prstGeom>
        </p:spPr>
      </p:pic>
    </p:spTree>
    <p:extLst>
      <p:ext uri="{BB962C8B-B14F-4D97-AF65-F5344CB8AC3E}">
        <p14:creationId xmlns:p14="http://schemas.microsoft.com/office/powerpoint/2010/main" val="1154567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2" name="Rectangle 22">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4" name="Picture 23">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3" name="Picture 24">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6889FCF4-C80F-32F4-CE4C-89CA815CD80A}"/>
              </a:ext>
            </a:extLst>
          </p:cNvPr>
          <p:cNvSpPr>
            <a:spLocks noGrp="1"/>
          </p:cNvSpPr>
          <p:nvPr>
            <p:ph type="title"/>
          </p:nvPr>
        </p:nvSpPr>
        <p:spPr>
          <a:xfrm>
            <a:off x="1092643" y="1092200"/>
            <a:ext cx="2928751" cy="4498860"/>
          </a:xfrm>
        </p:spPr>
        <p:txBody>
          <a:bodyPr vert="horz" lIns="91440" tIns="45720" rIns="91440" bIns="45720" rtlCol="0" anchor="ctr">
            <a:normAutofit/>
          </a:bodyPr>
          <a:lstStyle/>
          <a:p>
            <a:r>
              <a:rPr lang="en-US" b="1" dirty="0">
                <a:solidFill>
                  <a:srgbClr val="262626"/>
                </a:solidFill>
              </a:rPr>
              <a:t>Feature Selection</a:t>
            </a:r>
          </a:p>
        </p:txBody>
      </p:sp>
      <p:sp>
        <p:nvSpPr>
          <p:cNvPr id="3" name="Content Placeholder 2">
            <a:extLst>
              <a:ext uri="{FF2B5EF4-FFF2-40B4-BE49-F238E27FC236}">
                <a16:creationId xmlns:a16="http://schemas.microsoft.com/office/drawing/2014/main" id="{4C32482A-C571-4D5F-E3CD-27524A81CDE9}"/>
              </a:ext>
            </a:extLst>
          </p:cNvPr>
          <p:cNvSpPr>
            <a:spLocks noGrp="1"/>
          </p:cNvSpPr>
          <p:nvPr>
            <p:ph sz="half" idx="1"/>
          </p:nvPr>
        </p:nvSpPr>
        <p:spPr>
          <a:xfrm>
            <a:off x="4554194" y="1092200"/>
            <a:ext cx="6546426" cy="2948858"/>
          </a:xfrm>
        </p:spPr>
        <p:txBody>
          <a:bodyPr vert="horz" lIns="91440" tIns="45720" rIns="91440" bIns="45720" rtlCol="0" anchor="t">
            <a:normAutofit/>
          </a:bodyPr>
          <a:lstStyle/>
          <a:p>
            <a:pPr>
              <a:lnSpc>
                <a:spcPct val="90000"/>
              </a:lnSpc>
            </a:pPr>
            <a:r>
              <a:rPr lang="en-US" sz="2000" dirty="0">
                <a:solidFill>
                  <a:srgbClr val="262626"/>
                </a:solidFill>
              </a:rPr>
              <a:t>Since the column  “Name” only signifies the name of the file and Column “md5” is the hash value of won’t affect the training model and therefore we can drop them.</a:t>
            </a:r>
            <a:br>
              <a:rPr lang="en-US" sz="2000" dirty="0">
                <a:solidFill>
                  <a:srgbClr val="262626"/>
                </a:solidFill>
              </a:rPr>
            </a:br>
            <a:r>
              <a:rPr lang="en-US" sz="2000" dirty="0">
                <a:solidFill>
                  <a:srgbClr val="262626"/>
                </a:solidFill>
              </a:rPr>
              <a:t> </a:t>
            </a:r>
            <a:br>
              <a:rPr lang="en-US" sz="2000" dirty="0">
                <a:solidFill>
                  <a:srgbClr val="262626"/>
                </a:solidFill>
              </a:rPr>
            </a:br>
            <a:r>
              <a:rPr lang="en-US" sz="2000" b="1" dirty="0">
                <a:solidFill>
                  <a:srgbClr val="262626"/>
                </a:solidFill>
              </a:rPr>
              <a:t>y=maldata['legitimate']</a:t>
            </a:r>
            <a:br>
              <a:rPr lang="en-US" sz="2000" dirty="0">
                <a:solidFill>
                  <a:srgbClr val="262626"/>
                </a:solidFill>
              </a:rPr>
            </a:br>
            <a:r>
              <a:rPr lang="en-US" sz="2000" b="1" dirty="0">
                <a:solidFill>
                  <a:srgbClr val="262626"/>
                </a:solidFill>
              </a:rPr>
              <a:t>maldata=maldata.drop(['legitimate'],axis=1)</a:t>
            </a:r>
            <a:br>
              <a:rPr lang="en-US" sz="2000" dirty="0">
                <a:solidFill>
                  <a:srgbClr val="262626"/>
                </a:solidFill>
              </a:rPr>
            </a:br>
            <a:r>
              <a:rPr lang="en-US" sz="2000" b="1" dirty="0">
                <a:solidFill>
                  <a:srgbClr val="262626"/>
                </a:solidFill>
              </a:rPr>
              <a:t>maldata=maldata.drop(["Name"],axis=1)</a:t>
            </a:r>
            <a:br>
              <a:rPr lang="en-US" sz="2000" dirty="0">
                <a:solidFill>
                  <a:srgbClr val="262626"/>
                </a:solidFill>
              </a:rPr>
            </a:br>
            <a:r>
              <a:rPr lang="en-US" sz="2000" b="1" dirty="0">
                <a:solidFill>
                  <a:srgbClr val="262626"/>
                </a:solidFill>
              </a:rPr>
              <a:t>maldata=maldata.drop(['md5'],axis=1)</a:t>
            </a:r>
            <a:br>
              <a:rPr lang="en-US" sz="2000" dirty="0">
                <a:solidFill>
                  <a:srgbClr val="262626"/>
                </a:solidFill>
              </a:rPr>
            </a:br>
            <a:r>
              <a:rPr lang="en-US" sz="2000" b="1" dirty="0">
                <a:solidFill>
                  <a:srgbClr val="262626"/>
                </a:solidFill>
              </a:rPr>
              <a:t>print("the name and md5 data columns has been removed")</a:t>
            </a:r>
            <a:endParaRPr lang="en-US" sz="2000" dirty="0">
              <a:solidFill>
                <a:srgbClr val="262626"/>
              </a:solidFill>
            </a:endParaRPr>
          </a:p>
          <a:p>
            <a:pPr>
              <a:lnSpc>
                <a:spcPct val="90000"/>
              </a:lnSpc>
            </a:pPr>
            <a:endParaRPr lang="en-US" sz="2000" dirty="0">
              <a:solidFill>
                <a:srgbClr val="262626"/>
              </a:solidFill>
            </a:endParaRPr>
          </a:p>
        </p:txBody>
      </p:sp>
      <p:pic>
        <p:nvPicPr>
          <p:cNvPr id="6" name="Content Placeholder 5">
            <a:extLst>
              <a:ext uri="{FF2B5EF4-FFF2-40B4-BE49-F238E27FC236}">
                <a16:creationId xmlns:a16="http://schemas.microsoft.com/office/drawing/2014/main" id="{66D43DD7-F60E-94BF-BBC8-3ED6BB6766C3}"/>
              </a:ext>
            </a:extLst>
          </p:cNvPr>
          <p:cNvPicPr>
            <a:picLocks noGrp="1" noChangeAspect="1"/>
          </p:cNvPicPr>
          <p:nvPr>
            <p:ph sz="half" idx="2"/>
          </p:nvPr>
        </p:nvPicPr>
        <p:blipFill>
          <a:blip r:embed="rId5"/>
          <a:stretch>
            <a:fillRect/>
          </a:stretch>
        </p:blipFill>
        <p:spPr>
          <a:xfrm>
            <a:off x="4889021" y="4041622"/>
            <a:ext cx="6548741" cy="2013738"/>
          </a:xfrm>
          <a:prstGeom prst="rect">
            <a:avLst/>
          </a:prstGeom>
          <a:ln w="57150" cmpd="thickThin">
            <a:solidFill>
              <a:srgbClr val="7F7F7F"/>
            </a:solidFill>
            <a:miter lim="800000"/>
          </a:ln>
        </p:spPr>
      </p:pic>
    </p:spTree>
    <p:extLst>
      <p:ext uri="{BB962C8B-B14F-4D97-AF65-F5344CB8AC3E}">
        <p14:creationId xmlns:p14="http://schemas.microsoft.com/office/powerpoint/2010/main" val="3886731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Integral</Template>
  <TotalTime>130</TotalTime>
  <Words>802</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Garamond</vt:lpstr>
      <vt:lpstr>Symbol</vt:lpstr>
      <vt:lpstr>Times New Roman</vt:lpstr>
      <vt:lpstr>Organic</vt:lpstr>
      <vt:lpstr>Malware Detection Using  Machine-Learning </vt:lpstr>
      <vt:lpstr>Introduction</vt:lpstr>
      <vt:lpstr>Malware Overview</vt:lpstr>
      <vt:lpstr>How does MALWARE Infect your computer? </vt:lpstr>
      <vt:lpstr>Problem statement </vt:lpstr>
      <vt:lpstr>How Machine learning helps in malware detection</vt:lpstr>
      <vt:lpstr>Approaches used to achieve malware detection in this project</vt:lpstr>
      <vt:lpstr>Initialization </vt:lpstr>
      <vt:lpstr>Feature Selection</vt:lpstr>
      <vt:lpstr> Splitting Data</vt:lpstr>
      <vt:lpstr>Step 4 - Applying the RandomForestClassifier </vt:lpstr>
      <vt:lpstr>Test Result of RandomForestClassifier</vt:lpstr>
      <vt:lpstr>Training another model -Logistic Regression</vt:lpstr>
      <vt:lpstr>Model Evaluation</vt:lpstr>
      <vt:lpstr>Classification Report</vt:lpstr>
      <vt:lpstr>Conclusion</vt:lpstr>
      <vt:lpstr>Future Work</vt:lpstr>
      <vt:lpstr>Thankyou</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 Using  Machine-Learning </dc:title>
  <dc:creator>Aditya Semwal</dc:creator>
  <cp:lastModifiedBy>Aditya Semwal</cp:lastModifiedBy>
  <cp:revision>6</cp:revision>
  <dcterms:created xsi:type="dcterms:W3CDTF">2023-01-27T04:50:10Z</dcterms:created>
  <dcterms:modified xsi:type="dcterms:W3CDTF">2023-01-28T10:06:30Z</dcterms:modified>
</cp:coreProperties>
</file>