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sldIdLst>
    <p:sldId id="256" r:id="rId2"/>
    <p:sldId id="259" r:id="rId3"/>
    <p:sldId id="257" r:id="rId4"/>
    <p:sldId id="260" r:id="rId5"/>
    <p:sldId id="262" r:id="rId6"/>
    <p:sldId id="273" r:id="rId7"/>
    <p:sldId id="275"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20" autoAdjust="0"/>
    <p:restoredTop sz="94660"/>
  </p:normalViewPr>
  <p:slideViewPr>
    <p:cSldViewPr snapToGrid="0">
      <p:cViewPr varScale="1">
        <p:scale>
          <a:sx n="89" d="100"/>
          <a:sy n="89" d="100"/>
        </p:scale>
        <p:origin x="8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4E5B8-53D0-4015-A2DA-A9CEC27A523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351BCF5-B4BF-418C-90E8-7E2CB3AA3583}">
      <dgm:prSet/>
      <dgm:spPr/>
      <dgm:t>
        <a:bodyPr/>
        <a:lstStyle/>
        <a:p>
          <a:r>
            <a:rPr lang="en-US" dirty="0"/>
            <a:t>Recommendation systems often introduce us to new and diverse content based on our existing preferences. This exposure to a variety of materials can broaden our interests and lead to the discovery of books, movies, music, or products that we might not have encountered otherwise. This can contribute to a more enriched and varied lifestyle.</a:t>
          </a:r>
        </a:p>
      </dgm:t>
    </dgm:pt>
    <dgm:pt modelId="{BDADE4EA-7FE0-423F-A9FF-BA75E12EC44D}" type="parTrans" cxnId="{26D4B8D8-6313-4C7A-BEC5-F74104A87B83}">
      <dgm:prSet/>
      <dgm:spPr/>
      <dgm:t>
        <a:bodyPr/>
        <a:lstStyle/>
        <a:p>
          <a:endParaRPr lang="en-US"/>
        </a:p>
      </dgm:t>
    </dgm:pt>
    <dgm:pt modelId="{96FE59C2-9F35-482D-828E-0D10E3D81108}" type="sibTrans" cxnId="{26D4B8D8-6313-4C7A-BEC5-F74104A87B83}">
      <dgm:prSet/>
      <dgm:spPr/>
      <dgm:t>
        <a:bodyPr/>
        <a:lstStyle/>
        <a:p>
          <a:endParaRPr lang="en-US"/>
        </a:p>
      </dgm:t>
    </dgm:pt>
    <dgm:pt modelId="{886948CC-A0B8-4721-B941-F5603226275C}">
      <dgm:prSet/>
      <dgm:spPr/>
      <dgm:t>
        <a:bodyPr/>
        <a:lstStyle/>
        <a:p>
          <a:r>
            <a:rPr lang="en-US" dirty="0"/>
            <a:t>Recommendation systems analyze our preferences and behaviors, providing personalized suggestions for movies, music, products, and more. This personalization saves time and enhances efficiency by presenting content or items that are more likely to align with our interests</a:t>
          </a:r>
        </a:p>
      </dgm:t>
    </dgm:pt>
    <dgm:pt modelId="{B16DB62D-2CFA-4895-ACCB-0479FFE38510}" type="parTrans" cxnId="{071B95DD-102D-42C9-BAC7-BE64DED9EAE8}">
      <dgm:prSet/>
      <dgm:spPr/>
      <dgm:t>
        <a:bodyPr/>
        <a:lstStyle/>
        <a:p>
          <a:endParaRPr lang="en-IN"/>
        </a:p>
      </dgm:t>
    </dgm:pt>
    <dgm:pt modelId="{9FFE6156-8D5A-410A-9B35-CC6A67BF2922}" type="sibTrans" cxnId="{071B95DD-102D-42C9-BAC7-BE64DED9EAE8}">
      <dgm:prSet/>
      <dgm:spPr/>
      <dgm:t>
        <a:bodyPr/>
        <a:lstStyle/>
        <a:p>
          <a:endParaRPr lang="en-IN"/>
        </a:p>
      </dgm:t>
    </dgm:pt>
    <dgm:pt modelId="{CD94CCB7-7F86-4DC6-ADD8-B17623142BF2}">
      <dgm:prSet/>
      <dgm:spPr/>
      <dgm:t>
        <a:bodyPr/>
        <a:lstStyle/>
        <a:p>
          <a:r>
            <a:rPr lang="en-US" dirty="0"/>
            <a:t>e-commerce settings, recommendation systems influence our buying behavior by suggesting products based on our browsing and purchase history. This can impact our spending habits and contribute to a more informed and satisfying shopping experience. However, it's essential to be mindful of potential overconsumption or impulse buying driven by constant recommendations.</a:t>
          </a:r>
          <a:endParaRPr lang="en-IN" dirty="0"/>
        </a:p>
      </dgm:t>
    </dgm:pt>
    <dgm:pt modelId="{D1ADF715-490B-4A7C-9F50-85956C9EB8A7}" type="parTrans" cxnId="{F3DD4699-A57E-4311-92F5-425C6516EFC5}">
      <dgm:prSet/>
      <dgm:spPr/>
      <dgm:t>
        <a:bodyPr/>
        <a:lstStyle/>
        <a:p>
          <a:endParaRPr lang="en-IN"/>
        </a:p>
      </dgm:t>
    </dgm:pt>
    <dgm:pt modelId="{1C5E1957-14AE-4EE1-BEB1-889A00A4A03C}" type="sibTrans" cxnId="{F3DD4699-A57E-4311-92F5-425C6516EFC5}">
      <dgm:prSet/>
      <dgm:spPr/>
      <dgm:t>
        <a:bodyPr/>
        <a:lstStyle/>
        <a:p>
          <a:endParaRPr lang="en-IN"/>
        </a:p>
      </dgm:t>
    </dgm:pt>
    <dgm:pt modelId="{74D3EC12-0480-4BD7-AEB6-5EAC1A71BF2F}" type="pres">
      <dgm:prSet presAssocID="{BBA4E5B8-53D0-4015-A2DA-A9CEC27A523E}" presName="linear" presStyleCnt="0">
        <dgm:presLayoutVars>
          <dgm:animLvl val="lvl"/>
          <dgm:resizeHandles val="exact"/>
        </dgm:presLayoutVars>
      </dgm:prSet>
      <dgm:spPr/>
    </dgm:pt>
    <dgm:pt modelId="{066BC0E4-D438-42C4-958F-60561D85493E}" type="pres">
      <dgm:prSet presAssocID="{886948CC-A0B8-4721-B941-F5603226275C}" presName="parentText" presStyleLbl="node1" presStyleIdx="0" presStyleCnt="3">
        <dgm:presLayoutVars>
          <dgm:chMax val="0"/>
          <dgm:bulletEnabled val="1"/>
        </dgm:presLayoutVars>
      </dgm:prSet>
      <dgm:spPr/>
    </dgm:pt>
    <dgm:pt modelId="{130C57B9-D459-48C0-BFF5-CD17E13D4C4F}" type="pres">
      <dgm:prSet presAssocID="{9FFE6156-8D5A-410A-9B35-CC6A67BF2922}" presName="spacer" presStyleCnt="0"/>
      <dgm:spPr/>
    </dgm:pt>
    <dgm:pt modelId="{ED5CE7EA-972F-4A64-AAA6-1A3551D3C04D}" type="pres">
      <dgm:prSet presAssocID="{3351BCF5-B4BF-418C-90E8-7E2CB3AA3583}" presName="parentText" presStyleLbl="node1" presStyleIdx="1" presStyleCnt="3">
        <dgm:presLayoutVars>
          <dgm:chMax val="0"/>
          <dgm:bulletEnabled val="1"/>
        </dgm:presLayoutVars>
      </dgm:prSet>
      <dgm:spPr/>
    </dgm:pt>
    <dgm:pt modelId="{E686B761-C489-4478-A734-79F0C21DC15A}" type="pres">
      <dgm:prSet presAssocID="{96FE59C2-9F35-482D-828E-0D10E3D81108}" presName="spacer" presStyleCnt="0"/>
      <dgm:spPr/>
    </dgm:pt>
    <dgm:pt modelId="{92098188-585F-41C3-B867-38533ABB10F8}" type="pres">
      <dgm:prSet presAssocID="{CD94CCB7-7F86-4DC6-ADD8-B17623142BF2}" presName="parentText" presStyleLbl="node1" presStyleIdx="2" presStyleCnt="3">
        <dgm:presLayoutVars>
          <dgm:chMax val="0"/>
          <dgm:bulletEnabled val="1"/>
        </dgm:presLayoutVars>
      </dgm:prSet>
      <dgm:spPr/>
    </dgm:pt>
  </dgm:ptLst>
  <dgm:cxnLst>
    <dgm:cxn modelId="{03258795-B642-43F7-8F0C-101BDCE8A6C8}" type="presOf" srcId="{CD94CCB7-7F86-4DC6-ADD8-B17623142BF2}" destId="{92098188-585F-41C3-B867-38533ABB10F8}" srcOrd="0" destOrd="0" presId="urn:microsoft.com/office/officeart/2005/8/layout/vList2"/>
    <dgm:cxn modelId="{F3DD4699-A57E-4311-92F5-425C6516EFC5}" srcId="{BBA4E5B8-53D0-4015-A2DA-A9CEC27A523E}" destId="{CD94CCB7-7F86-4DC6-ADD8-B17623142BF2}" srcOrd="2" destOrd="0" parTransId="{D1ADF715-490B-4A7C-9F50-85956C9EB8A7}" sibTransId="{1C5E1957-14AE-4EE1-BEB1-889A00A4A03C}"/>
    <dgm:cxn modelId="{226F6D9B-862A-4F7E-9728-4751FFA3DB9D}" type="presOf" srcId="{3351BCF5-B4BF-418C-90E8-7E2CB3AA3583}" destId="{ED5CE7EA-972F-4A64-AAA6-1A3551D3C04D}" srcOrd="0" destOrd="0" presId="urn:microsoft.com/office/officeart/2005/8/layout/vList2"/>
    <dgm:cxn modelId="{26D4B8D8-6313-4C7A-BEC5-F74104A87B83}" srcId="{BBA4E5B8-53D0-4015-A2DA-A9CEC27A523E}" destId="{3351BCF5-B4BF-418C-90E8-7E2CB3AA3583}" srcOrd="1" destOrd="0" parTransId="{BDADE4EA-7FE0-423F-A9FF-BA75E12EC44D}" sibTransId="{96FE59C2-9F35-482D-828E-0D10E3D81108}"/>
    <dgm:cxn modelId="{6EBEE9DB-6DDB-4A21-8891-734C5BCEFA6A}" type="presOf" srcId="{886948CC-A0B8-4721-B941-F5603226275C}" destId="{066BC0E4-D438-42C4-958F-60561D85493E}" srcOrd="0" destOrd="0" presId="urn:microsoft.com/office/officeart/2005/8/layout/vList2"/>
    <dgm:cxn modelId="{071B95DD-102D-42C9-BAC7-BE64DED9EAE8}" srcId="{BBA4E5B8-53D0-4015-A2DA-A9CEC27A523E}" destId="{886948CC-A0B8-4721-B941-F5603226275C}" srcOrd="0" destOrd="0" parTransId="{B16DB62D-2CFA-4895-ACCB-0479FFE38510}" sibTransId="{9FFE6156-8D5A-410A-9B35-CC6A67BF2922}"/>
    <dgm:cxn modelId="{C96A31ED-B18A-43E5-8DA8-8096EFA06E90}" type="presOf" srcId="{BBA4E5B8-53D0-4015-A2DA-A9CEC27A523E}" destId="{74D3EC12-0480-4BD7-AEB6-5EAC1A71BF2F}" srcOrd="0" destOrd="0" presId="urn:microsoft.com/office/officeart/2005/8/layout/vList2"/>
    <dgm:cxn modelId="{2444DD2C-D45E-41D3-83F2-E45FDEA86210}" type="presParOf" srcId="{74D3EC12-0480-4BD7-AEB6-5EAC1A71BF2F}" destId="{066BC0E4-D438-42C4-958F-60561D85493E}" srcOrd="0" destOrd="0" presId="urn:microsoft.com/office/officeart/2005/8/layout/vList2"/>
    <dgm:cxn modelId="{01242121-01F2-45F1-9D9E-6B6EC5A62F54}" type="presParOf" srcId="{74D3EC12-0480-4BD7-AEB6-5EAC1A71BF2F}" destId="{130C57B9-D459-48C0-BFF5-CD17E13D4C4F}" srcOrd="1" destOrd="0" presId="urn:microsoft.com/office/officeart/2005/8/layout/vList2"/>
    <dgm:cxn modelId="{FE2367E7-7465-498B-BA84-F4B87D081EF1}" type="presParOf" srcId="{74D3EC12-0480-4BD7-AEB6-5EAC1A71BF2F}" destId="{ED5CE7EA-972F-4A64-AAA6-1A3551D3C04D}" srcOrd="2" destOrd="0" presId="urn:microsoft.com/office/officeart/2005/8/layout/vList2"/>
    <dgm:cxn modelId="{EA57EEF5-1E40-4263-AC71-19CB8A05AFBC}" type="presParOf" srcId="{74D3EC12-0480-4BD7-AEB6-5EAC1A71BF2F}" destId="{E686B761-C489-4478-A734-79F0C21DC15A}" srcOrd="3" destOrd="0" presId="urn:microsoft.com/office/officeart/2005/8/layout/vList2"/>
    <dgm:cxn modelId="{EB7EFF00-C468-4F70-BC68-A9556B1526B3}" type="presParOf" srcId="{74D3EC12-0480-4BD7-AEB6-5EAC1A71BF2F}" destId="{92098188-585F-41C3-B867-38533ABB10F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FACA00-751B-4FB0-B79F-0B72B134DA94}"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C20DC061-041C-4AE9-9238-6AE8345D4147}">
      <dgm:prSet/>
      <dgm:spPr/>
      <dgm:t>
        <a:bodyPr/>
        <a:lstStyle/>
        <a:p>
          <a:r>
            <a:rPr lang="en-US" dirty="0"/>
            <a:t>Machine learning plays a crucial role in recommendation systems by enabling them to analyze vast amounts of user data and extract patterns to make personalized and accurate suggestions. Through techniques such as collaborative filtering and content-based filtering, machine learning algorithms can identify relationships between users and items, learning from user behaviors and preferences. These algorithms continuously adapt and improve as they process more data, ensuring that recommendations become increasingly tailored to individual users. </a:t>
          </a:r>
        </a:p>
      </dgm:t>
    </dgm:pt>
    <dgm:pt modelId="{BA39F70D-ED98-40EB-B6EC-5BA17D94381D}" type="parTrans" cxnId="{817DEAF0-A8B9-491F-844D-A7C90F5343B7}">
      <dgm:prSet/>
      <dgm:spPr/>
      <dgm:t>
        <a:bodyPr/>
        <a:lstStyle/>
        <a:p>
          <a:endParaRPr lang="en-US"/>
        </a:p>
      </dgm:t>
    </dgm:pt>
    <dgm:pt modelId="{76854572-2ED6-41DD-94C4-9B35A5C35607}" type="sibTrans" cxnId="{817DEAF0-A8B9-491F-844D-A7C90F5343B7}">
      <dgm:prSet/>
      <dgm:spPr/>
      <dgm:t>
        <a:bodyPr/>
        <a:lstStyle/>
        <a:p>
          <a:endParaRPr lang="en-US"/>
        </a:p>
      </dgm:t>
    </dgm:pt>
    <dgm:pt modelId="{17ED7B13-A88F-4658-A7B9-BE311A1B5AA2}" type="pres">
      <dgm:prSet presAssocID="{0CFACA00-751B-4FB0-B79F-0B72B134DA94}" presName="linear" presStyleCnt="0">
        <dgm:presLayoutVars>
          <dgm:animLvl val="lvl"/>
          <dgm:resizeHandles val="exact"/>
        </dgm:presLayoutVars>
      </dgm:prSet>
      <dgm:spPr/>
    </dgm:pt>
    <dgm:pt modelId="{C3BE140C-9320-45E5-AE85-D817B97D5891}" type="pres">
      <dgm:prSet presAssocID="{C20DC061-041C-4AE9-9238-6AE8345D4147}" presName="parentText" presStyleLbl="node1" presStyleIdx="0" presStyleCnt="1">
        <dgm:presLayoutVars>
          <dgm:chMax val="0"/>
          <dgm:bulletEnabled val="1"/>
        </dgm:presLayoutVars>
      </dgm:prSet>
      <dgm:spPr/>
    </dgm:pt>
  </dgm:ptLst>
  <dgm:cxnLst>
    <dgm:cxn modelId="{0EC814BF-5B4C-4AA2-9C49-A993B1910550}" type="presOf" srcId="{C20DC061-041C-4AE9-9238-6AE8345D4147}" destId="{C3BE140C-9320-45E5-AE85-D817B97D5891}" srcOrd="0" destOrd="0" presId="urn:microsoft.com/office/officeart/2005/8/layout/vList2"/>
    <dgm:cxn modelId="{C34F47D3-5BF6-4ED9-8001-B8E134A94364}" type="presOf" srcId="{0CFACA00-751B-4FB0-B79F-0B72B134DA94}" destId="{17ED7B13-A88F-4658-A7B9-BE311A1B5AA2}" srcOrd="0" destOrd="0" presId="urn:microsoft.com/office/officeart/2005/8/layout/vList2"/>
    <dgm:cxn modelId="{817DEAF0-A8B9-491F-844D-A7C90F5343B7}" srcId="{0CFACA00-751B-4FB0-B79F-0B72B134DA94}" destId="{C20DC061-041C-4AE9-9238-6AE8345D4147}" srcOrd="0" destOrd="0" parTransId="{BA39F70D-ED98-40EB-B6EC-5BA17D94381D}" sibTransId="{76854572-2ED6-41DD-94C4-9B35A5C35607}"/>
    <dgm:cxn modelId="{1999CC69-3789-4FEA-94EE-AEB94C8BA51C}" type="presParOf" srcId="{17ED7B13-A88F-4658-A7B9-BE311A1B5AA2}" destId="{C3BE140C-9320-45E5-AE85-D817B97D589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BC0E4-D438-42C4-958F-60561D85493E}">
      <dsp:nvSpPr>
        <dsp:cNvPr id="0" name=""/>
        <dsp:cNvSpPr/>
      </dsp:nvSpPr>
      <dsp:spPr>
        <a:xfrm>
          <a:off x="0" y="316041"/>
          <a:ext cx="9601196" cy="7207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Recommendation systems analyze our preferences and behaviors, providing personalized suggestions for movies, music, products, and more. This personalization saves time and enhances efficiency by presenting content or items that are more likely to align with our interests</a:t>
          </a:r>
        </a:p>
      </dsp:txBody>
      <dsp:txXfrm>
        <a:off x="35183" y="351224"/>
        <a:ext cx="9530830" cy="650354"/>
      </dsp:txXfrm>
    </dsp:sp>
    <dsp:sp modelId="{ED5CE7EA-972F-4A64-AAA6-1A3551D3C04D}">
      <dsp:nvSpPr>
        <dsp:cNvPr id="0" name=""/>
        <dsp:cNvSpPr/>
      </dsp:nvSpPr>
      <dsp:spPr>
        <a:xfrm>
          <a:off x="0" y="1077081"/>
          <a:ext cx="9601196" cy="720720"/>
        </a:xfrm>
        <a:prstGeom prst="roundRect">
          <a:avLst/>
        </a:prstGeom>
        <a:solidFill>
          <a:schemeClr val="accent5">
            <a:hueOff val="496582"/>
            <a:satOff val="288"/>
            <a:lumOff val="2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Recommendation systems often introduce us to new and diverse content based on our existing preferences. This exposure to a variety of materials can broaden our interests and lead to the discovery of books, movies, music, or products that we might not have encountered otherwise. This can contribute to a more enriched and varied lifestyle.</a:t>
          </a:r>
        </a:p>
      </dsp:txBody>
      <dsp:txXfrm>
        <a:off x="35183" y="1112264"/>
        <a:ext cx="9530830" cy="650354"/>
      </dsp:txXfrm>
    </dsp:sp>
    <dsp:sp modelId="{92098188-585F-41C3-B867-38533ABB10F8}">
      <dsp:nvSpPr>
        <dsp:cNvPr id="0" name=""/>
        <dsp:cNvSpPr/>
      </dsp:nvSpPr>
      <dsp:spPr>
        <a:xfrm>
          <a:off x="0" y="1838121"/>
          <a:ext cx="9601196" cy="720720"/>
        </a:xfrm>
        <a:prstGeom prst="round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e-commerce settings, recommendation systems influence our buying behavior by suggesting products based on our browsing and purchase history. This can impact our spending habits and contribute to a more informed and satisfying shopping experience. However, it's essential to be mindful of potential overconsumption or impulse buying driven by constant recommendations.</a:t>
          </a:r>
          <a:endParaRPr lang="en-IN" sz="1400" kern="1200" dirty="0"/>
        </a:p>
      </dsp:txBody>
      <dsp:txXfrm>
        <a:off x="35183" y="1873304"/>
        <a:ext cx="9530830" cy="65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E140C-9320-45E5-AE85-D817B97D5891}">
      <dsp:nvSpPr>
        <dsp:cNvPr id="0" name=""/>
        <dsp:cNvSpPr/>
      </dsp:nvSpPr>
      <dsp:spPr>
        <a:xfrm>
          <a:off x="0" y="192287"/>
          <a:ext cx="6256865" cy="2934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Machine learning plays a crucial role in recommendation systems by enabling them to analyze vast amounts of user data and extract patterns to make personalized and accurate suggestions. Through techniques such as collaborative filtering and content-based filtering, machine learning algorithms can identify relationships between users and items, learning from user behaviors and preferences. These algorithms continuously adapt and improve as they process more data, ensuring that recommendations become increasingly tailored to individual users. </a:t>
          </a:r>
        </a:p>
      </dsp:txBody>
      <dsp:txXfrm>
        <a:off x="143244" y="335531"/>
        <a:ext cx="5970377" cy="2647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26951E3-958F-4611-B170-D081BA0250F9}" type="datetimeFigureOut">
              <a:rPr lang="en-US" smtClean="0"/>
              <a:t>1/13/2024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57871EFB-7B9E-4E86-A89E-697E8EBB06F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22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85436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6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74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84166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185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437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55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80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38984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8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1012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09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70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746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64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5393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6951E3-958F-4611-B170-D081BA0250F9}" type="datetimeFigureOut">
              <a:rPr lang="en-US" smtClean="0"/>
              <a:pPr/>
              <a:t>1/13/2024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717941992"/>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30E4EA90-3A04-91DF-3F8C-5D37FC3B480C}"/>
              </a:ext>
            </a:extLst>
          </p:cNvPr>
          <p:cNvPicPr>
            <a:picLocks noChangeAspect="1"/>
          </p:cNvPicPr>
          <p:nvPr/>
        </p:nvPicPr>
        <p:blipFill rotWithShape="1">
          <a:blip r:embed="rId3"/>
          <a:srcRect t="18773"/>
          <a:stretch/>
        </p:blipFill>
        <p:spPr>
          <a:xfrm>
            <a:off x="157114" y="71438"/>
            <a:ext cx="12750780" cy="7172315"/>
          </a:xfrm>
          <a:prstGeom prst="rect">
            <a:avLst/>
          </a:prstGeom>
        </p:spPr>
      </p:pic>
      <p:sp>
        <p:nvSpPr>
          <p:cNvPr id="20" name="Rectangle 19">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4" name="Group 23">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5"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7"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C0FBAADC-7D48-1A0D-1722-56AF0BEC7850}"/>
              </a:ext>
            </a:extLst>
          </p:cNvPr>
          <p:cNvSpPr>
            <a:spLocks noGrp="1"/>
          </p:cNvSpPr>
          <p:nvPr>
            <p:ph type="ctrTitle"/>
          </p:nvPr>
        </p:nvSpPr>
        <p:spPr>
          <a:xfrm>
            <a:off x="2692398" y="1871131"/>
            <a:ext cx="6815669" cy="1515533"/>
          </a:xfrm>
        </p:spPr>
        <p:txBody>
          <a:bodyPr>
            <a:normAutofit/>
          </a:bodyPr>
          <a:lstStyle/>
          <a:p>
            <a:pPr>
              <a:lnSpc>
                <a:spcPct val="90000"/>
              </a:lnSpc>
            </a:pPr>
            <a:r>
              <a:rPr lang="en-IN" sz="4800" b="1" dirty="0">
                <a:latin typeface="Times New Roman" panose="02020603050405020304" pitchFamily="18" charset="0"/>
                <a:cs typeface="Times New Roman" panose="02020603050405020304" pitchFamily="18" charset="0"/>
              </a:rPr>
              <a:t>Content based Recommendation system</a:t>
            </a:r>
            <a:endParaRPr lang="en-IN" sz="4800" b="1" dirty="0"/>
          </a:p>
        </p:txBody>
      </p:sp>
      <p:sp>
        <p:nvSpPr>
          <p:cNvPr id="3" name="Subtitle 2">
            <a:extLst>
              <a:ext uri="{FF2B5EF4-FFF2-40B4-BE49-F238E27FC236}">
                <a16:creationId xmlns:a16="http://schemas.microsoft.com/office/drawing/2014/main" id="{96E24385-2E3C-CC6E-7D97-F7FD2561171B}"/>
              </a:ext>
            </a:extLst>
          </p:cNvPr>
          <p:cNvSpPr>
            <a:spLocks noGrp="1"/>
          </p:cNvSpPr>
          <p:nvPr>
            <p:ph type="subTitle" idx="1"/>
          </p:nvPr>
        </p:nvSpPr>
        <p:spPr>
          <a:xfrm>
            <a:off x="2411544" y="3657596"/>
            <a:ext cx="7096524" cy="1515521"/>
          </a:xfrm>
        </p:spPr>
        <p:txBody>
          <a:bodyPr>
            <a:normAutofit fontScale="32500" lnSpcReduction="20000"/>
          </a:bodyPr>
          <a:lstStyle/>
          <a:p>
            <a:pPr>
              <a:lnSpc>
                <a:spcPct val="90000"/>
              </a:lnSpc>
            </a:pPr>
            <a:endParaRPr lang="en-US" sz="700" dirty="0"/>
          </a:p>
          <a:p>
            <a:pPr>
              <a:lnSpc>
                <a:spcPct val="90000"/>
              </a:lnSpc>
            </a:pPr>
            <a:endParaRPr lang="en-IN" sz="700" dirty="0"/>
          </a:p>
          <a:p>
            <a:pPr>
              <a:lnSpc>
                <a:spcPct val="90000"/>
              </a:lnSpc>
            </a:pPr>
            <a:endParaRPr lang="en-IN" sz="700" dirty="0">
              <a:latin typeface="Times New Roman" panose="02020603050405020304" pitchFamily="18" charset="0"/>
              <a:cs typeface="Times New Roman" panose="02020603050405020304" pitchFamily="18" charset="0"/>
            </a:endParaRPr>
          </a:p>
          <a:p>
            <a:pPr>
              <a:lnSpc>
                <a:spcPct val="90000"/>
              </a:lnSpc>
            </a:pPr>
            <a:endParaRPr lang="en-IN" sz="4300" dirty="0">
              <a:latin typeface="Times New Roman" panose="02020603050405020304" pitchFamily="18" charset="0"/>
              <a:cs typeface="Times New Roman" panose="02020603050405020304" pitchFamily="18" charset="0"/>
            </a:endParaRPr>
          </a:p>
          <a:p>
            <a:pPr>
              <a:lnSpc>
                <a:spcPct val="90000"/>
              </a:lnSpc>
            </a:pPr>
            <a:r>
              <a:rPr lang="en-IN" sz="4300" dirty="0">
                <a:latin typeface="Times New Roman" panose="02020603050405020304" pitchFamily="18" charset="0"/>
                <a:cs typeface="Times New Roman" panose="02020603050405020304" pitchFamily="18" charset="0"/>
              </a:rPr>
              <a:t>Project mentor </a:t>
            </a:r>
            <a:r>
              <a:rPr lang="en-IN" sz="4300">
                <a:latin typeface="Times New Roman" panose="02020603050405020304" pitchFamily="18" charset="0"/>
                <a:cs typeface="Times New Roman" panose="02020603050405020304" pitchFamily="18" charset="0"/>
              </a:rPr>
              <a:t>: Ms</a:t>
            </a:r>
            <a:r>
              <a:rPr lang="en-IN" sz="4300" dirty="0">
                <a:latin typeface="Times New Roman" panose="02020603050405020304" pitchFamily="18" charset="0"/>
                <a:cs typeface="Times New Roman" panose="02020603050405020304" pitchFamily="18" charset="0"/>
              </a:rPr>
              <a:t>. VISHU TYAGI (Assistant professor)</a:t>
            </a:r>
          </a:p>
          <a:p>
            <a:pPr>
              <a:lnSpc>
                <a:spcPct val="90000"/>
              </a:lnSpc>
            </a:pPr>
            <a:r>
              <a:rPr lang="en-IN" sz="4300" dirty="0">
                <a:latin typeface="Times New Roman" panose="02020603050405020304" pitchFamily="18" charset="0"/>
                <a:cs typeface="Times New Roman" panose="02020603050405020304" pitchFamily="18" charset="0"/>
              </a:rPr>
              <a:t>Submitted by : Aditya Semwal</a:t>
            </a:r>
          </a:p>
          <a:p>
            <a:pPr>
              <a:lnSpc>
                <a:spcPct val="90000"/>
              </a:lnSpc>
            </a:pPr>
            <a:r>
              <a:rPr lang="en-IN" sz="4300" dirty="0">
                <a:latin typeface="Times New Roman" panose="02020603050405020304" pitchFamily="18" charset="0"/>
                <a:cs typeface="Times New Roman" panose="02020603050405020304" pitchFamily="18" charset="0"/>
              </a:rPr>
              <a:t>University Roll no-2019528</a:t>
            </a:r>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p:txBody>
      </p:sp>
      <p:cxnSp>
        <p:nvCxnSpPr>
          <p:cNvPr id="30" name="Straight Connector 29">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962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751925D-7CCF-4E5F-3931-47EC7B24AF4C}"/>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dirty="0">
                <a:solidFill>
                  <a:schemeClr val="bg1"/>
                </a:solidFill>
              </a:rPr>
              <a:t>Introduction</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32792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3" name="Picture 32">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5" name="Picture 34">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8" name="Straight Connector 37">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6" name="Content Placeholder 5" descr="A picture containing text, computer, computer, screenshot&#10;&#10;Description automatically generated">
            <a:extLst>
              <a:ext uri="{FF2B5EF4-FFF2-40B4-BE49-F238E27FC236}">
                <a16:creationId xmlns:a16="http://schemas.microsoft.com/office/drawing/2014/main" id="{BFD5F507-0F56-B89E-CCB4-519F88A5F870}"/>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841" r="10270"/>
          <a:stretch/>
        </p:blipFill>
        <p:spPr>
          <a:xfrm>
            <a:off x="20" y="-49960"/>
            <a:ext cx="12191980" cy="6857990"/>
          </a:xfrm>
          <a:prstGeom prst="rect">
            <a:avLst/>
          </a:prstGeom>
        </p:spPr>
      </p:pic>
      <p:sp>
        <p:nvSpPr>
          <p:cNvPr id="40" name="Rectangle 39">
            <a:extLst>
              <a:ext uri="{FF2B5EF4-FFF2-40B4-BE49-F238E27FC236}">
                <a16:creationId xmlns:a16="http://schemas.microsoft.com/office/drawing/2014/main" id="{8243CDD5-F82E-454F-8486-578A477A8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6">
              <a:alphaModFix amt="90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25408EF-EA7D-413B-B27F-B1FCD06FA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1239A81-4620-2F59-93EF-2611366C97B5}"/>
              </a:ext>
            </a:extLst>
          </p:cNvPr>
          <p:cNvSpPr>
            <a:spLocks noGrp="1"/>
          </p:cNvSpPr>
          <p:nvPr>
            <p:ph type="title"/>
          </p:nvPr>
        </p:nvSpPr>
        <p:spPr>
          <a:xfrm>
            <a:off x="1295402" y="982132"/>
            <a:ext cx="9601196" cy="1303867"/>
          </a:xfrm>
        </p:spPr>
        <p:txBody>
          <a:bodyPr vert="horz" lIns="91440" tIns="45720" rIns="91440" bIns="45720" rtlCol="0" anchor="ctr">
            <a:normAutofit fontScale="90000"/>
          </a:bodyPr>
          <a:lstStyle/>
          <a:p>
            <a:r>
              <a:rPr lang="en-US" b="1" dirty="0"/>
              <a:t>Content based Recommendation system</a:t>
            </a:r>
          </a:p>
        </p:txBody>
      </p:sp>
      <p:cxnSp>
        <p:nvCxnSpPr>
          <p:cNvPr id="44" name="Straight Connector 43">
            <a:extLst>
              <a:ext uri="{FF2B5EF4-FFF2-40B4-BE49-F238E27FC236}">
                <a16:creationId xmlns:a16="http://schemas.microsoft.com/office/drawing/2014/main" id="{98C14DAD-9B93-4225-B89C-5D0B5BD3A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9CA11A81-0344-4F96-8A6F-BBBB25E6E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p:nvSpPr>
            <p:cNvPr id="47" name="Rounded Rectangle 22">
              <a:extLst>
                <a:ext uri="{FF2B5EF4-FFF2-40B4-BE49-F238E27FC236}">
                  <a16:creationId xmlns:a16="http://schemas.microsoft.com/office/drawing/2014/main" id="{AD8DC422-CE88-4B6D-8A13-70E10AD9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ED55CCD7-8FE9-47DC-B8F9-5C25DA7A78C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p:nvSpPr>
            <p:cNvPr id="49" name="Rounded Rectangle 24">
              <a:extLst>
                <a:ext uri="{FF2B5EF4-FFF2-40B4-BE49-F238E27FC236}">
                  <a16:creationId xmlns:a16="http://schemas.microsoft.com/office/drawing/2014/main" id="{B1D46D73-0ACA-4770-9E9F-D36420B9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3E2AA42B-5DF9-462B-9D27-B7E8C0B6B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313EF15B-6F17-9338-9B8E-F6C9C10FFAD6}"/>
              </a:ext>
            </a:extLst>
          </p:cNvPr>
          <p:cNvSpPr>
            <a:spLocks noGrp="1"/>
          </p:cNvSpPr>
          <p:nvPr>
            <p:ph sz="half" idx="1"/>
          </p:nvPr>
        </p:nvSpPr>
        <p:spPr>
          <a:xfrm>
            <a:off x="1295401" y="2556932"/>
            <a:ext cx="9601196" cy="3318936"/>
          </a:xfrm>
        </p:spPr>
        <p:txBody>
          <a:bodyPr vert="horz" lIns="91440" tIns="45720" rIns="91440" bIns="45720" rtlCol="0" anchor="t">
            <a:normAutofit lnSpcReduction="10000"/>
          </a:bodyPr>
          <a:lstStyle/>
          <a:p>
            <a:pPr marL="0" indent="0">
              <a:buNone/>
            </a:pPr>
            <a:r>
              <a:rPr lang="en-US" sz="3200" dirty="0">
                <a:solidFill>
                  <a:schemeClr val="tx1"/>
                </a:solidFill>
                <a:latin typeface="Times New Roman" panose="02020603050405020304" pitchFamily="18" charset="0"/>
                <a:cs typeface="Times New Roman" panose="02020603050405020304" pitchFamily="18" charset="0"/>
              </a:rPr>
              <a:t>A content-based recommendation system suggests things (like movies or songs) to you by looking at what you've liked before and finding similar things. It's like having a smart friend who knows your taste and recommends stuff based on that. If you like action movies, it suggests more action movies; if you start liking something else, it adjusts to your new preferences.</a:t>
            </a: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70327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F2D9-7007-642C-8559-099C7A31A432}"/>
              </a:ext>
            </a:extLst>
          </p:cNvPr>
          <p:cNvSpPr>
            <a:spLocks noGrp="1"/>
          </p:cNvSpPr>
          <p:nvPr>
            <p:ph type="title"/>
          </p:nvPr>
        </p:nvSpPr>
        <p:spPr>
          <a:xfrm>
            <a:off x="1295402" y="982132"/>
            <a:ext cx="9601196" cy="1303867"/>
          </a:xfrm>
        </p:spPr>
        <p:txBody>
          <a:bodyPr>
            <a:normAutofit/>
          </a:bodyPr>
          <a:lstStyle/>
          <a:p>
            <a:pPr>
              <a:lnSpc>
                <a:spcPct val="90000"/>
              </a:lnSpc>
            </a:pPr>
            <a:r>
              <a:rPr lang="en-US" sz="3400" b="1" dirty="0">
                <a:solidFill>
                  <a:srgbClr val="262626"/>
                </a:solidFill>
                <a:effectLst/>
                <a:latin typeface="Times New Roman" panose="02020603050405020304" pitchFamily="18" charset="0"/>
                <a:ea typeface="Times New Roman" panose="02020603050405020304" pitchFamily="18" charset="0"/>
              </a:rPr>
              <a:t>How Recommendation</a:t>
            </a:r>
            <a:r>
              <a:rPr lang="en-US" sz="3400" b="1" dirty="0">
                <a:solidFill>
                  <a:srgbClr val="262626"/>
                </a:solidFill>
                <a:latin typeface="Times New Roman" panose="02020603050405020304" pitchFamily="18" charset="0"/>
                <a:ea typeface="Times New Roman" panose="02020603050405020304" pitchFamily="18" charset="0"/>
              </a:rPr>
              <a:t> system affect</a:t>
            </a:r>
            <a:r>
              <a:rPr lang="en-US" sz="3400" b="1" dirty="0">
                <a:solidFill>
                  <a:srgbClr val="262626"/>
                </a:solidFill>
                <a:effectLst/>
                <a:latin typeface="Times New Roman" panose="02020603050405020304" pitchFamily="18" charset="0"/>
                <a:ea typeface="Times New Roman" panose="02020603050405020304" pitchFamily="18" charset="0"/>
              </a:rPr>
              <a:t> </a:t>
            </a:r>
            <a:r>
              <a:rPr lang="en-US" sz="3400" b="1" dirty="0">
                <a:solidFill>
                  <a:srgbClr val="262626"/>
                </a:solidFill>
                <a:latin typeface="Times New Roman" panose="02020603050405020304" pitchFamily="18" charset="0"/>
                <a:ea typeface="Times New Roman" panose="02020603050405020304" pitchFamily="18" charset="0"/>
              </a:rPr>
              <a:t>our lifestyle</a:t>
            </a:r>
            <a:r>
              <a:rPr lang="en-US" sz="3400" b="1" dirty="0">
                <a:solidFill>
                  <a:srgbClr val="262626"/>
                </a:solidFill>
                <a:effectLst/>
                <a:latin typeface="Times New Roman" panose="02020603050405020304" pitchFamily="18" charset="0"/>
                <a:ea typeface="Times New Roman" panose="02020603050405020304" pitchFamily="18" charset="0"/>
              </a:rPr>
              <a:t>?</a:t>
            </a:r>
            <a:br>
              <a:rPr lang="en-IN" sz="3400" dirty="0">
                <a:solidFill>
                  <a:srgbClr val="262626"/>
                </a:solidFill>
                <a:effectLst/>
                <a:latin typeface="Times New Roman" panose="02020603050405020304" pitchFamily="18" charset="0"/>
                <a:ea typeface="Calibri" panose="020F0502020204030204" pitchFamily="34" charset="0"/>
              </a:rPr>
            </a:br>
            <a:endParaRPr lang="en-IN" sz="3400" dirty="0">
              <a:solidFill>
                <a:srgbClr val="262626"/>
              </a:solidFill>
            </a:endParaRPr>
          </a:p>
        </p:txBody>
      </p:sp>
      <p:graphicFrame>
        <p:nvGraphicFramePr>
          <p:cNvPr id="21" name="Content Placeholder 2">
            <a:extLst>
              <a:ext uri="{FF2B5EF4-FFF2-40B4-BE49-F238E27FC236}">
                <a16:creationId xmlns:a16="http://schemas.microsoft.com/office/drawing/2014/main" id="{65CD61C6-80EC-A466-9207-6FF4B22B41E6}"/>
              </a:ext>
            </a:extLst>
          </p:cNvPr>
          <p:cNvGraphicFramePr>
            <a:graphicFrameLocks noGrp="1"/>
          </p:cNvGraphicFramePr>
          <p:nvPr>
            <p:ph idx="1"/>
            <p:extLst>
              <p:ext uri="{D42A27DB-BD31-4B8C-83A1-F6EECF244321}">
                <p14:modId xmlns:p14="http://schemas.microsoft.com/office/powerpoint/2010/main" val="60423941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4575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59E7-F5D6-BA01-8539-784BFF239CB1}"/>
              </a:ext>
            </a:extLst>
          </p:cNvPr>
          <p:cNvSpPr>
            <a:spLocks noGrp="1"/>
          </p:cNvSpPr>
          <p:nvPr>
            <p:ph type="title"/>
          </p:nvPr>
        </p:nvSpPr>
        <p:spPr>
          <a:xfrm>
            <a:off x="1295402" y="982132"/>
            <a:ext cx="9601196" cy="1303867"/>
          </a:xfrm>
        </p:spPr>
        <p:txBody>
          <a:bodyPr>
            <a:normAutofit/>
          </a:bodyPr>
          <a:lstStyle/>
          <a:p>
            <a:pPr>
              <a:lnSpc>
                <a:spcPct val="90000"/>
              </a:lnSpc>
            </a:pPr>
            <a:r>
              <a:rPr lang="en-US" sz="4100">
                <a:solidFill>
                  <a:srgbClr val="262626"/>
                </a:solidFill>
              </a:rPr>
              <a:t>How Machine learning Helps in Recommendation system</a:t>
            </a:r>
            <a:endParaRPr lang="en-IN" sz="4100">
              <a:solidFill>
                <a:srgbClr val="262626"/>
              </a:solidFill>
            </a:endParaRPr>
          </a:p>
        </p:txBody>
      </p:sp>
      <p:graphicFrame>
        <p:nvGraphicFramePr>
          <p:cNvPr id="14" name="Content Placeholder 2">
            <a:extLst>
              <a:ext uri="{FF2B5EF4-FFF2-40B4-BE49-F238E27FC236}">
                <a16:creationId xmlns:a16="http://schemas.microsoft.com/office/drawing/2014/main" id="{978A2951-AE2C-02DC-6F3B-D4841FEF665F}"/>
              </a:ext>
            </a:extLst>
          </p:cNvPr>
          <p:cNvGraphicFramePr>
            <a:graphicFrameLocks noGrp="1"/>
          </p:cNvGraphicFramePr>
          <p:nvPr>
            <p:ph idx="1"/>
            <p:extLst>
              <p:ext uri="{D42A27DB-BD31-4B8C-83A1-F6EECF244321}">
                <p14:modId xmlns:p14="http://schemas.microsoft.com/office/powerpoint/2010/main" val="971947151"/>
              </p:ext>
            </p:extLst>
          </p:nvPr>
        </p:nvGraphicFramePr>
        <p:xfrm>
          <a:off x="1295402" y="2556932"/>
          <a:ext cx="625686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36879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002732-CBB5-405C-BDDC-37C39BF6E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A492AF-9B08-416A-9BEC-1EC284C5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AE770C-2B15-4943-A508-EA2408AB9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2927B20-5FE3-3086-894A-0C27B5467926}"/>
              </a:ext>
            </a:extLst>
          </p:cNvPr>
          <p:cNvSpPr>
            <a:spLocks noGrp="1"/>
          </p:cNvSpPr>
          <p:nvPr>
            <p:ph type="title"/>
          </p:nvPr>
        </p:nvSpPr>
        <p:spPr>
          <a:xfrm>
            <a:off x="1295402" y="982132"/>
            <a:ext cx="9601196" cy="1303867"/>
          </a:xfrm>
        </p:spPr>
        <p:txBody>
          <a:bodyPr>
            <a:normAutofit/>
          </a:bodyPr>
          <a:lstStyle/>
          <a:p>
            <a:r>
              <a:rPr lang="en-US" b="1" dirty="0"/>
              <a:t>Conclusion</a:t>
            </a:r>
            <a:endParaRPr lang="en-IN" b="1" dirty="0"/>
          </a:p>
        </p:txBody>
      </p:sp>
      <p:cxnSp>
        <p:nvCxnSpPr>
          <p:cNvPr id="14" name="Straight Connector 13">
            <a:extLst>
              <a:ext uri="{FF2B5EF4-FFF2-40B4-BE49-F238E27FC236}">
                <a16:creationId xmlns:a16="http://schemas.microsoft.com/office/drawing/2014/main" id="{7955E33A-07BE-426F-B937-739F88BFB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Content Placeholder 2">
            <a:extLst>
              <a:ext uri="{FF2B5EF4-FFF2-40B4-BE49-F238E27FC236}">
                <a16:creationId xmlns:a16="http://schemas.microsoft.com/office/drawing/2014/main" id="{523C2033-09D8-D362-32DF-0DED84384A08}"/>
              </a:ext>
            </a:extLst>
          </p:cNvPr>
          <p:cNvSpPr>
            <a:spLocks noGrp="1"/>
          </p:cNvSpPr>
          <p:nvPr>
            <p:ph idx="1"/>
          </p:nvPr>
        </p:nvSpPr>
        <p:spPr>
          <a:xfrm>
            <a:off x="1295401" y="2556932"/>
            <a:ext cx="9601196" cy="3318936"/>
          </a:xfrm>
        </p:spPr>
        <p:txBody>
          <a:bodyPr>
            <a:normAutofit/>
          </a:bodyPr>
          <a:lstStyle/>
          <a:p>
            <a:r>
              <a:rPr lang="en-US" dirty="0">
                <a:effectLst/>
                <a:latin typeface="Times New Roman" panose="02020603050405020304" pitchFamily="18" charset="0"/>
                <a:ea typeface="Times New Roman" panose="02020603050405020304" pitchFamily="18" charset="0"/>
              </a:rPr>
              <a:t>Machine learning can be an effective tool for recommendation system on social media. Overall</a:t>
            </a:r>
            <a:r>
              <a:rPr lang="en-US" dirty="0">
                <a:latin typeface="Times New Roman" panose="02020603050405020304" pitchFamily="18" charset="0"/>
                <a:ea typeface="Times New Roman" panose="02020603050405020304" pitchFamily="18" charset="0"/>
              </a:rPr>
              <a:t> Recommendation</a:t>
            </a:r>
            <a:r>
              <a:rPr lang="en-US" dirty="0">
                <a:effectLst/>
                <a:latin typeface="Times New Roman" panose="02020603050405020304" pitchFamily="18" charset="0"/>
                <a:ea typeface="Times New Roman" panose="02020603050405020304" pitchFamily="18" charset="0"/>
              </a:rPr>
              <a:t> techniques can achieve high accuracy rates and can </a:t>
            </a:r>
            <a:r>
              <a:rPr lang="en-US" dirty="0">
                <a:latin typeface="Times New Roman" panose="02020603050405020304" pitchFamily="18" charset="0"/>
                <a:ea typeface="Times New Roman" panose="02020603050405020304" pitchFamily="18" charset="0"/>
              </a:rPr>
              <a:t>be scalable</a:t>
            </a:r>
            <a:r>
              <a:rPr lang="en-US" dirty="0">
                <a:effectLst/>
                <a:latin typeface="Times New Roman" panose="02020603050405020304" pitchFamily="18" charset="0"/>
                <a:ea typeface="Times New Roman" panose="02020603050405020304" pitchFamily="18" charset="0"/>
              </a:rPr>
              <a:t>.</a:t>
            </a:r>
            <a:endParaRPr lang="en-IN" dirty="0">
              <a:effectLst/>
              <a:latin typeface="Calibri" panose="020F0502020204030204" pitchFamily="34" charset="0"/>
              <a:ea typeface="Calibri" panose="020F0502020204030204" pitchFamily="34" charset="0"/>
            </a:endParaRPr>
          </a:p>
          <a:p>
            <a:r>
              <a:rPr lang="en-US" dirty="0">
                <a:effectLst/>
                <a:latin typeface="Times New Roman" panose="02020603050405020304" pitchFamily="18" charset="0"/>
                <a:ea typeface="Times New Roman" panose="02020603050405020304" pitchFamily="18" charset="0"/>
              </a:rPr>
              <a:t>Proper technique should be used on a given dataset to achieve high accuracy.</a:t>
            </a:r>
            <a:endParaRPr lang="en-IN"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913616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4">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FE62BA5-B799-94A1-D054-2E9B84895CD6}"/>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Future Work</a:t>
            </a:r>
            <a:endParaRPr lang="en-IN" dirty="0">
              <a:solidFill>
                <a:srgbClr val="FFFFFF"/>
              </a:solidFill>
            </a:endParaRPr>
          </a:p>
        </p:txBody>
      </p:sp>
      <p:sp>
        <p:nvSpPr>
          <p:cNvPr id="41" name="Rectangle 26">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2">
            <a:extLst>
              <a:ext uri="{FF2B5EF4-FFF2-40B4-BE49-F238E27FC236}">
                <a16:creationId xmlns:a16="http://schemas.microsoft.com/office/drawing/2014/main" id="{67D9D360-575B-64EF-C41A-AA73DD4D2DC1}"/>
              </a:ext>
            </a:extLst>
          </p:cNvPr>
          <p:cNvSpPr>
            <a:spLocks noGrp="1"/>
          </p:cNvSpPr>
          <p:nvPr>
            <p:ph idx="1"/>
          </p:nvPr>
        </p:nvSpPr>
        <p:spPr>
          <a:xfrm>
            <a:off x="5140934" y="469900"/>
            <a:ext cx="5953630" cy="5405968"/>
          </a:xfrm>
        </p:spPr>
        <p:txBody>
          <a:bodyPr anchor="ctr">
            <a:normAutofit/>
          </a:bodyPr>
          <a:lstStyle/>
          <a:p>
            <a:pPr marL="0" indent="0">
              <a:lnSpc>
                <a:spcPct val="90000"/>
              </a:lnSpc>
              <a:buNone/>
            </a:pPr>
            <a:r>
              <a:rPr lang="en-US" b="1" dirty="0">
                <a:effectLst/>
                <a:latin typeface="Times New Roman" panose="02020603050405020304" pitchFamily="18" charset="0"/>
                <a:ea typeface="Times New Roman" panose="02020603050405020304" pitchFamily="18" charset="0"/>
              </a:rPr>
              <a:t>There are several areas of future work in the field of machine learning for Recommendation System</a:t>
            </a:r>
            <a:r>
              <a:rPr lang="en-US" b="1" dirty="0">
                <a:latin typeface="Times New Roman" panose="02020603050405020304" pitchFamily="18" charset="0"/>
                <a:ea typeface="Times New Roman" panose="02020603050405020304" pitchFamily="18" charset="0"/>
              </a:rPr>
              <a:t> </a:t>
            </a:r>
            <a:endParaRPr lang="en-IN" b="1" dirty="0">
              <a:effectLst/>
              <a:latin typeface="Calibri" panose="020F0502020204030204" pitchFamily="34" charset="0"/>
              <a:ea typeface="Calibri" panose="020F0502020204030204" pitchFamily="34" charset="0"/>
            </a:endParaRPr>
          </a:p>
          <a:p>
            <a:pPr marL="342900" lvl="0" indent="-342900">
              <a:lnSpc>
                <a:spcPct val="90000"/>
              </a:lnSpc>
              <a:spcAft>
                <a:spcPts val="600"/>
              </a:spcAft>
              <a:buFont typeface="Symbol" panose="05050102010706020507" pitchFamily="18" charset="2"/>
              <a:buChar char=""/>
            </a:pPr>
            <a:endParaRPr lang="en-US" b="1" dirty="0">
              <a:effectLst/>
              <a:latin typeface="Times New Roman" panose="02020603050405020304" pitchFamily="18" charset="0"/>
              <a:ea typeface="Times New Roman" panose="02020603050405020304" pitchFamily="18" charset="0"/>
            </a:endParaRPr>
          </a:p>
          <a:p>
            <a:pPr>
              <a:lnSpc>
                <a:spcPct val="90000"/>
              </a:lnSpc>
            </a:pPr>
            <a:r>
              <a:rPr lang="en-IN" b="1" dirty="0">
                <a:latin typeface="Times New Roman" panose="02020603050405020304" pitchFamily="18" charset="0"/>
                <a:cs typeface="Times New Roman" panose="02020603050405020304" pitchFamily="18" charset="0"/>
              </a:rPr>
              <a:t>Personalization enhancement-</a:t>
            </a:r>
            <a:r>
              <a:rPr lang="en-US" sz="1600" b="0" i="0" dirty="0">
                <a:solidFill>
                  <a:schemeClr val="tx1"/>
                </a:solidFill>
                <a:effectLst/>
                <a:latin typeface="Times New Roman" panose="02020603050405020304" pitchFamily="18" charset="0"/>
                <a:cs typeface="Times New Roman" panose="02020603050405020304" pitchFamily="18" charset="0"/>
              </a:rPr>
              <a:t>Future research may focus on refining personalization algorithms to provide even more accurate and context-aware recommendations. This could involve incorporating additional user features, considering temporal dynamics, and improving the handling of diverse and evolving user preferences.</a:t>
            </a:r>
          </a:p>
          <a:p>
            <a:pPr>
              <a:lnSpc>
                <a:spcPct val="90000"/>
              </a:lnSpc>
            </a:pPr>
            <a:r>
              <a:rPr lang="en-IN" b="1" i="0" dirty="0">
                <a:effectLst/>
                <a:latin typeface="Times New Roman" panose="02020603050405020304" pitchFamily="18" charset="0"/>
                <a:cs typeface="Times New Roman" panose="02020603050405020304" pitchFamily="18" charset="0"/>
              </a:rPr>
              <a:t>Ethical Considerations:</a:t>
            </a:r>
            <a:r>
              <a:rPr lang="en-US" sz="1700" b="0" i="0" dirty="0">
                <a:solidFill>
                  <a:schemeClr val="tx1"/>
                </a:solidFill>
                <a:effectLst/>
                <a:latin typeface="Times New Roman" panose="02020603050405020304" pitchFamily="18" charset="0"/>
                <a:cs typeface="Times New Roman" panose="02020603050405020304" pitchFamily="18" charset="0"/>
              </a:rPr>
              <a:t>As recommendation systems wield significant influence, future work may delve into addressing ethical concerns, such as algorithmic bias, fairness, and privacy. Researchers and practitioners are likely to focus on developing algorithms that minimize biases and respect user privacy while still providing effective recommendations.</a:t>
            </a:r>
            <a:endParaRPr lang="en-IN" sz="1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03384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59" name="Group 58">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60"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62"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4AFC9406-4895-589D-5830-E6021A50D6E2}"/>
              </a:ext>
            </a:extLst>
          </p:cNvPr>
          <p:cNvSpPr>
            <a:spLocks noGrp="1"/>
          </p:cNvSpPr>
          <p:nvPr>
            <p:ph type="ctrTitle"/>
          </p:nvPr>
        </p:nvSpPr>
        <p:spPr>
          <a:xfrm>
            <a:off x="2692398" y="1871131"/>
            <a:ext cx="6815669" cy="1515533"/>
          </a:xfrm>
        </p:spPr>
        <p:txBody>
          <a:bodyPr>
            <a:normAutofit/>
          </a:bodyPr>
          <a:lstStyle/>
          <a:p>
            <a:r>
              <a:rPr lang="en-US">
                <a:solidFill>
                  <a:schemeClr val="bg1"/>
                </a:solidFill>
              </a:rPr>
              <a:t>Thankyou</a:t>
            </a:r>
            <a:endParaRPr lang="en-IN">
              <a:solidFill>
                <a:schemeClr val="bg1"/>
              </a:solidFill>
            </a:endParaRPr>
          </a:p>
        </p:txBody>
      </p:sp>
      <p:cxnSp>
        <p:nvCxnSpPr>
          <p:cNvPr id="65" name="Straight Connector 64">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759620"/>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Integral</Template>
  <TotalTime>445</TotalTime>
  <Words>503</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Symbol</vt:lpstr>
      <vt:lpstr>Times New Roman</vt:lpstr>
      <vt:lpstr>Organic</vt:lpstr>
      <vt:lpstr>Content based Recommendation system</vt:lpstr>
      <vt:lpstr>Introduction</vt:lpstr>
      <vt:lpstr>Content based Recommendation system</vt:lpstr>
      <vt:lpstr>How Recommendation system affect our lifestyle? </vt:lpstr>
      <vt:lpstr>How Machine learning Helps in Recommendation system</vt:lpstr>
      <vt:lpstr>Conclusion</vt:lpstr>
      <vt:lpstr>Future Work</vt:lpstr>
      <vt:lpstr>Thankyou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Machine-Learning </dc:title>
  <dc:creator>Aditya Semwal</dc:creator>
  <cp:lastModifiedBy>Aditya Semwal</cp:lastModifiedBy>
  <cp:revision>13</cp:revision>
  <dcterms:created xsi:type="dcterms:W3CDTF">2023-01-27T04:50:10Z</dcterms:created>
  <dcterms:modified xsi:type="dcterms:W3CDTF">2024-01-13T04:50:51Z</dcterms:modified>
</cp:coreProperties>
</file>