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88" userDrawn="1">
          <p15:clr>
            <a:srgbClr val="A4A3A4"/>
          </p15:clr>
        </p15:guide>
        <p15:guide id="2" orient="horz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D3C"/>
    <a:srgbClr val="E84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60"/>
  </p:normalViewPr>
  <p:slideViewPr>
    <p:cSldViewPr snapToGrid="0">
      <p:cViewPr>
        <p:scale>
          <a:sx n="50" d="100"/>
          <a:sy n="50" d="100"/>
        </p:scale>
        <p:origin x="1945" y="1293"/>
      </p:cViewPr>
      <p:guideLst>
        <p:guide pos="3888"/>
        <p:guide orient="horz" pos="2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55AE-3D35-D717-216B-7F39F7D92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CC1A2-A299-8996-A403-AA3043CB5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2E71-59F4-F49F-BFB5-A6E02F5A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022-BCB1-4797-910A-5726E21D67C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DBCC-A833-D6B1-4454-05C53DCA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C7508-71D2-239A-4800-906A502F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E777-CE46-44D5-8428-E27D1A5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AB0F-5689-3706-5A03-9A8EA728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4C929-F95A-9A92-3B7A-CECFE9445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0EDA-A59B-1BB4-4B88-12602DBA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022-BCB1-4797-910A-5726E21D67C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9CBE-9014-FC90-F6A9-9F97B9AC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5528-9677-99DD-2288-4585A35E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E777-CE46-44D5-8428-E27D1A5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128FF-1DE4-B61C-F44D-BDBAD5D33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F10A6-8926-0F85-5A4E-257F03762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14E6D-81C4-83E6-E829-D08A42EF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022-BCB1-4797-910A-5726E21D67C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D5B3-9E41-7235-7E1E-BAE14678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8935-96A5-0415-41A8-B77B04C0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E777-CE46-44D5-8428-E27D1A5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1ECB-5A01-2BC6-1D7F-DECC2F80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F795-5E05-E73B-D347-6F35B9E2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02A91-BB43-A380-F88F-FC57A745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022-BCB1-4797-910A-5726E21D67C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DC80-AED2-5251-75C5-953425E3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04E83-7441-E530-CF02-4C4F2380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E777-CE46-44D5-8428-E27D1A5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4A0A-48C0-0DA4-5059-C882EFC8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BA404-7154-9874-FF98-5D7585AF1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1AA4-9F29-D574-9969-FA0D41C9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022-BCB1-4797-910A-5726E21D67C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7BD9-FD80-E8E7-A69A-29320254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154C6-FC0D-0F1C-3D5C-5664D18A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E777-CE46-44D5-8428-E27D1A5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F1B0-353B-21F6-CD70-4C6355AA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A529-952A-8909-0873-E628ED03F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0AA55-307F-A0A8-681E-460C55FF4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5F15B-46E9-1E01-7B1C-D1FC92D1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022-BCB1-4797-910A-5726E21D67C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1595B-AC55-DD4A-AE48-2257320F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F9319-445E-1B94-52CC-D5EB7CA6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E777-CE46-44D5-8428-E27D1A5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0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447D-1AAA-A97D-37B1-FA4C243D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80EF2-33DA-4E4E-9B51-ECE066E5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2F0F-0CA6-505B-5004-F08D19623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4F5CC-7730-3934-C18F-0BB849216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CCEC2-D18D-FAD4-C0F8-75DD4AF32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B1E94-D537-1CDC-AF00-167BAEDD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022-BCB1-4797-910A-5726E21D67C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548FA-80A5-A691-9128-62AA64B5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8BB60-52F6-6068-D7F1-07187D88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E777-CE46-44D5-8428-E27D1A5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5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C4BA-A8E2-9B82-F0F2-CBF0A4D8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DD8BA-182E-F0AE-EFE0-D8169FDC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022-BCB1-4797-910A-5726E21D67C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FE10A-D8C6-8A5C-1D77-02A9F084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1118E-C3C2-B241-E282-569789E6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E777-CE46-44D5-8428-E27D1A5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2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572C7-E1D4-4FD0-4FBB-7BE382E9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022-BCB1-4797-910A-5726E21D67C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67036-BC72-EDE2-1471-92F3241F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CC213-301B-2613-D2F2-17D020CB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E777-CE46-44D5-8428-E27D1A5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8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11F4-190D-E6F4-2B9A-06FCB1F7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0B1F-9022-C7A8-F3E6-8AEC30FD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0967F-6290-6AD8-9DDA-999CB32B5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E9C92-A58E-C8AA-C92B-609F45CC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022-BCB1-4797-910A-5726E21D67C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78153-18CD-4F66-B9C9-8AB9958D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DC05-2C3E-B637-B182-D6DF2A83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E777-CE46-44D5-8428-E27D1A5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1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6C27-7B3F-B576-F818-ABD12944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9F746-7A8D-7521-F632-FB8D163C5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9A856-0055-4923-7AC1-66AB21B19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7BEB8-4F23-1EF0-7481-9CC339CD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F022-BCB1-4797-910A-5726E21D67C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E5E8B-7642-5B78-98E5-E0342CF5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A0C23-2475-3071-041B-21993879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E777-CE46-44D5-8428-E27D1A5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B4C32-DCE7-749E-5035-3186ABA9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376E2-0D94-B7BA-85C3-23E4B510B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AB51-D3F6-7F49-7752-B13CE671C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FF022-BCB1-4797-910A-5726E21D67CE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4801-D723-FAC6-5D73-05A522DD6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E99DA-E258-D861-D1EF-CB01BBE3B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1E777-CE46-44D5-8428-E27D1A53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0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E29C4-CBA5-AE12-92F3-7CA510D62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6239" y="1625619"/>
            <a:ext cx="3606762" cy="360676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6868B0C-A168-7B32-E7AE-33B879095C61}"/>
              </a:ext>
            </a:extLst>
          </p:cNvPr>
          <p:cNvGrpSpPr/>
          <p:nvPr/>
        </p:nvGrpSpPr>
        <p:grpSpPr>
          <a:xfrm>
            <a:off x="546499" y="2409158"/>
            <a:ext cx="7158417" cy="2039683"/>
            <a:chOff x="128663" y="2166235"/>
            <a:chExt cx="7618338" cy="21707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9B6FA9-AFDA-B8E1-16C3-37F972149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8663" y="2166235"/>
              <a:ext cx="7618338" cy="152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1024A9-67D9-A198-F345-932E2F8F71C1}"/>
                </a:ext>
              </a:extLst>
            </p:cNvPr>
            <p:cNvSpPr txBox="1"/>
            <p:nvPr/>
          </p:nvSpPr>
          <p:spPr>
            <a:xfrm>
              <a:off x="169020" y="3690635"/>
              <a:ext cx="753762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0" dirty="0">
                  <a:solidFill>
                    <a:srgbClr val="E84D3D"/>
                  </a:solidFill>
                  <a:effectLst/>
                  <a:latin typeface="Roboto" panose="020B0604020202020204" pitchFamily="2" charset="0"/>
                  <a:ea typeface="Roboto" panose="020B0604020202020204" pitchFamily="2" charset="0"/>
                </a:rPr>
                <a:t>Revolutionize your music with Harmonic Split's A.I. instrument separation and guitar tuning technology.</a:t>
              </a:r>
              <a:endParaRPr lang="en-US" b="1" dirty="0">
                <a:solidFill>
                  <a:srgbClr val="E84D3D"/>
                </a:solidFill>
                <a:latin typeface="Roboto" panose="020B0604020202020204" pitchFamily="2" charset="0"/>
                <a:ea typeface="Roboto" panose="020B0604020202020204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B81AE1-80A7-546F-3812-3F644C36EE19}"/>
              </a:ext>
            </a:extLst>
          </p:cNvPr>
          <p:cNvGrpSpPr/>
          <p:nvPr/>
        </p:nvGrpSpPr>
        <p:grpSpPr>
          <a:xfrm>
            <a:off x="1722729" y="4549033"/>
            <a:ext cx="4625564" cy="338554"/>
            <a:chOff x="1605901" y="4491160"/>
            <a:chExt cx="4625564" cy="3385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34F50E-0A94-0D78-F27C-92B7017E7525}"/>
                </a:ext>
              </a:extLst>
            </p:cNvPr>
            <p:cNvSpPr txBox="1"/>
            <p:nvPr/>
          </p:nvSpPr>
          <p:spPr>
            <a:xfrm>
              <a:off x="4189268" y="4491160"/>
              <a:ext cx="204219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Roboto" panose="020B0604020202020204" pitchFamily="2" charset="0"/>
                  <a:ea typeface="Roboto" panose="020B0604020202020204" pitchFamily="2" charset="0"/>
                </a:rPr>
                <a:t>Nisipeanu Ionut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B0604020202020204" pitchFamily="2" charset="0"/>
                <a:ea typeface="Roboto" panose="020B0604020202020204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77C305-CD21-D8AB-DCAA-D1E1DE70A073}"/>
                </a:ext>
              </a:extLst>
            </p:cNvPr>
            <p:cNvGrpSpPr/>
            <p:nvPr/>
          </p:nvGrpSpPr>
          <p:grpSpPr>
            <a:xfrm>
              <a:off x="1605901" y="4491160"/>
              <a:ext cx="3604466" cy="338554"/>
              <a:chOff x="1605901" y="4491160"/>
              <a:chExt cx="3604466" cy="3385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6D0B08-DD58-2A56-E113-39677776D2B9}"/>
                  </a:ext>
                </a:extLst>
              </p:cNvPr>
              <p:cNvSpPr txBox="1"/>
              <p:nvPr/>
            </p:nvSpPr>
            <p:spPr>
              <a:xfrm>
                <a:off x="1605901" y="4491160"/>
                <a:ext cx="240297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i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Roboto" panose="020B0604020202020204" pitchFamily="2" charset="0"/>
                    <a:ea typeface="Roboto" panose="020B0604020202020204" pitchFamily="2" charset="0"/>
                  </a:rPr>
                  <a:t>Frimu</a:t>
                </a:r>
                <a:r>
                  <a:rPr lang="en-US" sz="1600" b="1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Roboto" panose="020B0604020202020204" pitchFamily="2" charset="0"/>
                    <a:ea typeface="Roboto" panose="020B0604020202020204" pitchFamily="2" charset="0"/>
                  </a:rPr>
                  <a:t> Aurel-Viorel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B0604020202020204" pitchFamily="2" charset="0"/>
                  <a:ea typeface="Roboto" panose="020B0604020202020204" pitchFamily="2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49503A-92DA-2F50-8313-43F553723D62}"/>
                  </a:ext>
                </a:extLst>
              </p:cNvPr>
              <p:cNvSpPr txBox="1"/>
              <p:nvPr/>
            </p:nvSpPr>
            <p:spPr>
              <a:xfrm>
                <a:off x="2807390" y="4491160"/>
                <a:ext cx="240297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" panose="020B0604020202020204" pitchFamily="2" charset="0"/>
                  <a:ea typeface="Roboto" panose="020B06040202020202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616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E29C4-CBA5-AE12-92F3-7CA510D62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636" y="941418"/>
            <a:ext cx="4975163" cy="49751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49503A-92DA-2F50-8313-43F553723D62}"/>
              </a:ext>
            </a:extLst>
          </p:cNvPr>
          <p:cNvSpPr txBox="1"/>
          <p:nvPr/>
        </p:nvSpPr>
        <p:spPr>
          <a:xfrm>
            <a:off x="2924218" y="4549033"/>
            <a:ext cx="24029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EE12C-E830-7A4E-5EBB-52AD7C3AC0CE}"/>
              </a:ext>
            </a:extLst>
          </p:cNvPr>
          <p:cNvSpPr txBox="1"/>
          <p:nvPr/>
        </p:nvSpPr>
        <p:spPr>
          <a:xfrm>
            <a:off x="4586068" y="1521732"/>
            <a:ext cx="4002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E84D3D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1.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D5971-5C80-AAFA-0D03-88BDAC203EC2}"/>
              </a:ext>
            </a:extLst>
          </p:cNvPr>
          <p:cNvSpPr txBox="1"/>
          <p:nvPr/>
        </p:nvSpPr>
        <p:spPr>
          <a:xfrm>
            <a:off x="4980999" y="2222052"/>
            <a:ext cx="7215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E84D3D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2. The need for harmonic split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09C37-B785-5C31-8C91-6690FF540E45}"/>
              </a:ext>
            </a:extLst>
          </p:cNvPr>
          <p:cNvSpPr txBox="1"/>
          <p:nvPr/>
        </p:nvSpPr>
        <p:spPr>
          <a:xfrm>
            <a:off x="4586069" y="2976361"/>
            <a:ext cx="5244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E84D3D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3. Technical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5DD73-4DFB-9002-46F5-4FD1F0A4115D}"/>
              </a:ext>
            </a:extLst>
          </p:cNvPr>
          <p:cNvSpPr txBox="1"/>
          <p:nvPr/>
        </p:nvSpPr>
        <p:spPr>
          <a:xfrm>
            <a:off x="4586069" y="3648440"/>
            <a:ext cx="2894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E84D3D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4.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AA0659-4A0D-EFD6-2637-C5216A2124BC}"/>
              </a:ext>
            </a:extLst>
          </p:cNvPr>
          <p:cNvSpPr txBox="1"/>
          <p:nvPr/>
        </p:nvSpPr>
        <p:spPr>
          <a:xfrm>
            <a:off x="4060278" y="4289357"/>
            <a:ext cx="34204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E84D3D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5. Use</a:t>
            </a:r>
            <a:r>
              <a:rPr lang="en-US" sz="4000" b="1" dirty="0">
                <a:solidFill>
                  <a:srgbClr val="E84D3D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 </a:t>
            </a:r>
            <a:r>
              <a:rPr lang="en-US" sz="3600" b="1" dirty="0">
                <a:solidFill>
                  <a:srgbClr val="E84D3D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cases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A7D931-348E-D2A4-261B-9DD0CB8F8919}"/>
              </a:ext>
            </a:extLst>
          </p:cNvPr>
          <p:cNvSpPr txBox="1"/>
          <p:nvPr/>
        </p:nvSpPr>
        <p:spPr>
          <a:xfrm>
            <a:off x="3602309" y="4991829"/>
            <a:ext cx="3420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E84D3D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1220628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lose-up of a guitar&#10;&#10;Description automatically generated">
            <a:extLst>
              <a:ext uri="{FF2B5EF4-FFF2-40B4-BE49-F238E27FC236}">
                <a16:creationId xmlns:a16="http://schemas.microsoft.com/office/drawing/2014/main" id="{04EF1B6B-1DBE-E4F7-48DE-624255298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0" b="54585"/>
          <a:stretch/>
        </p:blipFill>
        <p:spPr>
          <a:xfrm rot="19371645">
            <a:off x="9629930" y="-39238"/>
            <a:ext cx="5482914" cy="6260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4A923-F399-A308-67FA-2414ADEAEE73}"/>
              </a:ext>
            </a:extLst>
          </p:cNvPr>
          <p:cNvSpPr txBox="1"/>
          <p:nvPr/>
        </p:nvSpPr>
        <p:spPr>
          <a:xfrm>
            <a:off x="-4353635" y="409241"/>
            <a:ext cx="40026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E84D3D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1.Introduction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3B1C93-D034-7408-5502-9F09C64EC626}"/>
              </a:ext>
            </a:extLst>
          </p:cNvPr>
          <p:cNvGrpSpPr/>
          <p:nvPr/>
        </p:nvGrpSpPr>
        <p:grpSpPr>
          <a:xfrm>
            <a:off x="659857" y="2875002"/>
            <a:ext cx="6080435" cy="1670338"/>
            <a:chOff x="659857" y="2659559"/>
            <a:chExt cx="6080435" cy="16703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5DBADE-20F3-AF9C-C555-CEDF5BC27F26}"/>
                </a:ext>
              </a:extLst>
            </p:cNvPr>
            <p:cNvGrpSpPr/>
            <p:nvPr/>
          </p:nvGrpSpPr>
          <p:grpSpPr>
            <a:xfrm>
              <a:off x="659857" y="2659559"/>
              <a:ext cx="4723027" cy="1599734"/>
              <a:chOff x="659857" y="2659559"/>
              <a:chExt cx="4723027" cy="159973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DF7996-BAD9-76CE-6746-45598C3E51CC}"/>
                  </a:ext>
                </a:extLst>
              </p:cNvPr>
              <p:cNvSpPr txBox="1"/>
              <p:nvPr/>
            </p:nvSpPr>
            <p:spPr>
              <a:xfrm>
                <a:off x="2127849" y="2659559"/>
                <a:ext cx="2191109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E84D3D"/>
                    </a:solidFill>
                    <a:latin typeface="Roboto" panose="020B0604020202020204" pitchFamily="2" charset="0"/>
                    <a:ea typeface="Roboto" panose="020B0604020202020204" pitchFamily="2" charset="0"/>
                  </a:rPr>
                  <a:t>What is </a:t>
                </a:r>
              </a:p>
            </p:txBody>
          </p:sp>
          <p:pic>
            <p:nvPicPr>
              <p:cNvPr id="8" name="Picture 7" descr="A white text on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6A4028D0-CCB2-977C-F548-80A652126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857" y="3314234"/>
                <a:ext cx="4723027" cy="945059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BC6D50-DAC0-9E3B-170F-8BB2882EF695}"/>
                </a:ext>
              </a:extLst>
            </p:cNvPr>
            <p:cNvSpPr txBox="1"/>
            <p:nvPr/>
          </p:nvSpPr>
          <p:spPr>
            <a:xfrm>
              <a:off x="4549183" y="3314234"/>
              <a:ext cx="21911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Roboto" panose="020B0604020202020204" pitchFamily="2" charset="0"/>
                  <a:ea typeface="Roboto" panose="020B0604020202020204" pitchFamily="2" charset="0"/>
                </a:rPr>
                <a:t>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02103C-88CD-47F7-7F26-D07C6CB36732}"/>
              </a:ext>
            </a:extLst>
          </p:cNvPr>
          <p:cNvGrpSpPr/>
          <p:nvPr/>
        </p:nvGrpSpPr>
        <p:grpSpPr>
          <a:xfrm>
            <a:off x="6970517" y="2659558"/>
            <a:ext cx="4866793" cy="2101226"/>
            <a:chOff x="6970517" y="2659558"/>
            <a:chExt cx="4866793" cy="210122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C53EA6-B611-D733-A35A-B0EBF9B0D702}"/>
                </a:ext>
              </a:extLst>
            </p:cNvPr>
            <p:cNvSpPr txBox="1"/>
            <p:nvPr/>
          </p:nvSpPr>
          <p:spPr>
            <a:xfrm>
              <a:off x="8208284" y="2659558"/>
              <a:ext cx="219110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84D3D"/>
                  </a:solidFill>
                  <a:latin typeface="Roboto" panose="020B0604020202020204" pitchFamily="2" charset="0"/>
                  <a:ea typeface="Roboto" panose="020B0604020202020204" pitchFamily="2" charset="0"/>
                </a:rPr>
                <a:t>What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A301C6-C8A4-86BE-DA69-6FF33F1F9C62}"/>
                </a:ext>
              </a:extLst>
            </p:cNvPr>
            <p:cNvSpPr txBox="1"/>
            <p:nvPr/>
          </p:nvSpPr>
          <p:spPr>
            <a:xfrm>
              <a:off x="6970517" y="3314234"/>
              <a:ext cx="4866793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Roboto" panose="020B0604020202020204" pitchFamily="2" charset="0"/>
                  <a:ea typeface="Roboto" panose="020B0604020202020204" pitchFamily="2" charset="0"/>
                </a:rPr>
                <a:t>Technologies did we use</a:t>
              </a:r>
              <a:r>
                <a:rPr lang="en-US" sz="4400" b="1" dirty="0">
                  <a:solidFill>
                    <a:srgbClr val="E74D3C"/>
                  </a:solidFill>
                  <a:latin typeface="Roboto" panose="020B0604020202020204" pitchFamily="2" charset="0"/>
                  <a:ea typeface="Roboto" panose="020B0604020202020204" pitchFamily="2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340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33958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lose-up of a guitar&#10;&#10;Description automatically generated">
            <a:extLst>
              <a:ext uri="{FF2B5EF4-FFF2-40B4-BE49-F238E27FC236}">
                <a16:creationId xmlns:a16="http://schemas.microsoft.com/office/drawing/2014/main" id="{04EF1B6B-1DBE-E4F7-48DE-624255298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0" b="49935"/>
          <a:stretch/>
        </p:blipFill>
        <p:spPr>
          <a:xfrm rot="1140736">
            <a:off x="8272554" y="4438503"/>
            <a:ext cx="4981340" cy="6269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4A923-F399-A308-67FA-2414ADEAEE73}"/>
              </a:ext>
            </a:extLst>
          </p:cNvPr>
          <p:cNvSpPr txBox="1"/>
          <p:nvPr/>
        </p:nvSpPr>
        <p:spPr>
          <a:xfrm>
            <a:off x="-6078071" y="403412"/>
            <a:ext cx="54018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E84D3D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3. Technical Details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D18653-A6AD-3569-B050-A19B3A031F76}"/>
              </a:ext>
            </a:extLst>
          </p:cNvPr>
          <p:cNvGrpSpPr/>
          <p:nvPr/>
        </p:nvGrpSpPr>
        <p:grpSpPr>
          <a:xfrm>
            <a:off x="113128" y="1457758"/>
            <a:ext cx="6263116" cy="3942485"/>
            <a:chOff x="113128" y="1916250"/>
            <a:chExt cx="6263116" cy="394248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FC94EB-C85A-5514-D4B3-1E989E584865}"/>
                </a:ext>
              </a:extLst>
            </p:cNvPr>
            <p:cNvSpPr txBox="1"/>
            <p:nvPr/>
          </p:nvSpPr>
          <p:spPr>
            <a:xfrm>
              <a:off x="113128" y="1916250"/>
              <a:ext cx="6263116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E84D3D"/>
                  </a:solidFill>
                  <a:latin typeface="Roboto" panose="020B0604020202020204" pitchFamily="2" charset="0"/>
                  <a:ea typeface="Roboto" panose="020B0604020202020204" pitchFamily="2" charset="0"/>
                </a:rPr>
                <a:t>Challenges faced by musicians: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9741E7-C984-21E9-4D8E-04F307464791}"/>
                </a:ext>
              </a:extLst>
            </p:cNvPr>
            <p:cNvSpPr txBox="1"/>
            <p:nvPr/>
          </p:nvSpPr>
          <p:spPr>
            <a:xfrm>
              <a:off x="503581" y="3181079"/>
              <a:ext cx="5668619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Roborto"/>
                  <a:ea typeface="Roboto" panose="02000000000000000000" pitchFamily="2" charset="0"/>
                </a:rPr>
                <a:t>Difficulty in tuning guitars accurately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Roborto"/>
                  <a:ea typeface="Roboto" panose="02000000000000000000" pitchFamily="2" charset="0"/>
                </a:rPr>
                <a:t>Time-consuming process of separating individual instruments in a song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Roborto"/>
                  <a:ea typeface="Roboto" panose="02000000000000000000" pitchFamily="2" charset="0"/>
                </a:rPr>
                <a:t>Limited resources and tools available to musicians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Roborto"/>
                  <a:ea typeface="Roboto" panose="02000000000000000000" pitchFamily="2" charset="0"/>
                </a:rPr>
                <a:t>Lack of access to specialized software and equipment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A83388-A0F8-95A3-5599-5313F7F18C08}"/>
              </a:ext>
            </a:extLst>
          </p:cNvPr>
          <p:cNvGrpSpPr/>
          <p:nvPr/>
        </p:nvGrpSpPr>
        <p:grpSpPr>
          <a:xfrm>
            <a:off x="6096000" y="1457758"/>
            <a:ext cx="6263116" cy="4562227"/>
            <a:chOff x="271670" y="2035172"/>
            <a:chExt cx="6263116" cy="456222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F42B47-ACF5-A3B1-1B49-EA98849CEA36}"/>
                </a:ext>
              </a:extLst>
            </p:cNvPr>
            <p:cNvSpPr txBox="1"/>
            <p:nvPr/>
          </p:nvSpPr>
          <p:spPr>
            <a:xfrm>
              <a:off x="271670" y="2035172"/>
              <a:ext cx="6263116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E84D3D"/>
                  </a:solidFill>
                  <a:latin typeface="Roboto" panose="020B0604020202020204" pitchFamily="2" charset="0"/>
                  <a:ea typeface="Roboto" panose="020B0604020202020204" pitchFamily="2" charset="0"/>
                </a:rPr>
                <a:t>How Harmonic Split Solves These Challenges: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410082-31A9-9771-DB09-21D6D8E9470D}"/>
                </a:ext>
              </a:extLst>
            </p:cNvPr>
            <p:cNvSpPr txBox="1"/>
            <p:nvPr/>
          </p:nvSpPr>
          <p:spPr>
            <a:xfrm>
              <a:off x="503581" y="3181079"/>
              <a:ext cx="5512906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Roborto"/>
                  <a:ea typeface="Roboto" panose="02000000000000000000" pitchFamily="2" charset="0"/>
                </a:rPr>
                <a:t>Harmonic Split uses A.I. and signal processing to solve guitar tuning and track separation challenges.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Roborto"/>
                  <a:ea typeface="Roboto" panose="02000000000000000000" pitchFamily="2" charset="0"/>
                </a:rPr>
                <a:t>Users can easily tune guitars and split audio into multiple tracks, such as vocals, bass, and piano.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  <a:latin typeface="Roborto"/>
                  <a:ea typeface="Roboto" panose="02000000000000000000" pitchFamily="2" charset="0"/>
                </a:rPr>
                <a:t>Harmonic Split provides an intuitive interface and real-time feedback for easy and accurate use.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1621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19 3.33333E-6 L 0.48646 -0.00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lose-up of a guitar&#10;&#10;Description automatically generated">
            <a:extLst>
              <a:ext uri="{FF2B5EF4-FFF2-40B4-BE49-F238E27FC236}">
                <a16:creationId xmlns:a16="http://schemas.microsoft.com/office/drawing/2014/main" id="{04EF1B6B-1DBE-E4F7-48DE-624255298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60" b="22740"/>
          <a:stretch/>
        </p:blipFill>
        <p:spPr>
          <a:xfrm rot="19766454">
            <a:off x="-2529060" y="-235305"/>
            <a:ext cx="5482914" cy="10649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4A923-F399-A308-67FA-2414ADEAEE73}"/>
              </a:ext>
            </a:extLst>
          </p:cNvPr>
          <p:cNvSpPr txBox="1"/>
          <p:nvPr/>
        </p:nvSpPr>
        <p:spPr>
          <a:xfrm>
            <a:off x="-8844953" y="436135"/>
            <a:ext cx="81687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E84D3D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3.Technical Details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A301C6-C8A4-86BE-DA69-6FF33F1F9C62}"/>
              </a:ext>
            </a:extLst>
          </p:cNvPr>
          <p:cNvSpPr txBox="1"/>
          <p:nvPr/>
        </p:nvSpPr>
        <p:spPr>
          <a:xfrm>
            <a:off x="524703" y="1399255"/>
            <a:ext cx="486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b="1" dirty="0">
              <a:solidFill>
                <a:srgbClr val="E74D3C"/>
              </a:solidFill>
              <a:latin typeface="Roboto" panose="020B0604020202020204" pitchFamily="2" charset="0"/>
              <a:ea typeface="Roboto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D2F87-1101-B82A-8DB5-2AF3EC7A6F7E}"/>
              </a:ext>
            </a:extLst>
          </p:cNvPr>
          <p:cNvSpPr txBox="1"/>
          <p:nvPr/>
        </p:nvSpPr>
        <p:spPr>
          <a:xfrm>
            <a:off x="3129704" y="3049139"/>
            <a:ext cx="7959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74D3C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We utilize Artificial Intelligence (A.I.) through the integration of </a:t>
            </a:r>
            <a:r>
              <a:rPr lang="en-US" sz="2400" b="1" dirty="0" err="1">
                <a:solidFill>
                  <a:srgbClr val="E74D3C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Spleeter</a:t>
            </a:r>
            <a:r>
              <a:rPr lang="en-US" sz="2400" b="1" dirty="0">
                <a:solidFill>
                  <a:srgbClr val="E74D3C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, an open-source library used to separate audio tracks in a song.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7EBBB-20E7-A1B3-6996-AB7D14A0AB4E}"/>
              </a:ext>
            </a:extLst>
          </p:cNvPr>
          <p:cNvSpPr txBox="1"/>
          <p:nvPr/>
        </p:nvSpPr>
        <p:spPr>
          <a:xfrm>
            <a:off x="212398" y="1225578"/>
            <a:ext cx="7959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We use </a:t>
            </a:r>
            <a:r>
              <a:rPr lang="en-US" sz="2400" b="1" dirty="0" err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ngrok</a:t>
            </a:r>
            <a:r>
              <a:rPr lang="en-US" sz="24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 to expose the local server for public access during development and implement a queue system to manage long-running tasks.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BD260-6711-0C8F-ED11-972AC8451BAF}"/>
              </a:ext>
            </a:extLst>
          </p:cNvPr>
          <p:cNvSpPr txBox="1"/>
          <p:nvPr/>
        </p:nvSpPr>
        <p:spPr>
          <a:xfrm>
            <a:off x="1595812" y="4872700"/>
            <a:ext cx="79593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Harmonic Split is built using Flask, HTML, CSS, JS, Jinja2, AJAX, and Python.</a:t>
            </a:r>
          </a:p>
        </p:txBody>
      </p:sp>
    </p:spTree>
    <p:extLst>
      <p:ext uri="{BB962C8B-B14F-4D97-AF65-F5344CB8AC3E}">
        <p14:creationId xmlns:p14="http://schemas.microsoft.com/office/powerpoint/2010/main" val="3720530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19 2.22222E-6 L 0.59804 2.2222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9741E7-C984-21E9-4D8E-04F307464791}"/>
              </a:ext>
            </a:extLst>
          </p:cNvPr>
          <p:cNvSpPr txBox="1"/>
          <p:nvPr/>
        </p:nvSpPr>
        <p:spPr>
          <a:xfrm>
            <a:off x="-8089892" y="3254561"/>
            <a:ext cx="9884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borto"/>
                <a:ea typeface="Roboto" panose="02000000000000000000" pitchFamily="2" charset="0"/>
              </a:rPr>
              <a:t>Live Demonstration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5983F-4631-C731-27A3-806301EB3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838101" y="2254849"/>
            <a:ext cx="7158417" cy="1432371"/>
          </a:xfrm>
          <a:prstGeom prst="rect">
            <a:avLst/>
          </a:prstGeom>
        </p:spPr>
      </p:pic>
      <p:pic>
        <p:nvPicPr>
          <p:cNvPr id="31" name="Picture 30" descr="A close-up of a guitar&#10;&#10;Description automatically generated">
            <a:extLst>
              <a:ext uri="{FF2B5EF4-FFF2-40B4-BE49-F238E27FC236}">
                <a16:creationId xmlns:a16="http://schemas.microsoft.com/office/drawing/2014/main" id="{04EF1B6B-1DBE-E4F7-48DE-624255298B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760" b="-15538"/>
          <a:stretch/>
        </p:blipFill>
        <p:spPr>
          <a:xfrm rot="699877">
            <a:off x="-25769" y="-4824224"/>
            <a:ext cx="4981340" cy="144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20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1.01432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1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1.02083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lose-up of a guitar&#10;&#10;Description automatically generated">
            <a:extLst>
              <a:ext uri="{FF2B5EF4-FFF2-40B4-BE49-F238E27FC236}">
                <a16:creationId xmlns:a16="http://schemas.microsoft.com/office/drawing/2014/main" id="{04EF1B6B-1DBE-E4F7-48DE-624255298B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760" b="-15538"/>
          <a:stretch/>
        </p:blipFill>
        <p:spPr>
          <a:xfrm rot="20050674">
            <a:off x="9083932" y="428514"/>
            <a:ext cx="2353225" cy="6835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4A923-F399-A308-67FA-2414ADEAEE73}"/>
              </a:ext>
            </a:extLst>
          </p:cNvPr>
          <p:cNvSpPr txBox="1"/>
          <p:nvPr/>
        </p:nvSpPr>
        <p:spPr>
          <a:xfrm>
            <a:off x="-6078071" y="403412"/>
            <a:ext cx="54018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E84D3D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6. 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837CB-CBAE-809F-3215-6A1D6D90A22E}"/>
              </a:ext>
            </a:extLst>
          </p:cNvPr>
          <p:cNvSpPr txBox="1"/>
          <p:nvPr/>
        </p:nvSpPr>
        <p:spPr>
          <a:xfrm>
            <a:off x="618667" y="1275907"/>
            <a:ext cx="73591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74D3C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Harmonic Split </a:t>
            </a:r>
            <a:r>
              <a:rPr lang="en-US" sz="24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is an innovative web app that provides accurate guitar tuning and track separation using A.I.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67641-D9CF-AE11-E64A-4066175920AC}"/>
              </a:ext>
            </a:extLst>
          </p:cNvPr>
          <p:cNvSpPr txBox="1"/>
          <p:nvPr/>
        </p:nvSpPr>
        <p:spPr>
          <a:xfrm>
            <a:off x="378907" y="4905698"/>
            <a:ext cx="5717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Try out Harmonic Split </a:t>
            </a:r>
            <a:r>
              <a:rPr lang="en-US" sz="2400" b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at </a:t>
            </a:r>
            <a:r>
              <a:rPr lang="en-US" sz="2400" b="1">
                <a:solidFill>
                  <a:srgbClr val="E74D3C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https://rb.gy/9kf2b </a:t>
            </a:r>
            <a:r>
              <a:rPr lang="en-US" sz="2400" b="1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and </a:t>
            </a:r>
            <a:r>
              <a:rPr lang="en-US" sz="24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provide feedback to help us improve.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CEBD5-9CA6-1CE5-0E0D-A94E36273586}"/>
              </a:ext>
            </a:extLst>
          </p:cNvPr>
          <p:cNvSpPr txBox="1"/>
          <p:nvPr/>
        </p:nvSpPr>
        <p:spPr>
          <a:xfrm>
            <a:off x="2958553" y="2721471"/>
            <a:ext cx="62748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Future updates and improvements will include a new </a:t>
            </a:r>
            <a:r>
              <a:rPr lang="en-US" sz="2400" b="1" dirty="0">
                <a:solidFill>
                  <a:srgbClr val="E74D3C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A.I</a:t>
            </a:r>
            <a:r>
              <a:rPr lang="en-US" sz="24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</a:rPr>
              <a:t> model to detect chords from audio files, a YouTube scraper to split directly from YouTube, and audio conversion features.</a:t>
            </a:r>
          </a:p>
        </p:txBody>
      </p:sp>
    </p:spTree>
    <p:extLst>
      <p:ext uri="{BB962C8B-B14F-4D97-AF65-F5344CB8AC3E}">
        <p14:creationId xmlns:p14="http://schemas.microsoft.com/office/powerpoint/2010/main" val="4204136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19 3.33333E-6 L 0.41823 -0.004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471AF9EDE5E8439FB736CB716F11E2" ma:contentTypeVersion="9" ma:contentTypeDescription="Create a new document." ma:contentTypeScope="" ma:versionID="d69fa06f511bbb9794f778f17b8a00c0">
  <xsd:schema xmlns:xsd="http://www.w3.org/2001/XMLSchema" xmlns:xs="http://www.w3.org/2001/XMLSchema" xmlns:p="http://schemas.microsoft.com/office/2006/metadata/properties" xmlns:ns3="fc6ac72b-dcaa-4981-9a84-7cec0c57f4ca" targetNamespace="http://schemas.microsoft.com/office/2006/metadata/properties" ma:root="true" ma:fieldsID="45af022bb1608c9149c8e404eee72d3a" ns3:_="">
    <xsd:import namespace="fc6ac72b-dcaa-4981-9a84-7cec0c57f4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ac72b-dcaa-4981-9a84-7cec0c57f4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FBC3FC-94CE-4FF9-93F8-E55D4A964E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6ac72b-dcaa-4981-9a84-7cec0c57f4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6B0F16-6286-43A3-A3C5-92E2361FB4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C57BB9-B97A-40AC-8446-13C852AB9B64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fc6ac72b-dcaa-4981-9a84-7cec0c57f4ca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309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Roborto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Ionuț NISIPEANU (132773)</dc:creator>
  <cp:lastModifiedBy>Ionuț NISIPEANU (132773)</cp:lastModifiedBy>
  <cp:revision>5</cp:revision>
  <dcterms:created xsi:type="dcterms:W3CDTF">2023-05-05T07:31:09Z</dcterms:created>
  <dcterms:modified xsi:type="dcterms:W3CDTF">2023-05-05T10:43:13Z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0x010100B3471AF9EDE5E8439FB736CB716F11E2</vt:lpwstr>
  </property>
</Properties>
</file>