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62" r:id="rId9"/>
    <p:sldId id="263" r:id="rId10"/>
    <p:sldId id="265" r:id="rId11"/>
    <p:sldId id="264" r:id="rId12"/>
    <p:sldId id="267" r:id="rId13"/>
    <p:sldId id="266" r:id="rId14"/>
    <p:sldId id="268" r:id="rId15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171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359029-9E77-4737-8CA5-303F73F3271B}" v="143" dt="2023-12-07T10:40:26.9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0" autoAdjust="0"/>
    <p:restoredTop sz="94660" autoAdjust="0"/>
  </p:normalViewPr>
  <p:slideViewPr>
    <p:cSldViewPr snapToGrid="0">
      <p:cViewPr>
        <p:scale>
          <a:sx n="75" d="100"/>
          <a:sy n="75" d="100"/>
        </p:scale>
        <p:origin x="744" y="254"/>
      </p:cViewPr>
      <p:guideLst/>
    </p:cSldViewPr>
  </p:slideViewPr>
  <p:outlineViewPr>
    <p:cViewPr>
      <p:scale>
        <a:sx n="33" d="100"/>
        <a:sy n="33" d="100"/>
      </p:scale>
      <p:origin x="0" y="-7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026D70B-1E55-6DB8-8298-AF6D89140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3B5F8F59-986E-ADE9-EEE9-281617598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0CD00D64-BB4D-EC79-54B4-D4CAF65F4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C2FC6-3D97-417B-8B9A-0A8FB0955AE6}" type="datetimeFigureOut">
              <a:rPr lang="ro-RO" smtClean="0"/>
              <a:t>07.12.2023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41A02983-132B-BBDE-931E-9989AF0B2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9546D6B8-335E-9039-DF79-748A1075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4147-0402-42FE-99AF-4B175279AC2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03690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1C0B96A-0138-2309-CF86-829C53993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9FCA5904-C7D6-D6A7-9BA6-DA3633B12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6C21B4DA-99DB-2A05-73FE-9A95D447E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C2FC6-3D97-417B-8B9A-0A8FB0955AE6}" type="datetimeFigureOut">
              <a:rPr lang="ro-RO" smtClean="0"/>
              <a:t>07.12.2023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FA421F36-40DA-B044-D1BB-035DD6F43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1CF504BF-291F-448F-7718-B5D30F7E2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4147-0402-42FE-99AF-4B175279AC2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6689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>
            <a:extLst>
              <a:ext uri="{FF2B5EF4-FFF2-40B4-BE49-F238E27FC236}">
                <a16:creationId xmlns:a16="http://schemas.microsoft.com/office/drawing/2014/main" id="{9FA674E4-E88C-A154-B9FA-52F9CDFABC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4606C893-1D28-B572-03A2-7758E9D73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7C456D0D-8810-483B-16E5-7AA120B29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C2FC6-3D97-417B-8B9A-0A8FB0955AE6}" type="datetimeFigureOut">
              <a:rPr lang="ro-RO" smtClean="0"/>
              <a:t>07.12.2023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92FF01A3-48F8-F02C-73C3-5A276D75F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908FA2B5-53FB-55EE-3C84-C50C53D01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4147-0402-42FE-99AF-4B175279AC2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89215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0852972-2788-FBB9-F77D-54157288D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D2498E43-2115-A541-B313-3674E53C4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DBD9FEA2-04D6-743E-126B-C2F054367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C2FC6-3D97-417B-8B9A-0A8FB0955AE6}" type="datetimeFigureOut">
              <a:rPr lang="ro-RO" smtClean="0"/>
              <a:t>07.12.2023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8F31E30F-DBDB-14CC-260A-2F426B004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8CB777AA-B3EB-6C59-D59F-894B5DD44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4147-0402-42FE-99AF-4B175279AC2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423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94A38B2-196F-D400-0A8D-EF62C3A7B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6EA666DD-5709-6D6C-10E3-F920EEA84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30F18C85-16DA-2D24-CCAE-2F2D4EDAE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C2FC6-3D97-417B-8B9A-0A8FB0955AE6}" type="datetimeFigureOut">
              <a:rPr lang="ro-RO" smtClean="0"/>
              <a:t>07.12.2023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995D8D1F-3557-DC85-BF6B-2366017AC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FF0F461B-3A66-726C-BE62-FB06D1A08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4147-0402-42FE-99AF-4B175279AC2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33607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40477A0-98AF-E03E-C686-070144004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42A442EE-0850-0991-04A2-2FB59BD5C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F382E286-5219-5D3C-03F6-C2BF923B0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D81C4FE2-AF93-76C3-E0ED-46D01309B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C2FC6-3D97-417B-8B9A-0A8FB0955AE6}" type="datetimeFigureOut">
              <a:rPr lang="ro-RO" smtClean="0"/>
              <a:t>07.12.2023</a:t>
            </a:fld>
            <a:endParaRPr lang="ro-RO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5BCA0E96-D204-E6C7-BB0C-54A23C27B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F5562265-84B8-BF30-5809-108A34F2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4147-0402-42FE-99AF-4B175279AC2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39494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D2ADEBD-5956-2955-5B4A-084888B9F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3023C9D8-9EF6-13C0-3ECD-E7A02D22D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CD629214-FD97-495F-C382-C3C7782DC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786D4637-3E06-0808-AF4B-7451E1847F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F4D834F0-9909-4F5E-A840-B9F985FB01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727A878D-24BB-CC89-D780-68E0ECCF3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C2FC6-3D97-417B-8B9A-0A8FB0955AE6}" type="datetimeFigureOut">
              <a:rPr lang="ro-RO" smtClean="0"/>
              <a:t>07.12.2023</a:t>
            </a:fld>
            <a:endParaRPr lang="ro-RO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71713A3D-0C49-EEB6-19D5-8411F4758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2142C7B7-FE20-4CE9-1E52-CCFDD83F0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4147-0402-42FE-99AF-4B175279AC2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29490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580C868-EC6C-76A4-C252-3F6BC1F21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5D65EF5E-0025-C265-3B4B-AA1AF8396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C2FC6-3D97-417B-8B9A-0A8FB0955AE6}" type="datetimeFigureOut">
              <a:rPr lang="ro-RO" smtClean="0"/>
              <a:t>07.12.2023</a:t>
            </a:fld>
            <a:endParaRPr lang="ro-RO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4A989D59-C444-9DD5-AC3D-BAFA3442E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7AD1ABE0-9397-8DC1-AF00-4F1F4E572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4147-0402-42FE-99AF-4B175279AC2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093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CB9F30A4-9366-34DB-3589-CB8B6BEAC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C2FC6-3D97-417B-8B9A-0A8FB0955AE6}" type="datetimeFigureOut">
              <a:rPr lang="ro-RO" smtClean="0"/>
              <a:t>07.12.2023</a:t>
            </a:fld>
            <a:endParaRPr lang="ro-RO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5C01B80B-9655-F133-D0E9-30810A5E3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B4050AFC-4821-C323-22E1-4D7BE039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4147-0402-42FE-99AF-4B175279AC2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14241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409B1A4-25C0-C6AB-4507-CA6FB2401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7860D6B-BE20-765A-39AD-D583D117E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7E3E66C5-9325-12F0-892C-FD3BA09BF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2F27453D-8D6C-F382-95C2-BA1171EB1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C2FC6-3D97-417B-8B9A-0A8FB0955AE6}" type="datetimeFigureOut">
              <a:rPr lang="ro-RO" smtClean="0"/>
              <a:t>07.12.2023</a:t>
            </a:fld>
            <a:endParaRPr lang="ro-RO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512F14DA-3C7A-5D90-A22D-9547A003A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CB0745B9-A2C6-9DE9-8CD1-A062DA896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4147-0402-42FE-99AF-4B175279AC2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8814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9DD2651-4045-6FAF-D74A-98C18C331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imagine 2">
            <a:extLst>
              <a:ext uri="{FF2B5EF4-FFF2-40B4-BE49-F238E27FC236}">
                <a16:creationId xmlns:a16="http://schemas.microsoft.com/office/drawing/2014/main" id="{9742E4D3-1416-B539-C44C-D6638F1F9A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EB18379C-52E6-DC2F-7C52-BB953BDD6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B672B28A-7FB0-3456-79AB-D4F2266B2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C2FC6-3D97-417B-8B9A-0A8FB0955AE6}" type="datetimeFigureOut">
              <a:rPr lang="ro-RO" smtClean="0"/>
              <a:t>07.12.2023</a:t>
            </a:fld>
            <a:endParaRPr lang="ro-RO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627ABA7C-9A84-CDD4-E120-688A7B5DE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46851423-8245-55FB-4883-A6F23286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4147-0402-42FE-99AF-4B175279AC2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01223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>
            <a:extLst>
              <a:ext uri="{FF2B5EF4-FFF2-40B4-BE49-F238E27FC236}">
                <a16:creationId xmlns:a16="http://schemas.microsoft.com/office/drawing/2014/main" id="{A6BC77DE-5964-F77A-219B-277766C6E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BE4279DE-D2CA-F51F-C6EE-B860B78F5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D3541FEE-D3AD-3552-9908-9D6F08E6F6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C2FC6-3D97-417B-8B9A-0A8FB0955AE6}" type="datetimeFigureOut">
              <a:rPr lang="ro-RO" smtClean="0"/>
              <a:t>07.12.2023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0A8ED35B-EA25-10E0-020D-AA0F7B0C10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EB6818F5-6E8E-743F-5CC2-85A20D8F5E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74147-0402-42FE-99AF-4B175279AC2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76190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ine 5" descr="O imagine care conține roată, anvelopă, Piesă auto, Anvelopă auto&#10;&#10;Descriere generată automat">
            <a:extLst>
              <a:ext uri="{FF2B5EF4-FFF2-40B4-BE49-F238E27FC236}">
                <a16:creationId xmlns:a16="http://schemas.microsoft.com/office/drawing/2014/main" id="{8C70EBA2-43D6-4EDA-5131-F091AD0D24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81" b="3296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u 1">
            <a:extLst>
              <a:ext uri="{FF2B5EF4-FFF2-40B4-BE49-F238E27FC236}">
                <a16:creationId xmlns:a16="http://schemas.microsoft.com/office/drawing/2014/main" id="{2EEFF623-59D7-08AE-A839-4FBB7F3EB1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ro-RO" sz="5100" b="1" i="0" dirty="0">
                <a:solidFill>
                  <a:srgbClr val="FFFFFF"/>
                </a:solidFill>
                <a:effectLst/>
                <a:latin typeface="Söhne"/>
              </a:rPr>
              <a:t>Documentație Scurtă</a:t>
            </a:r>
            <a:br>
              <a:rPr lang="en-US" sz="5100" b="1" i="0" dirty="0">
                <a:solidFill>
                  <a:srgbClr val="FFFFFF"/>
                </a:solidFill>
                <a:effectLst/>
                <a:latin typeface="Söhne"/>
              </a:rPr>
            </a:br>
            <a:r>
              <a:rPr lang="ro-RO" sz="5100" b="1" i="0" dirty="0">
                <a:solidFill>
                  <a:srgbClr val="FFFFFF"/>
                </a:solidFill>
                <a:effectLst/>
                <a:latin typeface="Söhne"/>
              </a:rPr>
              <a:t> Mașină </a:t>
            </a:r>
            <a:r>
              <a:rPr lang="ro-RO" sz="5100" b="1" i="0" dirty="0" err="1">
                <a:solidFill>
                  <a:srgbClr val="FFFFFF"/>
                </a:solidFill>
                <a:effectLst/>
                <a:latin typeface="Söhne"/>
              </a:rPr>
              <a:t>Arduino</a:t>
            </a:r>
            <a:r>
              <a:rPr lang="ro-RO" sz="5100" b="1" i="0" dirty="0">
                <a:solidFill>
                  <a:srgbClr val="FFFFFF"/>
                </a:solidFill>
                <a:effectLst/>
                <a:latin typeface="Söhne"/>
              </a:rPr>
              <a:t> și </a:t>
            </a:r>
            <a:br>
              <a:rPr lang="en-US" sz="5100" b="1" i="0" dirty="0">
                <a:solidFill>
                  <a:srgbClr val="FFFFFF"/>
                </a:solidFill>
                <a:effectLst/>
                <a:latin typeface="Söhne"/>
              </a:rPr>
            </a:br>
            <a:r>
              <a:rPr lang="ro-RO" sz="5100" b="1" i="0" dirty="0">
                <a:solidFill>
                  <a:srgbClr val="FFFFFF"/>
                </a:solidFill>
                <a:effectLst/>
                <a:latin typeface="Söhne"/>
              </a:rPr>
              <a:t>Aplicație</a:t>
            </a:r>
            <a:r>
              <a:rPr lang="en-US" sz="5100" b="1" i="0" dirty="0">
                <a:solidFill>
                  <a:srgbClr val="FFFFFF"/>
                </a:solidFill>
                <a:effectLst/>
                <a:latin typeface="Söhne"/>
              </a:rPr>
              <a:t> Controller Ma</a:t>
            </a:r>
            <a:r>
              <a:rPr lang="ro-RO" sz="5100" b="1" i="0" dirty="0">
                <a:solidFill>
                  <a:srgbClr val="FFFFFF"/>
                </a:solidFill>
                <a:effectLst/>
                <a:latin typeface="Söhne"/>
              </a:rPr>
              <a:t>șină</a:t>
            </a:r>
            <a:br>
              <a:rPr lang="ro-RO" sz="5100" b="1" i="0" dirty="0">
                <a:solidFill>
                  <a:srgbClr val="FFFFFF"/>
                </a:solidFill>
                <a:effectLst/>
                <a:latin typeface="Söhne"/>
              </a:rPr>
            </a:br>
            <a:endParaRPr lang="ro-RO" sz="5100" dirty="0">
              <a:solidFill>
                <a:srgbClr val="FFFFFF"/>
              </a:solidFill>
            </a:endParaRPr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5D2CB24D-91F5-C253-AF60-A95E904A971C}"/>
              </a:ext>
            </a:extLst>
          </p:cNvPr>
          <p:cNvSpPr txBox="1"/>
          <p:nvPr/>
        </p:nvSpPr>
        <p:spPr>
          <a:xfrm>
            <a:off x="0" y="5380671"/>
            <a:ext cx="584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Nume</a:t>
            </a:r>
            <a:r>
              <a:rPr lang="en-US" dirty="0"/>
              <a:t>: Iancu Aurelian</a:t>
            </a:r>
          </a:p>
          <a:p>
            <a:r>
              <a:rPr lang="en-US" dirty="0" err="1"/>
              <a:t>Facultate</a:t>
            </a:r>
            <a:r>
              <a:rPr lang="en-US" dirty="0"/>
              <a:t>: </a:t>
            </a:r>
            <a:r>
              <a:rPr lang="en-US" dirty="0" err="1"/>
              <a:t>Inginerie</a:t>
            </a:r>
            <a:r>
              <a:rPr lang="en-US" dirty="0"/>
              <a:t> Electric</a:t>
            </a:r>
            <a:r>
              <a:rPr lang="ro-RO" dirty="0"/>
              <a:t>ă și Știința Calculatoarelor</a:t>
            </a:r>
          </a:p>
          <a:p>
            <a:r>
              <a:rPr lang="ro-RO" dirty="0"/>
              <a:t>Specializare</a:t>
            </a:r>
            <a:r>
              <a:rPr lang="en-US" dirty="0"/>
              <a:t>:</a:t>
            </a:r>
            <a:r>
              <a:rPr lang="ro-RO" dirty="0"/>
              <a:t> ETTI</a:t>
            </a:r>
          </a:p>
          <a:p>
            <a:r>
              <a:rPr lang="ro-RO" dirty="0"/>
              <a:t>An</a:t>
            </a:r>
            <a:r>
              <a:rPr lang="en-US" dirty="0"/>
              <a:t>:</a:t>
            </a:r>
            <a:r>
              <a:rPr lang="ro-RO" dirty="0"/>
              <a:t> </a:t>
            </a:r>
            <a:r>
              <a:rPr lang="ro-RO" dirty="0" err="1"/>
              <a:t>ll</a:t>
            </a:r>
            <a:endParaRPr lang="ro-RO" dirty="0"/>
          </a:p>
          <a:p>
            <a:r>
              <a:rPr lang="ro-RO" dirty="0"/>
              <a:t>Grupa</a:t>
            </a:r>
            <a:r>
              <a:rPr lang="en-US" dirty="0"/>
              <a:t>:</a:t>
            </a:r>
            <a:r>
              <a:rPr lang="ro-RO" dirty="0"/>
              <a:t> 4LF622</a:t>
            </a:r>
          </a:p>
        </p:txBody>
      </p:sp>
    </p:spTree>
    <p:extLst>
      <p:ext uri="{BB962C8B-B14F-4D97-AF65-F5344CB8AC3E}">
        <p14:creationId xmlns:p14="http://schemas.microsoft.com/office/powerpoint/2010/main" val="8702026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937D1FAD-F19F-2667-B664-D3BE388F4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Depanare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CD59AEA-CE77-C880-A3EC-D325D5E03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0833"/>
            <a:ext cx="5096934" cy="416613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1900" b="1" i="0" u="sng" dirty="0" err="1">
                <a:effectLst/>
              </a:rPr>
              <a:t>Problema</a:t>
            </a:r>
            <a:r>
              <a:rPr lang="en-US" sz="1900" b="1" i="0" u="sng" dirty="0">
                <a:effectLst/>
              </a:rPr>
              <a:t>: </a:t>
            </a:r>
            <a:r>
              <a:rPr lang="en-US" sz="1900" b="1" i="0" u="sng" dirty="0" err="1">
                <a:effectLst/>
              </a:rPr>
              <a:t>Conexiune</a:t>
            </a:r>
            <a:r>
              <a:rPr lang="en-US" sz="1900" b="1" i="0" u="sng" dirty="0">
                <a:effectLst/>
              </a:rPr>
              <a:t> Bluetooth </a:t>
            </a:r>
            <a:r>
              <a:rPr lang="en-US" sz="1900" b="1" i="0" u="sng" dirty="0" err="1">
                <a:effectLst/>
              </a:rPr>
              <a:t>nereușită</a:t>
            </a:r>
            <a:endParaRPr lang="en-US" sz="1900" b="1" i="0" u="sng" dirty="0">
              <a:effectLst/>
            </a:endParaRPr>
          </a:p>
          <a:p>
            <a:pPr marL="0" marR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ro-RO" sz="19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ro-RO" sz="1900" b="1" u="sng" strike="noStrike" cap="none" normalizeH="0" baseline="0" dirty="0" err="1">
                <a:ln>
                  <a:noFill/>
                </a:ln>
                <a:effectLst/>
              </a:rPr>
              <a:t>Verificați</a:t>
            </a:r>
            <a:r>
              <a:rPr kumimoji="0" lang="en-US" altLang="ro-RO" sz="1900" b="1" u="sng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ro-RO" sz="1900" b="1" u="sng" strike="noStrike" cap="none" normalizeH="0" baseline="0" dirty="0" err="1">
                <a:ln>
                  <a:noFill/>
                </a:ln>
                <a:effectLst/>
              </a:rPr>
              <a:t>Conexiunea</a:t>
            </a:r>
            <a:r>
              <a:rPr kumimoji="0" lang="en-US" altLang="ro-RO" sz="1900" b="1" u="sng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ro-RO" sz="1900" b="1" u="sng" strike="noStrike" cap="none" normalizeH="0" baseline="0" dirty="0" err="1">
                <a:ln>
                  <a:noFill/>
                </a:ln>
                <a:effectLst/>
              </a:rPr>
              <a:t>Fizică</a:t>
            </a:r>
            <a:r>
              <a:rPr kumimoji="0" lang="en-US" altLang="ro-RO" sz="1900" b="1" i="0" u="none" strike="noStrike" cap="none" normalizeH="0" baseline="0" dirty="0">
                <a:ln>
                  <a:noFill/>
                </a:ln>
                <a:effectLst/>
              </a:rPr>
              <a:t>: </a:t>
            </a:r>
            <a:r>
              <a:rPr kumimoji="0" lang="en-US" altLang="ro-RO" sz="1900" b="1" i="0" u="none" strike="noStrike" cap="none" normalizeH="0" baseline="0" dirty="0" err="1">
                <a:ln>
                  <a:noFill/>
                </a:ln>
                <a:effectLst/>
              </a:rPr>
              <a:t>Asigurați-vă</a:t>
            </a:r>
            <a:r>
              <a:rPr kumimoji="0" lang="en-US" altLang="ro-RO" sz="1900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ro-RO" sz="1900" b="1" i="0" u="none" strike="noStrike" cap="none" normalizeH="0" baseline="0" dirty="0" err="1">
                <a:ln>
                  <a:noFill/>
                </a:ln>
                <a:effectLst/>
              </a:rPr>
              <a:t>că</a:t>
            </a:r>
            <a:r>
              <a:rPr kumimoji="0" lang="en-US" altLang="ro-RO" sz="1900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ro-RO" sz="1900" b="1" i="0" u="none" strike="noStrike" cap="none" normalizeH="0" baseline="0" dirty="0" err="1">
                <a:ln>
                  <a:noFill/>
                </a:ln>
                <a:effectLst/>
              </a:rPr>
              <a:t>dispozitivul</a:t>
            </a:r>
            <a:r>
              <a:rPr kumimoji="0" lang="en-US" altLang="ro-RO" sz="1900" b="1" i="0" u="none" strike="noStrike" cap="none" normalizeH="0" baseline="0" dirty="0">
                <a:ln>
                  <a:noFill/>
                </a:ln>
                <a:effectLst/>
              </a:rPr>
              <a:t> Bluetooth </a:t>
            </a:r>
            <a:r>
              <a:rPr kumimoji="0" lang="en-US" altLang="ro-RO" sz="1900" b="1" i="0" u="none" strike="noStrike" cap="none" normalizeH="0" baseline="0" dirty="0" err="1">
                <a:ln>
                  <a:noFill/>
                </a:ln>
                <a:effectLst/>
              </a:rPr>
              <a:t>este</a:t>
            </a:r>
            <a:r>
              <a:rPr kumimoji="0" lang="en-US" altLang="ro-RO" sz="1900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ro-RO" sz="1900" b="1" i="0" u="none" strike="noStrike" cap="none" normalizeH="0" baseline="0" dirty="0" err="1">
                <a:ln>
                  <a:noFill/>
                </a:ln>
                <a:effectLst/>
              </a:rPr>
              <a:t>corect</a:t>
            </a:r>
            <a:r>
              <a:rPr kumimoji="0" lang="en-US" altLang="ro-RO" sz="1900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ro-RO" sz="1900" b="1" i="0" u="none" strike="noStrike" cap="none" normalizeH="0" baseline="0" dirty="0" err="1">
                <a:ln>
                  <a:noFill/>
                </a:ln>
                <a:effectLst/>
              </a:rPr>
              <a:t>conectat</a:t>
            </a:r>
            <a:r>
              <a:rPr kumimoji="0" lang="en-US" altLang="ro-RO" sz="1900" b="1" i="0" u="none" strike="noStrike" cap="none" normalizeH="0" baseline="0" dirty="0">
                <a:ln>
                  <a:noFill/>
                </a:ln>
                <a:effectLst/>
              </a:rPr>
              <a:t> la </a:t>
            </a:r>
            <a:r>
              <a:rPr kumimoji="0" lang="en-US" altLang="ro-RO" sz="1900" b="1" i="0" u="none" strike="noStrike" cap="none" normalizeH="0" baseline="0" dirty="0" err="1">
                <a:ln>
                  <a:noFill/>
                </a:ln>
                <a:effectLst/>
              </a:rPr>
              <a:t>portul</a:t>
            </a:r>
            <a:r>
              <a:rPr kumimoji="0" lang="en-US" altLang="ro-RO" sz="1900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ro-RO" sz="1900" b="1" i="0" u="none" strike="noStrike" cap="none" normalizeH="0" baseline="0" dirty="0" err="1">
                <a:ln>
                  <a:noFill/>
                </a:ln>
                <a:effectLst/>
              </a:rPr>
              <a:t>corespunzător</a:t>
            </a:r>
            <a:r>
              <a:rPr kumimoji="0" lang="en-US" altLang="ro-RO" sz="1900" b="1" i="0" u="none" strike="noStrike" cap="none" normalizeH="0" baseline="0" dirty="0">
                <a:ln>
                  <a:noFill/>
                </a:ln>
                <a:effectLst/>
              </a:rPr>
              <a:t> al Arduino </a:t>
            </a:r>
            <a:r>
              <a:rPr kumimoji="0" lang="en-US" altLang="ro-RO" sz="1900" b="1" i="0" u="none" strike="noStrike" cap="none" normalizeH="0" baseline="0" dirty="0" err="1">
                <a:ln>
                  <a:noFill/>
                </a:ln>
                <a:effectLst/>
              </a:rPr>
              <a:t>și</a:t>
            </a:r>
            <a:r>
              <a:rPr kumimoji="0" lang="en-US" altLang="ro-RO" sz="1900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ro-RO" sz="1900" b="1" i="0" u="none" strike="noStrike" cap="none" normalizeH="0" baseline="0" dirty="0" err="1">
                <a:ln>
                  <a:noFill/>
                </a:ln>
                <a:effectLst/>
              </a:rPr>
              <a:t>că</a:t>
            </a:r>
            <a:r>
              <a:rPr kumimoji="0" lang="en-US" altLang="ro-RO" sz="1900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ro-RO" sz="1900" b="1" i="0" u="none" strike="noStrike" cap="none" normalizeH="0" baseline="0" dirty="0" err="1">
                <a:ln>
                  <a:noFill/>
                </a:ln>
                <a:effectLst/>
              </a:rPr>
              <a:t>conexiunile</a:t>
            </a:r>
            <a:r>
              <a:rPr kumimoji="0" lang="en-US" altLang="ro-RO" sz="1900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ro-RO" sz="1900" b="1" i="0" u="none" strike="noStrike" cap="none" normalizeH="0" baseline="0" dirty="0" err="1">
                <a:ln>
                  <a:noFill/>
                </a:ln>
                <a:effectLst/>
              </a:rPr>
              <a:t>fizice</a:t>
            </a:r>
            <a:r>
              <a:rPr kumimoji="0" lang="en-US" altLang="ro-RO" sz="1900" b="1" i="0" u="none" strike="noStrike" cap="none" normalizeH="0" baseline="0" dirty="0">
                <a:ln>
                  <a:noFill/>
                </a:ln>
                <a:effectLst/>
              </a:rPr>
              <a:t> sunt stabile.</a:t>
            </a:r>
          </a:p>
          <a:p>
            <a:pPr marL="0" marR="0" lvl="0" indent="0"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ro-RO" sz="1900" b="1" i="0" u="sng" strike="noStrike" cap="none" normalizeH="0" baseline="0" dirty="0" err="1">
                <a:ln>
                  <a:noFill/>
                </a:ln>
                <a:effectLst/>
              </a:rPr>
              <a:t>Verificați</a:t>
            </a:r>
            <a:r>
              <a:rPr kumimoji="0" lang="en-US" altLang="ro-RO" sz="1900" b="1" i="0" u="sng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ro-RO" sz="1900" b="1" i="0" u="sng" strike="noStrike" cap="none" normalizeH="0" baseline="0" dirty="0" err="1">
                <a:ln>
                  <a:noFill/>
                </a:ln>
                <a:effectLst/>
              </a:rPr>
              <a:t>Numele</a:t>
            </a:r>
            <a:r>
              <a:rPr kumimoji="0" lang="en-US" altLang="ro-RO" sz="1900" b="1" i="0" u="sng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ro-RO" sz="1900" b="1" i="0" u="sng" strike="noStrike" cap="none" normalizeH="0" baseline="0" dirty="0" err="1">
                <a:ln>
                  <a:noFill/>
                </a:ln>
                <a:effectLst/>
              </a:rPr>
              <a:t>Dispozitivului</a:t>
            </a:r>
            <a:r>
              <a:rPr kumimoji="0" lang="en-US" altLang="ro-RO" sz="1900" b="1" i="0" u="none" strike="noStrike" cap="none" normalizeH="0" baseline="0" dirty="0">
                <a:ln>
                  <a:noFill/>
                </a:ln>
                <a:effectLst/>
              </a:rPr>
              <a:t>: </a:t>
            </a:r>
            <a:r>
              <a:rPr kumimoji="0" lang="en-US" altLang="ro-RO" sz="1900" b="1" i="0" u="none" strike="noStrike" cap="none" normalizeH="0" baseline="0" dirty="0" err="1">
                <a:ln>
                  <a:noFill/>
                </a:ln>
                <a:effectLst/>
              </a:rPr>
              <a:t>Asigurați-vă</a:t>
            </a:r>
            <a:r>
              <a:rPr kumimoji="0" lang="en-US" altLang="ro-RO" sz="1900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ro-RO" sz="1900" b="1" i="0" u="none" strike="noStrike" cap="none" normalizeH="0" baseline="0" dirty="0" err="1">
                <a:ln>
                  <a:noFill/>
                </a:ln>
                <a:effectLst/>
              </a:rPr>
              <a:t>că</a:t>
            </a:r>
            <a:r>
              <a:rPr kumimoji="0" lang="en-US" altLang="ro-RO" sz="1900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ro-RO" sz="1900" b="1" i="0" u="none" strike="noStrike" cap="none" normalizeH="0" baseline="0" dirty="0" err="1">
                <a:ln>
                  <a:noFill/>
                </a:ln>
                <a:effectLst/>
              </a:rPr>
              <a:t>numele</a:t>
            </a:r>
            <a:r>
              <a:rPr kumimoji="0" lang="en-US" altLang="ro-RO" sz="1900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ro-RO" sz="1900" b="1" i="0" u="none" strike="noStrike" cap="none" normalizeH="0" baseline="0" dirty="0" err="1">
                <a:ln>
                  <a:noFill/>
                </a:ln>
                <a:effectLst/>
              </a:rPr>
              <a:t>dispozitivului</a:t>
            </a:r>
            <a:r>
              <a:rPr kumimoji="0" lang="en-US" altLang="ro-RO" sz="1900" b="1" i="0" u="none" strike="noStrike" cap="none" normalizeH="0" baseline="0" dirty="0">
                <a:ln>
                  <a:noFill/>
                </a:ln>
                <a:effectLst/>
              </a:rPr>
              <a:t> Bluetooth </a:t>
            </a:r>
            <a:r>
              <a:rPr kumimoji="0" lang="en-US" altLang="ro-RO" sz="1900" b="1" i="0" u="none" strike="noStrike" cap="none" normalizeH="0" baseline="0" dirty="0" err="1">
                <a:ln>
                  <a:noFill/>
                </a:ln>
                <a:effectLst/>
              </a:rPr>
              <a:t>specificat</a:t>
            </a:r>
            <a:r>
              <a:rPr kumimoji="0" lang="en-US" altLang="ro-RO" sz="1900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ro-RO" sz="1900" b="1" i="0" u="none" strike="noStrike" cap="none" normalizeH="0" baseline="0" dirty="0" err="1">
                <a:ln>
                  <a:noFill/>
                </a:ln>
                <a:effectLst/>
              </a:rPr>
              <a:t>în</a:t>
            </a:r>
            <a:r>
              <a:rPr kumimoji="0" lang="en-US" altLang="ro-RO" sz="1900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ro-RO" sz="1900" b="1" i="0" u="none" strike="noStrike" cap="none" normalizeH="0" baseline="0" dirty="0" err="1">
                <a:ln>
                  <a:noFill/>
                </a:ln>
                <a:effectLst/>
              </a:rPr>
              <a:t>aplicație</a:t>
            </a:r>
            <a:r>
              <a:rPr kumimoji="0" lang="en-US" altLang="ro-RO" sz="1900" b="1" i="0" u="none" strike="noStrike" cap="none" normalizeH="0" baseline="0" dirty="0">
                <a:ln>
                  <a:noFill/>
                </a:ln>
                <a:effectLst/>
              </a:rPr>
              <a:t> (Seria de </a:t>
            </a:r>
            <a:r>
              <a:rPr kumimoji="0" lang="en-US" altLang="ro-RO" sz="1900" b="1" i="0" u="none" strike="noStrike" cap="none" normalizeH="0" baseline="0" dirty="0" err="1">
                <a:ln>
                  <a:noFill/>
                </a:ln>
                <a:effectLst/>
              </a:rPr>
              <a:t>Sasiu</a:t>
            </a:r>
            <a:r>
              <a:rPr kumimoji="0" lang="en-US" altLang="ro-RO" sz="1900" b="1" i="0" u="none" strike="noStrike" cap="none" normalizeH="0" baseline="0" dirty="0">
                <a:ln>
                  <a:noFill/>
                </a:ln>
                <a:effectLst/>
              </a:rPr>
              <a:t>) </a:t>
            </a:r>
            <a:r>
              <a:rPr kumimoji="0" lang="en-US" altLang="ro-RO" sz="1900" b="1" i="0" u="none" strike="noStrike" cap="none" normalizeH="0" baseline="0" dirty="0" err="1">
                <a:ln>
                  <a:noFill/>
                </a:ln>
                <a:effectLst/>
              </a:rPr>
              <a:t>corespunde</a:t>
            </a:r>
            <a:r>
              <a:rPr kumimoji="0" lang="en-US" altLang="ro-RO" sz="1900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ro-RO" sz="1900" b="1" i="0" u="none" strike="noStrike" cap="none" normalizeH="0" baseline="0" dirty="0" err="1">
                <a:ln>
                  <a:noFill/>
                </a:ln>
                <a:effectLst/>
              </a:rPr>
              <a:t>numelui</a:t>
            </a:r>
            <a:r>
              <a:rPr kumimoji="0" lang="en-US" altLang="ro-RO" sz="1900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ro-RO" sz="1900" b="1" i="0" u="none" strike="noStrike" cap="none" normalizeH="0" baseline="0" dirty="0" err="1">
                <a:ln>
                  <a:noFill/>
                </a:ln>
                <a:effectLst/>
              </a:rPr>
              <a:t>dispozitivului</a:t>
            </a:r>
            <a:r>
              <a:rPr kumimoji="0" lang="en-US" altLang="ro-RO" sz="1900" b="1" i="0" u="none" strike="noStrike" cap="none" normalizeH="0" baseline="0" dirty="0">
                <a:ln>
                  <a:noFill/>
                </a:ln>
                <a:effectLst/>
              </a:rPr>
              <a:t> real.</a:t>
            </a:r>
          </a:p>
          <a:p>
            <a:pPr marL="0" marR="0" lvl="0" indent="0"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ro-RO" sz="1900" b="1" i="0" u="sng" strike="noStrike" cap="none" normalizeH="0" baseline="0" dirty="0" err="1">
                <a:ln>
                  <a:noFill/>
                </a:ln>
                <a:effectLst/>
              </a:rPr>
              <a:t>Starea</a:t>
            </a:r>
            <a:r>
              <a:rPr kumimoji="0" lang="en-US" altLang="ro-RO" sz="1900" b="1" i="0" u="sng" strike="noStrike" cap="none" normalizeH="0" baseline="0" dirty="0">
                <a:ln>
                  <a:noFill/>
                </a:ln>
                <a:effectLst/>
              </a:rPr>
              <a:t> Bluetooth a </a:t>
            </a:r>
            <a:r>
              <a:rPr kumimoji="0" lang="en-US" altLang="ro-RO" sz="1900" b="1" i="0" u="sng" strike="noStrike" cap="none" normalizeH="0" baseline="0" dirty="0" err="1">
                <a:ln>
                  <a:noFill/>
                </a:ln>
                <a:effectLst/>
              </a:rPr>
              <a:t>Dispozitivului</a:t>
            </a:r>
            <a:r>
              <a:rPr kumimoji="0" lang="en-US" altLang="ro-RO" sz="1900" b="1" i="0" u="none" strike="noStrike" cap="none" normalizeH="0" baseline="0" dirty="0">
                <a:ln>
                  <a:noFill/>
                </a:ln>
                <a:effectLst/>
              </a:rPr>
              <a:t>: </a:t>
            </a:r>
            <a:r>
              <a:rPr kumimoji="0" lang="en-US" altLang="ro-RO" sz="1900" b="1" i="0" u="none" strike="noStrike" cap="none" normalizeH="0" baseline="0" dirty="0" err="1">
                <a:ln>
                  <a:noFill/>
                </a:ln>
                <a:effectLst/>
              </a:rPr>
              <a:t>Verificați</a:t>
            </a:r>
            <a:r>
              <a:rPr kumimoji="0" lang="en-US" altLang="ro-RO" sz="1900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ro-RO" sz="1900" b="1" i="0" u="none" strike="noStrike" cap="none" normalizeH="0" baseline="0" dirty="0" err="1">
                <a:ln>
                  <a:noFill/>
                </a:ln>
                <a:effectLst/>
              </a:rPr>
              <a:t>dacă</a:t>
            </a:r>
            <a:r>
              <a:rPr kumimoji="0" lang="en-US" altLang="ro-RO" sz="1900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ro-RO" sz="1900" b="1" i="0" u="none" strike="noStrike" cap="none" normalizeH="0" baseline="0" dirty="0" err="1">
                <a:ln>
                  <a:noFill/>
                </a:ln>
                <a:effectLst/>
              </a:rPr>
              <a:t>modulul</a:t>
            </a:r>
            <a:r>
              <a:rPr kumimoji="0" lang="en-US" altLang="ro-RO" sz="1900" b="1" i="0" u="none" strike="noStrike" cap="none" normalizeH="0" baseline="0" dirty="0">
                <a:ln>
                  <a:noFill/>
                </a:ln>
                <a:effectLst/>
              </a:rPr>
              <a:t> Bluetooth al </a:t>
            </a:r>
            <a:r>
              <a:rPr kumimoji="0" lang="en-US" altLang="ro-RO" sz="1900" b="1" i="0" u="none" strike="noStrike" cap="none" normalizeH="0" baseline="0" dirty="0" err="1">
                <a:ln>
                  <a:noFill/>
                </a:ln>
                <a:effectLst/>
              </a:rPr>
              <a:t>dispozitivului</a:t>
            </a:r>
            <a:r>
              <a:rPr kumimoji="0" lang="en-US" altLang="ro-RO" sz="1900" b="1" i="0" u="none" strike="noStrike" cap="none" normalizeH="0" baseline="0" dirty="0">
                <a:ln>
                  <a:noFill/>
                </a:ln>
                <a:effectLst/>
              </a:rPr>
              <a:t> Arduino </a:t>
            </a:r>
            <a:r>
              <a:rPr kumimoji="0" lang="en-US" altLang="ro-RO" sz="1900" b="1" i="0" u="none" strike="noStrike" cap="none" normalizeH="0" baseline="0" dirty="0" err="1">
                <a:ln>
                  <a:noFill/>
                </a:ln>
                <a:effectLst/>
              </a:rPr>
              <a:t>este</a:t>
            </a:r>
            <a:r>
              <a:rPr kumimoji="0" lang="en-US" altLang="ro-RO" sz="1900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ro-RO" sz="1900" b="1" i="0" u="none" strike="noStrike" cap="none" normalizeH="0" baseline="0" dirty="0" err="1">
                <a:ln>
                  <a:noFill/>
                </a:ln>
                <a:effectLst/>
              </a:rPr>
              <a:t>funcțional</a:t>
            </a:r>
            <a:r>
              <a:rPr kumimoji="0" lang="en-US" altLang="ro-RO" sz="1900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ro-RO" sz="1900" b="1" i="0" u="none" strike="noStrike" cap="none" normalizeH="0" baseline="0" dirty="0" err="1">
                <a:ln>
                  <a:noFill/>
                </a:ln>
                <a:effectLst/>
              </a:rPr>
              <a:t>și</a:t>
            </a:r>
            <a:r>
              <a:rPr kumimoji="0" lang="en-US" altLang="ro-RO" sz="1900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ro-RO" sz="1900" b="1" i="0" u="none" strike="noStrike" cap="none" normalizeH="0" baseline="0" dirty="0" err="1">
                <a:ln>
                  <a:noFill/>
                </a:ln>
                <a:effectLst/>
              </a:rPr>
              <a:t>corect</a:t>
            </a:r>
            <a:r>
              <a:rPr kumimoji="0" lang="en-US" altLang="ro-RO" sz="1900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ro-RO" sz="1900" b="1" i="0" u="none" strike="noStrike" cap="none" normalizeH="0" baseline="0" dirty="0" err="1">
                <a:ln>
                  <a:noFill/>
                </a:ln>
                <a:effectLst/>
              </a:rPr>
              <a:t>configurat</a:t>
            </a:r>
            <a:r>
              <a:rPr kumimoji="0" lang="en-US" altLang="ro-RO" sz="1900" b="1" i="0" u="none" strike="noStrike" cap="none" normalizeH="0" baseline="0" dirty="0">
                <a:ln>
                  <a:noFill/>
                </a:ln>
                <a:effectLst/>
              </a:rPr>
              <a:t>. </a:t>
            </a:r>
            <a:r>
              <a:rPr kumimoji="0" lang="en-US" altLang="ro-RO" sz="1900" b="1" i="0" u="none" strike="noStrike" cap="none" normalizeH="0" baseline="0" dirty="0" err="1">
                <a:ln>
                  <a:noFill/>
                </a:ln>
                <a:effectLst/>
              </a:rPr>
              <a:t>Puteți</a:t>
            </a:r>
            <a:r>
              <a:rPr kumimoji="0" lang="en-US" altLang="ro-RO" sz="1900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ro-RO" sz="1900" b="1" i="0" u="none" strike="noStrike" cap="none" normalizeH="0" baseline="0" dirty="0" err="1">
                <a:ln>
                  <a:noFill/>
                </a:ln>
                <a:effectLst/>
              </a:rPr>
              <a:t>utiliza</a:t>
            </a:r>
            <a:r>
              <a:rPr kumimoji="0" lang="en-US" altLang="ro-RO" sz="1900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ro-RO" sz="1900" b="1" i="0" u="none" strike="noStrike" cap="none" normalizeH="0" baseline="0" dirty="0" err="1">
                <a:ln>
                  <a:noFill/>
                </a:ln>
                <a:effectLst/>
              </a:rPr>
              <a:t>alte</a:t>
            </a:r>
            <a:r>
              <a:rPr kumimoji="0" lang="en-US" altLang="ro-RO" sz="1900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ro-RO" sz="1900" b="1" i="0" u="none" strike="noStrike" cap="none" normalizeH="0" baseline="0" dirty="0" err="1">
                <a:ln>
                  <a:noFill/>
                </a:ln>
                <a:effectLst/>
              </a:rPr>
              <a:t>dispozitive</a:t>
            </a:r>
            <a:r>
              <a:rPr kumimoji="0" lang="en-US" altLang="ro-RO" sz="1900" b="1" i="0" u="none" strike="noStrike" cap="none" normalizeH="0" baseline="0" dirty="0">
                <a:ln>
                  <a:noFill/>
                </a:ln>
                <a:effectLst/>
              </a:rPr>
              <a:t> Bluetooth </a:t>
            </a:r>
            <a:r>
              <a:rPr kumimoji="0" lang="en-US" altLang="ro-RO" sz="1900" b="1" i="0" u="none" strike="noStrike" cap="none" normalizeH="0" baseline="0" dirty="0" err="1">
                <a:ln>
                  <a:noFill/>
                </a:ln>
                <a:effectLst/>
              </a:rPr>
              <a:t>pentru</a:t>
            </a:r>
            <a:r>
              <a:rPr kumimoji="0" lang="en-US" altLang="ro-RO" sz="1900" b="1" i="0" u="none" strike="noStrike" cap="none" normalizeH="0" baseline="0" dirty="0">
                <a:ln>
                  <a:noFill/>
                </a:ln>
                <a:effectLst/>
              </a:rPr>
              <a:t> a </a:t>
            </a:r>
            <a:r>
              <a:rPr kumimoji="0" lang="en-US" altLang="ro-RO" sz="1900" b="1" i="0" u="none" strike="noStrike" cap="none" normalizeH="0" baseline="0" dirty="0" err="1">
                <a:ln>
                  <a:noFill/>
                </a:ln>
                <a:effectLst/>
              </a:rPr>
              <a:t>verifica</a:t>
            </a:r>
            <a:r>
              <a:rPr kumimoji="0" lang="en-US" altLang="ro-RO" sz="1900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ro-RO" sz="1900" b="1" i="0" u="none" strike="noStrike" cap="none" normalizeH="0" baseline="0" dirty="0" err="1">
                <a:ln>
                  <a:noFill/>
                </a:ln>
                <a:effectLst/>
              </a:rPr>
              <a:t>starea</a:t>
            </a:r>
            <a:r>
              <a:rPr kumimoji="0" lang="en-US" altLang="ro-RO" sz="1900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ro-RO" sz="1900" b="1" i="0" u="none" strike="noStrike" cap="none" normalizeH="0" baseline="0" dirty="0" err="1">
                <a:ln>
                  <a:noFill/>
                </a:ln>
                <a:effectLst/>
              </a:rPr>
              <a:t>modulului</a:t>
            </a:r>
            <a:r>
              <a:rPr kumimoji="0" lang="en-US" altLang="ro-RO" sz="1900" b="1" i="0" u="none" strike="noStrike" cap="none" normalizeH="0" baseline="0" dirty="0">
                <a:ln>
                  <a:noFill/>
                </a:ln>
                <a:effectLst/>
              </a:rPr>
              <a:t>.</a:t>
            </a:r>
            <a:endParaRPr kumimoji="0" lang="en-US" altLang="ro-RO" sz="19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/>
            <a:endParaRPr lang="en-US" sz="1900" dirty="0"/>
          </a:p>
        </p:txBody>
      </p:sp>
      <p:sp>
        <p:nvSpPr>
          <p:cNvPr id="6" name="CasetăText 5">
            <a:extLst>
              <a:ext uri="{FF2B5EF4-FFF2-40B4-BE49-F238E27FC236}">
                <a16:creationId xmlns:a16="http://schemas.microsoft.com/office/drawing/2014/main" id="{E48B1E2D-0E0D-00C2-EA76-1182F0C1592F}"/>
              </a:ext>
            </a:extLst>
          </p:cNvPr>
          <p:cNvSpPr txBox="1"/>
          <p:nvPr/>
        </p:nvSpPr>
        <p:spPr>
          <a:xfrm>
            <a:off x="6256867" y="2010833"/>
            <a:ext cx="5096933" cy="4166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b="1" i="0" u="sng" dirty="0" err="1">
                <a:effectLst/>
              </a:rPr>
              <a:t>Problema</a:t>
            </a:r>
            <a:r>
              <a:rPr lang="en-US" sz="2000" b="1" i="0" u="sng" dirty="0">
                <a:effectLst/>
              </a:rPr>
              <a:t>: </a:t>
            </a:r>
            <a:r>
              <a:rPr lang="en-US" sz="2000" b="1" i="0" u="sng" dirty="0" err="1">
                <a:effectLst/>
              </a:rPr>
              <a:t>Comenzi</a:t>
            </a:r>
            <a:r>
              <a:rPr lang="en-US" sz="2000" b="1" i="0" u="sng" dirty="0">
                <a:effectLst/>
              </a:rPr>
              <a:t> </a:t>
            </a:r>
            <a:r>
              <a:rPr lang="en-US" sz="2000" b="1" i="0" u="sng" dirty="0" err="1">
                <a:effectLst/>
              </a:rPr>
              <a:t>neinterpretate</a:t>
            </a:r>
            <a:endParaRPr lang="en-US" sz="2000" b="1" u="sng" dirty="0"/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2000" b="1" i="0" u="sng" dirty="0">
              <a:effectLst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b="1" i="0" u="sng" dirty="0" err="1">
                <a:effectLst/>
              </a:rPr>
              <a:t>Lungimea</a:t>
            </a:r>
            <a:r>
              <a:rPr lang="en-US" sz="2000" b="1" i="0" u="sng" dirty="0">
                <a:effectLst/>
              </a:rPr>
              <a:t> </a:t>
            </a:r>
            <a:r>
              <a:rPr lang="en-US" sz="2000" b="1" i="0" u="sng" dirty="0" err="1">
                <a:effectLst/>
              </a:rPr>
              <a:t>Datelor</a:t>
            </a:r>
            <a:r>
              <a:rPr lang="en-US" sz="2000" b="1" i="0" u="sng" dirty="0">
                <a:effectLst/>
              </a:rPr>
              <a:t> </a:t>
            </a:r>
            <a:r>
              <a:rPr lang="en-US" sz="2000" b="1" i="0" u="sng" dirty="0" err="1">
                <a:effectLst/>
              </a:rPr>
              <a:t>Primite</a:t>
            </a:r>
            <a:r>
              <a:rPr lang="en-US" sz="2000" b="1" i="0" dirty="0" err="1">
                <a:effectLst/>
              </a:rPr>
              <a:t>:Verificați</a:t>
            </a:r>
            <a:r>
              <a:rPr lang="en-US" sz="2000" b="1" i="0" dirty="0">
                <a:effectLst/>
              </a:rPr>
              <a:t> </a:t>
            </a:r>
            <a:r>
              <a:rPr lang="en-US" sz="2000" b="1" i="0" dirty="0" err="1">
                <a:effectLst/>
              </a:rPr>
              <a:t>modul</a:t>
            </a:r>
            <a:r>
              <a:rPr lang="en-US" sz="2000" b="1" i="0" dirty="0">
                <a:effectLst/>
              </a:rPr>
              <a:t> </a:t>
            </a:r>
            <a:r>
              <a:rPr lang="en-US" sz="2000" b="1" i="0" dirty="0" err="1">
                <a:effectLst/>
              </a:rPr>
              <a:t>în</a:t>
            </a:r>
            <a:r>
              <a:rPr lang="en-US" sz="2000" b="1" i="0" dirty="0">
                <a:effectLst/>
              </a:rPr>
              <a:t> care </a:t>
            </a:r>
            <a:r>
              <a:rPr lang="en-US" sz="2000" b="1" i="0" dirty="0" err="1">
                <a:effectLst/>
              </a:rPr>
              <a:t>datele</a:t>
            </a:r>
            <a:r>
              <a:rPr lang="en-US" sz="2000" b="1" i="0" dirty="0">
                <a:effectLst/>
              </a:rPr>
              <a:t> sunt interpretate </a:t>
            </a:r>
            <a:r>
              <a:rPr lang="en-US" sz="2000" b="1" i="0" dirty="0" err="1">
                <a:effectLst/>
              </a:rPr>
              <a:t>în</a:t>
            </a:r>
            <a:r>
              <a:rPr lang="en-US" sz="2000" b="1" i="0" dirty="0">
                <a:effectLst/>
              </a:rPr>
              <a:t> </a:t>
            </a:r>
            <a:r>
              <a:rPr lang="en-US" sz="2000" b="1" i="0" dirty="0" err="1">
                <a:effectLst/>
              </a:rPr>
              <a:t>metoda</a:t>
            </a:r>
            <a:r>
              <a:rPr lang="en-US" sz="2000" b="1" i="0" dirty="0">
                <a:effectLst/>
              </a:rPr>
              <a:t> Update(). </a:t>
            </a:r>
            <a:r>
              <a:rPr lang="en-US" sz="2000" b="1" i="0" dirty="0" err="1">
                <a:effectLst/>
              </a:rPr>
              <a:t>Asigurați-vă</a:t>
            </a:r>
            <a:r>
              <a:rPr lang="en-US" sz="2000" b="1" i="0" dirty="0">
                <a:effectLst/>
              </a:rPr>
              <a:t> </a:t>
            </a:r>
            <a:r>
              <a:rPr lang="en-US" sz="2000" b="1" i="0" dirty="0" err="1">
                <a:effectLst/>
              </a:rPr>
              <a:t>că</a:t>
            </a:r>
            <a:r>
              <a:rPr lang="en-US" sz="2000" b="1" i="0" dirty="0">
                <a:effectLst/>
              </a:rPr>
              <a:t> se </a:t>
            </a:r>
            <a:r>
              <a:rPr lang="en-US" sz="2000" b="1" i="0" dirty="0" err="1">
                <a:effectLst/>
              </a:rPr>
              <a:t>așteaptă</a:t>
            </a:r>
            <a:r>
              <a:rPr lang="en-US" sz="2000" b="1" i="0" dirty="0">
                <a:effectLst/>
              </a:rPr>
              <a:t> </a:t>
            </a:r>
            <a:r>
              <a:rPr lang="en-US" sz="2000" b="1" i="0" dirty="0" err="1">
                <a:effectLst/>
              </a:rPr>
              <a:t>corect</a:t>
            </a:r>
            <a:r>
              <a:rPr lang="en-US" sz="2000" b="1" i="0" dirty="0">
                <a:effectLst/>
              </a:rPr>
              <a:t> </a:t>
            </a:r>
            <a:r>
              <a:rPr lang="en-US" sz="2000" b="1" i="0" dirty="0" err="1">
                <a:effectLst/>
              </a:rPr>
              <a:t>datele</a:t>
            </a:r>
            <a:r>
              <a:rPr lang="en-US" sz="2000" b="1" i="0" dirty="0">
                <a:effectLst/>
              </a:rPr>
              <a:t> de la </a:t>
            </a:r>
            <a:r>
              <a:rPr lang="en-US" sz="2000" b="1" i="0" dirty="0" err="1">
                <a:effectLst/>
              </a:rPr>
              <a:t>dispozitiv</a:t>
            </a:r>
            <a:r>
              <a:rPr lang="en-US" sz="2000" b="1" i="0" dirty="0">
                <a:effectLst/>
              </a:rPr>
              <a:t> </a:t>
            </a:r>
            <a:r>
              <a:rPr lang="en-US" sz="2000" b="1" i="0" dirty="0" err="1">
                <a:effectLst/>
              </a:rPr>
              <a:t>și</a:t>
            </a:r>
            <a:r>
              <a:rPr lang="en-US" sz="2000" b="1" i="0" dirty="0">
                <a:effectLst/>
              </a:rPr>
              <a:t> </a:t>
            </a:r>
            <a:r>
              <a:rPr lang="en-US" sz="2000" b="1" i="0" dirty="0" err="1">
                <a:effectLst/>
              </a:rPr>
              <a:t>că</a:t>
            </a:r>
            <a:r>
              <a:rPr lang="en-US" sz="2000" b="1" i="0" dirty="0">
                <a:effectLst/>
              </a:rPr>
              <a:t> </a:t>
            </a:r>
            <a:r>
              <a:rPr lang="en-US" sz="2000" b="1" i="0" dirty="0" err="1">
                <a:effectLst/>
              </a:rPr>
              <a:t>acestea</a:t>
            </a:r>
            <a:r>
              <a:rPr lang="en-US" sz="2000" b="1" i="0" dirty="0">
                <a:effectLst/>
              </a:rPr>
              <a:t> sunt interpretate </a:t>
            </a:r>
            <a:r>
              <a:rPr lang="en-US" sz="2000" b="1" i="0" dirty="0" err="1">
                <a:effectLst/>
              </a:rPr>
              <a:t>corespunzător.Formatul</a:t>
            </a:r>
            <a:r>
              <a:rPr lang="en-US" sz="2000" b="1" i="0" dirty="0">
                <a:effectLst/>
              </a:rPr>
              <a:t> </a:t>
            </a:r>
            <a:r>
              <a:rPr lang="en-US" sz="2000" b="1" i="0" u="sng" dirty="0" err="1">
                <a:effectLst/>
              </a:rPr>
              <a:t>Comenzilor</a:t>
            </a:r>
            <a:r>
              <a:rPr lang="en-US" sz="2000" b="1" i="0" u="sng" dirty="0">
                <a:effectLst/>
              </a:rPr>
              <a:t> </a:t>
            </a:r>
            <a:r>
              <a:rPr lang="en-US" sz="2000" b="1" i="0" u="sng" dirty="0" err="1">
                <a:effectLst/>
              </a:rPr>
              <a:t>Bluetooth</a:t>
            </a:r>
            <a:r>
              <a:rPr lang="en-US" sz="2000" b="1" i="0" dirty="0" err="1">
                <a:effectLst/>
              </a:rPr>
              <a:t>:Verificați</a:t>
            </a:r>
            <a:r>
              <a:rPr lang="en-US" sz="2000" b="1" i="0" dirty="0">
                <a:effectLst/>
              </a:rPr>
              <a:t> </a:t>
            </a:r>
            <a:r>
              <a:rPr lang="en-US" sz="2000" b="1" i="0" dirty="0" err="1">
                <a:effectLst/>
              </a:rPr>
              <a:t>dacă</a:t>
            </a:r>
            <a:r>
              <a:rPr lang="en-US" sz="2000" b="1" i="0" dirty="0">
                <a:effectLst/>
              </a:rPr>
              <a:t> </a:t>
            </a:r>
            <a:r>
              <a:rPr lang="en-US" sz="2000" b="1" i="0" dirty="0" err="1">
                <a:effectLst/>
              </a:rPr>
              <a:t>comenzile</a:t>
            </a:r>
            <a:r>
              <a:rPr lang="en-US" sz="2000" b="1" i="0" dirty="0">
                <a:effectLst/>
              </a:rPr>
              <a:t> Bluetooth </a:t>
            </a:r>
            <a:r>
              <a:rPr lang="en-US" sz="2000" b="1" i="0" dirty="0" err="1">
                <a:effectLst/>
              </a:rPr>
              <a:t>trimise</a:t>
            </a:r>
            <a:r>
              <a:rPr lang="en-US" sz="2000" b="1" i="0" dirty="0">
                <a:effectLst/>
              </a:rPr>
              <a:t> (de </a:t>
            </a:r>
            <a:r>
              <a:rPr lang="en-US" sz="2000" b="1" i="0" dirty="0" err="1">
                <a:effectLst/>
              </a:rPr>
              <a:t>exemplu</a:t>
            </a:r>
            <a:r>
              <a:rPr lang="en-US" sz="2000" b="1" i="0" dirty="0">
                <a:effectLst/>
              </a:rPr>
              <a:t>, "F", "B", "L") sunt </a:t>
            </a:r>
            <a:r>
              <a:rPr lang="en-US" sz="2000" b="1" i="0" dirty="0" err="1">
                <a:effectLst/>
              </a:rPr>
              <a:t>corecte</a:t>
            </a:r>
            <a:r>
              <a:rPr lang="en-US" sz="2000" b="1" i="0" dirty="0">
                <a:effectLst/>
              </a:rPr>
              <a:t> </a:t>
            </a:r>
            <a:r>
              <a:rPr lang="en-US" sz="2000" b="1" i="0" dirty="0" err="1">
                <a:effectLst/>
              </a:rPr>
              <a:t>și</a:t>
            </a:r>
            <a:r>
              <a:rPr lang="en-US" sz="2000" b="1" i="0" dirty="0">
                <a:effectLst/>
              </a:rPr>
              <a:t> </a:t>
            </a:r>
            <a:r>
              <a:rPr lang="en-US" sz="2000" b="1" i="0" dirty="0" err="1">
                <a:effectLst/>
              </a:rPr>
              <a:t>corespund</a:t>
            </a:r>
            <a:r>
              <a:rPr lang="en-US" sz="2000" b="1" i="0" dirty="0">
                <a:effectLst/>
              </a:rPr>
              <a:t> </a:t>
            </a:r>
            <a:r>
              <a:rPr lang="en-US" sz="2000" b="1" i="0" dirty="0" err="1">
                <a:effectLst/>
              </a:rPr>
              <a:t>comenzilor</a:t>
            </a:r>
            <a:r>
              <a:rPr lang="en-US" sz="2000" b="1" i="0" dirty="0">
                <a:effectLst/>
              </a:rPr>
              <a:t> </a:t>
            </a:r>
            <a:r>
              <a:rPr lang="en-US" sz="2000" b="1" i="0" dirty="0" err="1">
                <a:effectLst/>
              </a:rPr>
              <a:t>așteptate</a:t>
            </a:r>
            <a:r>
              <a:rPr lang="en-US" sz="2000" b="1" i="0" dirty="0">
                <a:effectLst/>
              </a:rPr>
              <a:t> de </a:t>
            </a:r>
            <a:r>
              <a:rPr lang="en-US" sz="2000" b="1" i="0" dirty="0" err="1">
                <a:effectLst/>
              </a:rPr>
              <a:t>dispozitivul</a:t>
            </a:r>
            <a:r>
              <a:rPr lang="en-US" sz="2000" b="1" i="0" dirty="0">
                <a:effectLst/>
              </a:rPr>
              <a:t> Arduino.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42553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48DB6F79-A516-E62E-6AC8-3B7C4A571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Concluzie</a:t>
            </a:r>
            <a:endParaRPr lang="ro-RO" sz="3800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0FCF6FA4-8CCC-06BF-8F93-4265796C9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o-RO" sz="1900" b="0" i="0">
                <a:solidFill>
                  <a:schemeClr val="bg1"/>
                </a:solidFill>
                <a:effectLst/>
                <a:latin typeface="Söhne"/>
              </a:rPr>
              <a:t>Proiectul reprezintă o realizare semnificativă, având în vedere costurile accesibile (aproximativ 250 de lei) și efortul depus. Cu un buget modest, ai reușit să creezi o mașină Arduino controlată prin Bluetooth, integrând și funcționalități precum redarea melodiilor. Investiția de timp și resurse sugerează o abordare dedicată și pasiune pentru dezvoltarea hardware și software. În concluzie, proiectul reprezintă o realizare valoroasă și oferă o platformă solidă pentru viitorul dezvoltării și îmbunătățirii.</a:t>
            </a:r>
            <a:endParaRPr lang="ro-RO" sz="190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ine 4" descr="O imagine care conține text, captură de ecran, Site web, Publicitate online&#10;&#10;Descriere generată automat">
            <a:extLst>
              <a:ext uri="{FF2B5EF4-FFF2-40B4-BE49-F238E27FC236}">
                <a16:creationId xmlns:a16="http://schemas.microsoft.com/office/drawing/2014/main" id="{BE9AACEB-8CEA-BE64-F7FB-FAB01CCDD6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453" y="0"/>
            <a:ext cx="3086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556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B3C2276E-5923-ADFD-767D-7B25B4EA3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ro-RO" sz="6200" b="1" i="0">
                <a:solidFill>
                  <a:schemeClr val="bg1"/>
                </a:solidFill>
                <a:effectLst/>
                <a:latin typeface="Söhne"/>
              </a:rPr>
              <a:t>Prezentare Generală</a:t>
            </a:r>
            <a:br>
              <a:rPr lang="ro-RO" sz="6200" b="1" i="0">
                <a:solidFill>
                  <a:schemeClr val="bg1"/>
                </a:solidFill>
                <a:effectLst/>
                <a:latin typeface="Söhne"/>
              </a:rPr>
            </a:br>
            <a:endParaRPr lang="ro-RO" sz="620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D336D50-B186-AE30-2C20-8B0C3ABBF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ro-RO" sz="2000" b="0" i="0" dirty="0">
                <a:solidFill>
                  <a:schemeClr val="bg1"/>
                </a:solidFill>
                <a:effectLst/>
                <a:latin typeface="Söhne"/>
              </a:rPr>
              <a:t>Această documentație oferă 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un</a:t>
            </a:r>
            <a:r>
              <a:rPr lang="ro-RO" sz="2000" b="0" i="0" dirty="0">
                <a:solidFill>
                  <a:schemeClr val="bg1"/>
                </a:solidFill>
                <a:effectLst/>
                <a:latin typeface="Söhne"/>
              </a:rPr>
              <a:t> ghid rapid pentru construirea unei mașini inteligente utilizând </a:t>
            </a:r>
            <a:r>
              <a:rPr lang="ro-RO" sz="2000" b="0" i="0" dirty="0" err="1">
                <a:solidFill>
                  <a:schemeClr val="bg1"/>
                </a:solidFill>
                <a:effectLst/>
                <a:latin typeface="Söhne"/>
              </a:rPr>
              <a:t>Arduino</a:t>
            </a:r>
            <a:r>
              <a:rPr lang="ro-RO" sz="2000" b="0" i="0" dirty="0">
                <a:solidFill>
                  <a:schemeClr val="bg1"/>
                </a:solidFill>
                <a:effectLst/>
                <a:latin typeface="Söhne"/>
              </a:rPr>
              <a:t> și o aplicație 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controller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pentru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ro-RO" sz="2000" b="0" i="0" dirty="0">
                <a:solidFill>
                  <a:schemeClr val="bg1"/>
                </a:solidFill>
                <a:effectLst/>
                <a:latin typeface="Söhne"/>
              </a:rPr>
              <a:t>mașină. Proiectul are ca scop crearea unei mașini controlate de la distanță, cu feedback în timp real.</a:t>
            </a:r>
            <a:endParaRPr lang="ro-RO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206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ine 4" descr="O imagine care conține roată, Piesă auto, anvelopă, Vehicul de jucărie&#10;&#10;Descriere generată automat">
            <a:extLst>
              <a:ext uri="{FF2B5EF4-FFF2-40B4-BE49-F238E27FC236}">
                <a16:creationId xmlns:a16="http://schemas.microsoft.com/office/drawing/2014/main" id="{8719D0F8-860E-758E-28FF-BFE5A8E87C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82" r="9090" b="9704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2B5C5015-6528-6566-895E-B28DD1AC3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ro-RO" sz="2800" b="1" i="0">
                <a:solidFill>
                  <a:schemeClr val="bg1"/>
                </a:solidFill>
                <a:effectLst/>
                <a:latin typeface="Söhne"/>
              </a:rPr>
              <a:t>Componente</a:t>
            </a:r>
            <a:br>
              <a:rPr lang="ro-RO" sz="2800" b="1" i="0">
                <a:solidFill>
                  <a:schemeClr val="bg1"/>
                </a:solidFill>
                <a:effectLst/>
                <a:latin typeface="Söhne"/>
              </a:rPr>
            </a:br>
            <a:endParaRPr lang="ro-RO" sz="280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5EA00128-D308-963F-22E3-1EEC4348C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 lnSpcReduction="10000"/>
          </a:bodyPr>
          <a:lstStyle/>
          <a:p>
            <a:r>
              <a:rPr lang="ro-RO" sz="1400" b="1" dirty="0">
                <a:solidFill>
                  <a:schemeClr val="bg1"/>
                </a:solidFill>
              </a:rPr>
              <a:t>1</a:t>
            </a:r>
            <a:r>
              <a:rPr lang="ro-RO" sz="1400" dirty="0">
                <a:solidFill>
                  <a:schemeClr val="bg1"/>
                </a:solidFill>
              </a:rPr>
              <a:t>. </a:t>
            </a:r>
            <a:r>
              <a:rPr lang="ro-RO" sz="1400" b="1" i="0" dirty="0">
                <a:solidFill>
                  <a:schemeClr val="bg1"/>
                </a:solidFill>
                <a:effectLst/>
                <a:latin typeface="Söhne"/>
              </a:rPr>
              <a:t>Placă </a:t>
            </a:r>
            <a:r>
              <a:rPr lang="ro-RO" sz="1400" b="1" i="0" dirty="0" err="1">
                <a:solidFill>
                  <a:schemeClr val="bg1"/>
                </a:solidFill>
                <a:effectLst/>
                <a:latin typeface="Söhne"/>
              </a:rPr>
              <a:t>Arduino</a:t>
            </a:r>
            <a:r>
              <a:rPr lang="ro-RO" sz="1400" b="1" i="0" dirty="0">
                <a:solidFill>
                  <a:schemeClr val="bg1"/>
                </a:solidFill>
                <a:effectLst/>
                <a:latin typeface="Söhne"/>
              </a:rPr>
              <a:t>(</a:t>
            </a:r>
            <a:r>
              <a:rPr lang="ro-RO" sz="1050" b="1" i="0" u="none" strike="noStrike" dirty="0" err="1">
                <a:solidFill>
                  <a:srgbClr val="FFFFFF"/>
                </a:solidFill>
                <a:effectLst/>
                <a:latin typeface="Ubuntu" panose="020B0504030602030204" pitchFamily="34" charset="0"/>
              </a:rPr>
              <a:t>Uno</a:t>
            </a:r>
            <a:r>
              <a:rPr lang="ro-RO" sz="1050" b="1" i="0" u="none" strike="noStrike" dirty="0">
                <a:solidFill>
                  <a:srgbClr val="FFFFFF"/>
                </a:solidFill>
                <a:effectLst/>
                <a:latin typeface="Ubuntu" panose="020B0504030602030204" pitchFamily="34" charset="0"/>
              </a:rPr>
              <a:t> R3 ATmega328P</a:t>
            </a:r>
            <a:r>
              <a:rPr lang="ro-RO" sz="1400" b="1" i="0" dirty="0">
                <a:solidFill>
                  <a:schemeClr val="bg1"/>
                </a:solidFill>
                <a:effectLst/>
                <a:latin typeface="Söhne"/>
              </a:rPr>
              <a:t>)</a:t>
            </a:r>
            <a:endParaRPr lang="ro-RO" sz="1400" b="1" dirty="0">
              <a:solidFill>
                <a:schemeClr val="bg1"/>
              </a:solidFill>
              <a:latin typeface="Söhne"/>
            </a:endParaRPr>
          </a:p>
          <a:p>
            <a:r>
              <a:rPr lang="ro-RO" sz="1400" b="1" dirty="0">
                <a:solidFill>
                  <a:schemeClr val="bg1"/>
                </a:solidFill>
                <a:latin typeface="Söhne"/>
              </a:rPr>
              <a:t>2. </a:t>
            </a:r>
            <a:r>
              <a:rPr lang="ro-RO" sz="1400" b="1" i="0" dirty="0">
                <a:solidFill>
                  <a:schemeClr val="bg1"/>
                </a:solidFill>
                <a:effectLst/>
                <a:latin typeface="Söhne"/>
              </a:rPr>
              <a:t>Driver de Motor(</a:t>
            </a:r>
            <a:r>
              <a:rPr lang="ro-RO" sz="1050" b="1" i="0" u="none" strike="noStrike" dirty="0">
                <a:solidFill>
                  <a:srgbClr val="FFFFFF"/>
                </a:solidFill>
                <a:effectLst/>
                <a:latin typeface="Ubuntu" panose="020B0504030602030204" pitchFamily="34" charset="0"/>
              </a:rPr>
              <a:t>L293D</a:t>
            </a:r>
            <a:r>
              <a:rPr lang="ro-RO" sz="1400" b="1" i="0" dirty="0">
                <a:solidFill>
                  <a:schemeClr val="bg1"/>
                </a:solidFill>
                <a:effectLst/>
                <a:latin typeface="Söhne"/>
              </a:rPr>
              <a:t>)</a:t>
            </a:r>
          </a:p>
          <a:p>
            <a:r>
              <a:rPr lang="ro-RO" sz="1400" b="1" dirty="0">
                <a:solidFill>
                  <a:schemeClr val="bg1"/>
                </a:solidFill>
                <a:latin typeface="Söhne"/>
              </a:rPr>
              <a:t>3. 4x Motor cu reductor(3-6V)</a:t>
            </a:r>
          </a:p>
          <a:p>
            <a:r>
              <a:rPr lang="ro-RO" sz="1400" b="1" dirty="0">
                <a:solidFill>
                  <a:schemeClr val="bg1"/>
                </a:solidFill>
                <a:latin typeface="Söhne"/>
              </a:rPr>
              <a:t>4. Modul Bluetooth(HC-05)</a:t>
            </a:r>
          </a:p>
          <a:p>
            <a:r>
              <a:rPr lang="ro-RO" sz="1400" b="1" dirty="0">
                <a:solidFill>
                  <a:schemeClr val="bg1"/>
                </a:solidFill>
                <a:latin typeface="Söhne"/>
              </a:rPr>
              <a:t>5. Modul </a:t>
            </a:r>
            <a:r>
              <a:rPr lang="ro-RO" sz="1400" b="1" dirty="0" err="1">
                <a:solidFill>
                  <a:schemeClr val="bg1"/>
                </a:solidFill>
                <a:latin typeface="Söhne"/>
              </a:rPr>
              <a:t>buzzer</a:t>
            </a:r>
            <a:r>
              <a:rPr lang="ro-RO" sz="1400" b="1" dirty="0">
                <a:solidFill>
                  <a:schemeClr val="bg1"/>
                </a:solidFill>
                <a:latin typeface="Söhne"/>
              </a:rPr>
              <a:t> pasiv</a:t>
            </a:r>
          </a:p>
          <a:p>
            <a:r>
              <a:rPr lang="ro-RO" sz="1400" b="1" dirty="0">
                <a:solidFill>
                  <a:schemeClr val="bg1"/>
                </a:solidFill>
                <a:latin typeface="Söhne"/>
              </a:rPr>
              <a:t>6. Suport baterii(</a:t>
            </a:r>
            <a:r>
              <a:rPr lang="ro-RO" sz="1050" b="1" i="0" u="none" strike="noStrike" dirty="0">
                <a:solidFill>
                  <a:srgbClr val="FFFFFF"/>
                </a:solidFill>
                <a:effectLst/>
                <a:latin typeface="Ubuntu" panose="020B0504030602030204" pitchFamily="34" charset="0"/>
              </a:rPr>
              <a:t>18650 2 </a:t>
            </a:r>
            <a:r>
              <a:rPr lang="ro-RO" sz="1050" b="1" i="0" u="none" strike="noStrike" dirty="0" err="1">
                <a:solidFill>
                  <a:srgbClr val="FFFFFF"/>
                </a:solidFill>
                <a:effectLst/>
                <a:latin typeface="Ubuntu" panose="020B0504030602030204" pitchFamily="34" charset="0"/>
              </a:rPr>
              <a:t>Sloturi</a:t>
            </a:r>
            <a:r>
              <a:rPr lang="ro-RO" sz="1400" b="1" dirty="0">
                <a:solidFill>
                  <a:schemeClr val="bg1"/>
                </a:solidFill>
                <a:latin typeface="Söhne"/>
              </a:rPr>
              <a:t>)</a:t>
            </a:r>
          </a:p>
          <a:p>
            <a:r>
              <a:rPr lang="ro-RO" sz="1400" b="1" dirty="0">
                <a:solidFill>
                  <a:schemeClr val="bg1"/>
                </a:solidFill>
                <a:latin typeface="Söhne"/>
              </a:rPr>
              <a:t>7. 2x Baterii(18650 1200mAh 3.7V)</a:t>
            </a:r>
          </a:p>
          <a:p>
            <a:r>
              <a:rPr lang="ro-RO" sz="1400" b="1" dirty="0">
                <a:solidFill>
                  <a:schemeClr val="bg1"/>
                </a:solidFill>
                <a:latin typeface="Söhne"/>
              </a:rPr>
              <a:t>8. 4x Roată</a:t>
            </a:r>
          </a:p>
          <a:p>
            <a:r>
              <a:rPr lang="ro-RO" sz="1400" b="1" dirty="0">
                <a:solidFill>
                  <a:schemeClr val="bg1"/>
                </a:solidFill>
                <a:latin typeface="Söhne"/>
              </a:rPr>
              <a:t>9. </a:t>
            </a:r>
            <a:r>
              <a:rPr lang="ro-RO" sz="1400" b="1" dirty="0" err="1">
                <a:solidFill>
                  <a:schemeClr val="bg1"/>
                </a:solidFill>
                <a:latin typeface="Söhne"/>
              </a:rPr>
              <a:t>Intrerupator</a:t>
            </a:r>
            <a:r>
              <a:rPr lang="ro-RO" sz="1400" b="1" dirty="0">
                <a:solidFill>
                  <a:schemeClr val="bg1"/>
                </a:solidFill>
                <a:latin typeface="Söhne"/>
              </a:rPr>
              <a:t> baterii(</a:t>
            </a:r>
            <a:r>
              <a:rPr lang="ro-RO" sz="1050" b="1" i="0" u="none" strike="noStrike" dirty="0">
                <a:solidFill>
                  <a:srgbClr val="FFFFFF"/>
                </a:solidFill>
                <a:effectLst/>
                <a:latin typeface="Ubuntu" panose="020B0504030602030204" pitchFamily="34" charset="0"/>
              </a:rPr>
              <a:t>6 pini KCD11</a:t>
            </a:r>
            <a:r>
              <a:rPr lang="ro-RO" sz="1400" b="1" dirty="0">
                <a:solidFill>
                  <a:schemeClr val="bg1"/>
                </a:solidFill>
                <a:latin typeface="Söhne"/>
              </a:rPr>
              <a:t>)</a:t>
            </a:r>
          </a:p>
          <a:p>
            <a:r>
              <a:rPr lang="ro-RO" sz="1400" b="1" dirty="0">
                <a:solidFill>
                  <a:schemeClr val="bg1"/>
                </a:solidFill>
                <a:latin typeface="Söhne"/>
              </a:rPr>
              <a:t>10. Șașiu(</a:t>
            </a:r>
            <a:r>
              <a:rPr lang="ro-RO" sz="1400" b="1" dirty="0" err="1">
                <a:solidFill>
                  <a:schemeClr val="bg1"/>
                </a:solidFill>
                <a:latin typeface="Söhne"/>
              </a:rPr>
              <a:t>Handmade</a:t>
            </a:r>
            <a:r>
              <a:rPr lang="ro-RO" sz="1400" b="1" dirty="0">
                <a:solidFill>
                  <a:schemeClr val="bg1"/>
                </a:solidFill>
                <a:latin typeface="Söhne"/>
              </a:rPr>
              <a:t>(făcut cu bormașina acasă și tăiat cu </a:t>
            </a:r>
            <a:r>
              <a:rPr lang="ro-RO" sz="1400" b="1" dirty="0" err="1">
                <a:solidFill>
                  <a:schemeClr val="bg1"/>
                </a:solidFill>
                <a:latin typeface="Söhne"/>
              </a:rPr>
              <a:t>flexu</a:t>
            </a:r>
            <a:r>
              <a:rPr lang="ro-RO" sz="1400" b="1" dirty="0">
                <a:solidFill>
                  <a:schemeClr val="bg1"/>
                </a:solidFill>
                <a:latin typeface="Söhne"/>
              </a:rPr>
              <a:t>))</a:t>
            </a:r>
            <a:endParaRPr lang="ro-RO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473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u 6">
            <a:extLst>
              <a:ext uri="{FF2B5EF4-FFF2-40B4-BE49-F238E27FC236}">
                <a16:creationId xmlns:a16="http://schemas.microsoft.com/office/drawing/2014/main" id="{1842EF0F-2118-E870-B41E-28B270634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o-RO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Diagrama de conexiuni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A5403725-F8C0-9591-F8E7-374640D3F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073" y="-263938"/>
            <a:ext cx="7385875" cy="73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179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u 1">
            <a:extLst>
              <a:ext uri="{FF2B5EF4-FFF2-40B4-BE49-F238E27FC236}">
                <a16:creationId xmlns:a16="http://schemas.microsoft.com/office/drawing/2014/main" id="{83C48A40-EF00-A7CA-D464-F68EEBAA7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973" y="1"/>
            <a:ext cx="2085291" cy="685800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o-RO" sz="1000" b="0" dirty="0" err="1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sz="1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(){</a:t>
            </a:r>
            <a:b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o-RO" sz="1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ro-RO" sz="10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sz="1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available</a:t>
            </a: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() &gt; </a:t>
            </a:r>
            <a:r>
              <a:rPr lang="ro-RO" sz="10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){ </a:t>
            </a:r>
            <a:b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o-RO" sz="10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ro-RO" sz="1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ro-RO" sz="10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sz="1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(); </a:t>
            </a:r>
            <a:b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o-RO" sz="1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ro-RO" sz="10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sz="1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o-RO" sz="10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o-RO" sz="1000" b="0" dirty="0" err="1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Received</a:t>
            </a:r>
            <a:r>
              <a:rPr lang="ro-RO" sz="10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sz="1000" b="0" dirty="0" err="1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lang="ro-RO" sz="10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o-RO" sz="1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ro-RO" sz="10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sz="1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o-RO" sz="10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b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o-RO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o-RO" sz="10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){</a:t>
            </a:r>
            <a:b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o-RO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'F':  </a:t>
            </a:r>
            <a:b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ro-RO" sz="1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ro-RO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o-RO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'B':  </a:t>
            </a:r>
            <a:b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ro-RO" sz="1000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ro-RO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o-RO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'L':  </a:t>
            </a:r>
            <a:b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ro-RO" sz="1000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ro-RO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o-RO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'R':</a:t>
            </a:r>
            <a:b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ro-RO" sz="1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ro-RO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o-RO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'S':</a:t>
            </a:r>
            <a:b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ro-RO" sz="1000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Stop</a:t>
            </a: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ro-RO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o-RO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'M':</a:t>
            </a:r>
            <a:b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ro-RO" sz="10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isPlaying</a:t>
            </a: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ro-RO" sz="1000" b="0" dirty="0" err="1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ro-RO" sz="10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currentNote</a:t>
            </a: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ro-RO" sz="10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ro-RO" sz="10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noteStartTime</a:t>
            </a: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ro-RO" sz="1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millis</a:t>
            </a: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ro-RO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o-RO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'N':</a:t>
            </a:r>
            <a:b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ro-RO" sz="10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isPlaying</a:t>
            </a: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ro-RO" sz="10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ro-RO" sz="1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noTone</a:t>
            </a: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o-RO" sz="10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ro-RO" sz="1000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Stop</a:t>
            </a: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ro-RO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ro-RO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ro-RO" sz="1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ro-RO" sz="10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sz="1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o-RO" sz="10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o-RO" sz="1000" b="0" dirty="0" err="1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Unknown</a:t>
            </a:r>
            <a:r>
              <a:rPr lang="ro-RO" sz="10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sz="1000" b="0" dirty="0" err="1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lang="ro-RO" sz="10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 </a:t>
            </a:r>
            <a:b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ro-RO" sz="1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ro-RO" sz="10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sz="1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o-RO" sz="10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ro-RO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}</a:t>
            </a:r>
            <a:b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o-RO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ro-RO" sz="10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isPlaying</a:t>
            </a: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){</a:t>
            </a:r>
            <a:b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ro-RO" sz="1000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Music</a:t>
            </a: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CasetăText 8">
            <a:extLst>
              <a:ext uri="{FF2B5EF4-FFF2-40B4-BE49-F238E27FC236}">
                <a16:creationId xmlns:a16="http://schemas.microsoft.com/office/drawing/2014/main" id="{B4314224-E9BA-1EF7-7439-C99E8DB12FA6}"/>
              </a:ext>
            </a:extLst>
          </p:cNvPr>
          <p:cNvSpPr txBox="1"/>
          <p:nvPr/>
        </p:nvSpPr>
        <p:spPr>
          <a:xfrm>
            <a:off x="2747387" y="251206"/>
            <a:ext cx="2085291" cy="687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900" b="0" dirty="0" err="1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sz="9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sz="900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motor1</a:t>
            </a:r>
            <a: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sz="900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setSpeed</a:t>
            </a:r>
            <a: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o-RO" sz="9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 </a:t>
            </a:r>
            <a:b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sz="900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motor1</a:t>
            </a:r>
            <a: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sz="900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(BACKWARD); </a:t>
            </a:r>
            <a:b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sz="900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motor2</a:t>
            </a:r>
            <a: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sz="900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setSpeed</a:t>
            </a:r>
            <a: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o-RO" sz="9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 </a:t>
            </a:r>
            <a:b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sz="900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motor2</a:t>
            </a:r>
            <a: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sz="900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(FORWARD);</a:t>
            </a:r>
            <a:b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sz="900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motor3</a:t>
            </a:r>
            <a: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sz="900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setSpeed</a:t>
            </a:r>
            <a: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o-RO" sz="9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sz="900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motor3</a:t>
            </a:r>
            <a: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sz="900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(FORWARD); </a:t>
            </a:r>
            <a:b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sz="900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motor4</a:t>
            </a:r>
            <a: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sz="900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setSpeed</a:t>
            </a:r>
            <a: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o-RO" sz="9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sz="900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motor4</a:t>
            </a:r>
            <a: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sz="900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(BACKWARD); </a:t>
            </a:r>
            <a:b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b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ro-RO" sz="900" b="0" dirty="0" err="1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sz="900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sz="900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motor1</a:t>
            </a:r>
            <a: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sz="900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setSpeed</a:t>
            </a:r>
            <a: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o-RO" sz="9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 </a:t>
            </a:r>
            <a:b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sz="900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motor1</a:t>
            </a:r>
            <a: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sz="900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(FORWARD); </a:t>
            </a:r>
            <a:b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sz="900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motor2</a:t>
            </a:r>
            <a: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sz="900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setSpeed</a:t>
            </a:r>
            <a: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o-RO" sz="9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 </a:t>
            </a:r>
            <a:b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sz="900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motor2</a:t>
            </a:r>
            <a: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sz="900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(BACKWARD);</a:t>
            </a:r>
            <a:b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sz="900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motor3</a:t>
            </a:r>
            <a: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sz="900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setSpeed</a:t>
            </a:r>
            <a: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o-RO" sz="9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 </a:t>
            </a:r>
            <a:b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sz="900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motor3</a:t>
            </a:r>
            <a: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sz="900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(BACKWARD); </a:t>
            </a:r>
            <a:b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sz="900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motor4</a:t>
            </a:r>
            <a: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sz="900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setSpeed</a:t>
            </a:r>
            <a: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o-RO" sz="9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 </a:t>
            </a:r>
            <a:b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sz="900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motor4</a:t>
            </a:r>
            <a: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sz="900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(FORWARD); </a:t>
            </a:r>
            <a:b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b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ro-RO" sz="900" b="0" dirty="0" err="1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sz="900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sz="900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motor1</a:t>
            </a:r>
            <a: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sz="900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setSpeed</a:t>
            </a:r>
            <a: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o-RO" sz="9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 </a:t>
            </a:r>
            <a:b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sz="900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motor1</a:t>
            </a:r>
            <a: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sz="900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(FORWARD); </a:t>
            </a:r>
            <a:b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sz="900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motor2</a:t>
            </a:r>
            <a: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sz="900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setSpeed</a:t>
            </a:r>
            <a: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o-RO" sz="9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 </a:t>
            </a:r>
            <a:b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sz="900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motor2</a:t>
            </a:r>
            <a: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sz="900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(BACKWARD); </a:t>
            </a:r>
            <a:b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sz="900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motor3</a:t>
            </a:r>
            <a: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sz="900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setSpeed</a:t>
            </a:r>
            <a: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o-RO" sz="9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 </a:t>
            </a:r>
            <a:b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sz="900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motor3</a:t>
            </a:r>
            <a: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sz="900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(FORWARD);  </a:t>
            </a:r>
            <a:b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sz="900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motor4</a:t>
            </a:r>
            <a: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sz="900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setSpeed</a:t>
            </a:r>
            <a: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o-RO" sz="9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 </a:t>
            </a:r>
            <a:b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sz="900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motor4</a:t>
            </a:r>
            <a: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sz="900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(BACKWARD);  </a:t>
            </a:r>
            <a:b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900" b="0" dirty="0">
              <a:solidFill>
                <a:srgbClr val="0CA1A6"/>
              </a:solidFill>
              <a:effectLst/>
              <a:latin typeface="Consolas" panose="020B0609020204030204" pitchFamily="49" charset="0"/>
            </a:endParaRPr>
          </a:p>
          <a:p>
            <a:r>
              <a:rPr lang="ro-RO" sz="900" b="0" dirty="0" err="1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sz="9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sz="900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motor1</a:t>
            </a:r>
            <a: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sz="900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setSpeed</a:t>
            </a:r>
            <a: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o-RO" sz="9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 </a:t>
            </a:r>
            <a:b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sz="900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motor1</a:t>
            </a:r>
            <a: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sz="900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(BACKWARD);</a:t>
            </a:r>
            <a:b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sz="900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motor2</a:t>
            </a:r>
            <a: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sz="900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setSpeed</a:t>
            </a:r>
            <a: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o-RO" sz="9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 </a:t>
            </a:r>
            <a:b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sz="900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motor2</a:t>
            </a:r>
            <a: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sz="900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(FORWARD); </a:t>
            </a:r>
            <a:b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sz="900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motor3</a:t>
            </a:r>
            <a: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sz="900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setSpeed</a:t>
            </a:r>
            <a: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o-RO" sz="9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 </a:t>
            </a:r>
            <a:b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sz="900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motor3</a:t>
            </a:r>
            <a: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sz="900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(BACKWARD); </a:t>
            </a:r>
            <a:b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sz="900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motor4</a:t>
            </a:r>
            <a: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sz="900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setSpeed</a:t>
            </a:r>
            <a: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o-RO" sz="9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 </a:t>
            </a:r>
            <a:b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sz="900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motor4</a:t>
            </a:r>
            <a: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sz="900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(FORWARD); </a:t>
            </a:r>
            <a:b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} </a:t>
            </a:r>
            <a:b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b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br>
              <a:rPr lang="ro-RO" sz="9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endParaRPr lang="ro-RO" sz="900" dirty="0"/>
          </a:p>
        </p:txBody>
      </p:sp>
      <p:sp>
        <p:nvSpPr>
          <p:cNvPr id="10" name="CasetăText 9">
            <a:extLst>
              <a:ext uri="{FF2B5EF4-FFF2-40B4-BE49-F238E27FC236}">
                <a16:creationId xmlns:a16="http://schemas.microsoft.com/office/drawing/2014/main" id="{4D7B9239-A68C-94E1-D3EA-AA34B0533205}"/>
              </a:ext>
            </a:extLst>
          </p:cNvPr>
          <p:cNvSpPr txBox="1"/>
          <p:nvPr/>
        </p:nvSpPr>
        <p:spPr>
          <a:xfrm>
            <a:off x="7423400" y="1720839"/>
            <a:ext cx="3271715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000" b="0" dirty="0" err="1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sz="1000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Music</a:t>
            </a: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b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ro-RO" sz="1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millis</a:t>
            </a: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() - </a:t>
            </a:r>
            <a:r>
              <a:rPr lang="ro-RO" sz="10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noteStartTime</a:t>
            </a: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ro-RO" sz="10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noteDuration</a:t>
            </a: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 { </a:t>
            </a:r>
            <a:b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o-RO" sz="1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noTone</a:t>
            </a: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o-RO" sz="10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buzzer</a:t>
            </a: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 </a:t>
            </a:r>
            <a:b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o-RO" sz="10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currentNote</a:t>
            </a: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ro-RO" sz="10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; </a:t>
            </a:r>
            <a:b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b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o-RO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ro-RO" sz="10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currentNote</a:t>
            </a: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&lt; notes * </a:t>
            </a:r>
            <a:r>
              <a:rPr lang="ro-RO" sz="10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 { </a:t>
            </a:r>
            <a:b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ro-RO" sz="10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divider</a:t>
            </a: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ro-RO" sz="1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melody</a:t>
            </a: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o-RO" sz="10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currentNote</a:t>
            </a: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ro-RO" sz="10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ro-RO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ro-RO" sz="10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divider</a:t>
            </a: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ro-RO" sz="10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ro-RO" sz="10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noteDuration</a:t>
            </a: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ro-RO" sz="10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wholenote</a:t>
            </a: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ro-RO" sz="10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divider</a:t>
            </a: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ro-RO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ro-RO" sz="10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divider</a:t>
            </a: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ro-RO" sz="10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ro-RO" sz="10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noteDuration</a:t>
            </a: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ro-RO" sz="10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wholenote</a:t>
            </a: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ro-RO" sz="1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o-RO" sz="10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divider</a:t>
            </a: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ro-RO" sz="10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noteDuration</a:t>
            </a: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*= </a:t>
            </a:r>
            <a:r>
              <a:rPr lang="ro-RO" sz="10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; </a:t>
            </a:r>
            <a:b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  }</a:t>
            </a:r>
            <a:b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ro-RO" sz="1000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tone</a:t>
            </a: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o-RO" sz="10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buzzer</a:t>
            </a: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ro-RO" sz="1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melody</a:t>
            </a: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o-RO" sz="10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currentNote</a:t>
            </a: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ro-RO" sz="10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noteDuration</a:t>
            </a: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ro-RO" sz="10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0.9</a:t>
            </a: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ro-RO" sz="10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noteStartTime</a:t>
            </a: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ro-RO" sz="1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millis</a:t>
            </a: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ro-RO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ro-RO" sz="10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currentNote</a:t>
            </a: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ro-RO" sz="10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; </a:t>
            </a:r>
            <a:b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}</a:t>
            </a:r>
            <a:b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}</a:t>
            </a:r>
            <a:endParaRPr lang="ro-RO" sz="1000" dirty="0"/>
          </a:p>
        </p:txBody>
      </p:sp>
      <p:sp>
        <p:nvSpPr>
          <p:cNvPr id="11" name="CasetăText 10">
            <a:extLst>
              <a:ext uri="{FF2B5EF4-FFF2-40B4-BE49-F238E27FC236}">
                <a16:creationId xmlns:a16="http://schemas.microsoft.com/office/drawing/2014/main" id="{E1086C2D-8DC7-8673-D5F2-8F7DFA245508}"/>
              </a:ext>
            </a:extLst>
          </p:cNvPr>
          <p:cNvSpPr txBox="1"/>
          <p:nvPr/>
        </p:nvSpPr>
        <p:spPr>
          <a:xfrm>
            <a:off x="4832678" y="2459504"/>
            <a:ext cx="22796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ro-RO" sz="1000" b="0" dirty="0" err="1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sz="1000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Stop</a:t>
            </a: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sz="1000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motor1</a:t>
            </a: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sz="1000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setSpeed</a:t>
            </a: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o-RO" sz="10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 </a:t>
            </a:r>
            <a:b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sz="1000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motor1</a:t>
            </a: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sz="1000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(RELEASE); </a:t>
            </a:r>
            <a:b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sz="1000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motor2</a:t>
            </a: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sz="1000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setSpeed</a:t>
            </a: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o-RO" sz="10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 </a:t>
            </a:r>
            <a:b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sz="1000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motor2</a:t>
            </a: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sz="1000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(RELEASE); </a:t>
            </a:r>
            <a:b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sz="1000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motor3</a:t>
            </a: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sz="1000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setSpeed</a:t>
            </a: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o-RO" sz="10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 </a:t>
            </a:r>
            <a:b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sz="1000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motor3</a:t>
            </a: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sz="1000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(RELEASE); </a:t>
            </a:r>
            <a:b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sz="1000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motor4</a:t>
            </a: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sz="1000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setSpeed</a:t>
            </a: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o-RO" sz="10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 </a:t>
            </a:r>
            <a:b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sz="1000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motor4</a:t>
            </a: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sz="1000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(RELEASE); </a:t>
            </a:r>
            <a:b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ro-RO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}</a:t>
            </a:r>
            <a:endParaRPr lang="ro-RO" sz="1000" dirty="0"/>
          </a:p>
        </p:txBody>
      </p:sp>
      <p:sp>
        <p:nvSpPr>
          <p:cNvPr id="12" name="CasetăText 11">
            <a:extLst>
              <a:ext uri="{FF2B5EF4-FFF2-40B4-BE49-F238E27FC236}">
                <a16:creationId xmlns:a16="http://schemas.microsoft.com/office/drawing/2014/main" id="{3AA0505F-660A-001C-5F28-F91B55DDC255}"/>
              </a:ext>
            </a:extLst>
          </p:cNvPr>
          <p:cNvSpPr txBox="1"/>
          <p:nvPr/>
        </p:nvSpPr>
        <p:spPr>
          <a:xfrm>
            <a:off x="5042834" y="183235"/>
            <a:ext cx="1859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Cod Arduino</a:t>
            </a:r>
            <a:endParaRPr lang="ro-RO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978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E18B3FE5-685C-2AE6-60B9-082BB668C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865" y="568517"/>
            <a:ext cx="5248221" cy="1067209"/>
          </a:xfrm>
        </p:spPr>
        <p:txBody>
          <a:bodyPr>
            <a:normAutofit/>
          </a:bodyPr>
          <a:lstStyle/>
          <a:p>
            <a:r>
              <a:rPr lang="ro-RO" sz="3400" dirty="0">
                <a:solidFill>
                  <a:schemeClr val="bg1"/>
                </a:solidFill>
              </a:rPr>
              <a:t>Comenzi de Control ale Mașinii:</a:t>
            </a:r>
          </a:p>
        </p:txBody>
      </p:sp>
      <p:pic>
        <p:nvPicPr>
          <p:cNvPr id="9" name="Imagine 8" descr="O imagine care conține desen animat, roată, îmbrăcăminte, mobilă&#10;&#10;Descriere generată automat">
            <a:extLst>
              <a:ext uri="{FF2B5EF4-FFF2-40B4-BE49-F238E27FC236}">
                <a16:creationId xmlns:a16="http://schemas.microsoft.com/office/drawing/2014/main" id="{29D0618F-CB64-301E-99C6-87DE58DB7E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>
          <a:xfrm>
            <a:off x="739959" y="1095407"/>
            <a:ext cx="4754947" cy="4754947"/>
          </a:xfrm>
          <a:custGeom>
            <a:avLst/>
            <a:gdLst/>
            <a:ahLst/>
            <a:cxnLst/>
            <a:rect l="l" t="t" r="r" b="b"/>
            <a:pathLst>
              <a:path w="2388070" h="2388070">
                <a:moveTo>
                  <a:pt x="1194035" y="0"/>
                </a:moveTo>
                <a:cubicBezTo>
                  <a:pt x="1853482" y="0"/>
                  <a:pt x="2388070" y="534588"/>
                  <a:pt x="2388070" y="1194035"/>
                </a:cubicBezTo>
                <a:cubicBezTo>
                  <a:pt x="2388070" y="1853482"/>
                  <a:pt x="1853482" y="2388070"/>
                  <a:pt x="1194035" y="2388070"/>
                </a:cubicBezTo>
                <a:cubicBezTo>
                  <a:pt x="534588" y="2388070"/>
                  <a:pt x="0" y="1853482"/>
                  <a:pt x="0" y="1194035"/>
                </a:cubicBezTo>
                <a:cubicBezTo>
                  <a:pt x="0" y="534588"/>
                  <a:pt x="534588" y="0"/>
                  <a:pt x="1194035" y="0"/>
                </a:cubicBezTo>
                <a:close/>
              </a:path>
            </a:pathLst>
          </a:custGeom>
          <a:ln w="28575">
            <a:noFill/>
          </a:ln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4EFA8-F425-4D19-A94B-445388B31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DD581DC-8802-1A2E-4D27-EF6FE22CC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820369"/>
            <a:ext cx="5217173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o-RO" sz="1400" dirty="0">
                <a:solidFill>
                  <a:schemeClr val="bg1"/>
                </a:solidFill>
              </a:rPr>
              <a:t>Placa </a:t>
            </a:r>
            <a:r>
              <a:rPr lang="ro-RO" sz="1400" dirty="0" err="1">
                <a:solidFill>
                  <a:schemeClr val="bg1"/>
                </a:solidFill>
              </a:rPr>
              <a:t>Arduino</a:t>
            </a:r>
            <a:r>
              <a:rPr lang="ro-RO" sz="1400" dirty="0">
                <a:solidFill>
                  <a:schemeClr val="bg1"/>
                </a:solidFill>
              </a:rPr>
              <a:t> interpretează comenzile primite prin comunicarea serială de la o sursă externă (de exemplu: aplicația controller). Comenzile recunoscute includ:</a:t>
            </a:r>
          </a:p>
          <a:p>
            <a:pPr marL="0" indent="0">
              <a:buNone/>
            </a:pPr>
            <a:r>
              <a:rPr lang="ro-RO" sz="1400" dirty="0">
                <a:solidFill>
                  <a:schemeClr val="bg1"/>
                </a:solidFill>
              </a:rPr>
              <a:t>'F': Mergi Înainte</a:t>
            </a:r>
          </a:p>
          <a:p>
            <a:pPr marL="0" indent="0">
              <a:buNone/>
            </a:pPr>
            <a:r>
              <a:rPr lang="ro-RO" sz="1400" dirty="0">
                <a:solidFill>
                  <a:schemeClr val="bg1"/>
                </a:solidFill>
              </a:rPr>
              <a:t>'B': Mergi Înapoi</a:t>
            </a:r>
          </a:p>
          <a:p>
            <a:pPr marL="0" indent="0">
              <a:buNone/>
            </a:pPr>
            <a:r>
              <a:rPr lang="ro-RO" sz="1400" dirty="0">
                <a:solidFill>
                  <a:schemeClr val="bg1"/>
                </a:solidFill>
              </a:rPr>
              <a:t>'L': Întoarce la Stânga</a:t>
            </a:r>
          </a:p>
          <a:p>
            <a:pPr marL="0" indent="0">
              <a:buNone/>
            </a:pPr>
            <a:r>
              <a:rPr lang="ro-RO" sz="1400" dirty="0">
                <a:solidFill>
                  <a:schemeClr val="bg1"/>
                </a:solidFill>
              </a:rPr>
              <a:t>'R': Întoarce la Dreapta</a:t>
            </a:r>
          </a:p>
          <a:p>
            <a:pPr marL="0" indent="0">
              <a:buNone/>
            </a:pPr>
            <a:r>
              <a:rPr lang="ro-RO" sz="1400" dirty="0">
                <a:solidFill>
                  <a:schemeClr val="bg1"/>
                </a:solidFill>
              </a:rPr>
              <a:t>'S': Oprește</a:t>
            </a:r>
          </a:p>
          <a:p>
            <a:pPr marL="0" indent="0">
              <a:buNone/>
            </a:pPr>
            <a:r>
              <a:rPr lang="ro-RO" sz="1400" dirty="0">
                <a:solidFill>
                  <a:schemeClr val="bg1"/>
                </a:solidFill>
              </a:rPr>
              <a:t>'M': Începe Redarea Melodiilor</a:t>
            </a:r>
          </a:p>
          <a:p>
            <a:pPr marL="0" indent="0">
              <a:buNone/>
            </a:pPr>
            <a:r>
              <a:rPr lang="ro-RO" sz="1400" dirty="0">
                <a:solidFill>
                  <a:schemeClr val="bg1"/>
                </a:solidFill>
              </a:rPr>
              <a:t>'N': Oprește Redarea Melodiilor</a:t>
            </a:r>
          </a:p>
          <a:p>
            <a:pPr marL="0" indent="0">
              <a:buNone/>
            </a:pPr>
            <a:r>
              <a:rPr lang="ro-RO" sz="1400" dirty="0">
                <a:solidFill>
                  <a:schemeClr val="bg1"/>
                </a:solidFill>
              </a:rPr>
              <a:t>Funcții de Control al Motoarelor:</a:t>
            </a:r>
          </a:p>
          <a:p>
            <a:pPr marL="0" indent="0">
              <a:buNone/>
            </a:pPr>
            <a:r>
              <a:rPr lang="ro-RO" sz="1400" dirty="0">
                <a:solidFill>
                  <a:schemeClr val="bg1"/>
                </a:solidFill>
              </a:rPr>
              <a:t>Mișcarea mașinii este realizată cu ajutorul a patru motoare electrice de curent continuu conectate la motor </a:t>
            </a:r>
            <a:r>
              <a:rPr lang="ro-RO" sz="1400" dirty="0" err="1">
                <a:solidFill>
                  <a:schemeClr val="bg1"/>
                </a:solidFill>
              </a:rPr>
              <a:t>shield</a:t>
            </a:r>
            <a:r>
              <a:rPr lang="ro-RO" sz="1400" dirty="0">
                <a:solidFill>
                  <a:schemeClr val="bg1"/>
                </a:solidFill>
              </a:rPr>
              <a:t>. Funcțiile precum </a:t>
            </a:r>
            <a:r>
              <a:rPr lang="ro-RO" sz="1400" dirty="0" err="1">
                <a:solidFill>
                  <a:schemeClr val="bg1"/>
                </a:solidFill>
              </a:rPr>
              <a:t>forward</a:t>
            </a:r>
            <a:r>
              <a:rPr lang="ro-RO" sz="1400" dirty="0">
                <a:solidFill>
                  <a:schemeClr val="bg1"/>
                </a:solidFill>
              </a:rPr>
              <a:t>(), back(), left(), </a:t>
            </a:r>
            <a:r>
              <a:rPr lang="ro-RO" sz="1400" dirty="0" err="1">
                <a:solidFill>
                  <a:schemeClr val="bg1"/>
                </a:solidFill>
              </a:rPr>
              <a:t>right</a:t>
            </a:r>
            <a:r>
              <a:rPr lang="ro-RO" sz="1400" dirty="0">
                <a:solidFill>
                  <a:schemeClr val="bg1"/>
                </a:solidFill>
              </a:rPr>
              <a:t>() și Stop() controlează direcțiile motoarelor.</a:t>
            </a:r>
          </a:p>
          <a:p>
            <a:pPr marL="0" indent="0">
              <a:buNone/>
            </a:pPr>
            <a:r>
              <a:rPr lang="ro-RO" sz="1400" dirty="0">
                <a:solidFill>
                  <a:schemeClr val="bg1"/>
                </a:solidFill>
              </a:rPr>
              <a:t>Redarea </a:t>
            </a:r>
            <a:r>
              <a:rPr lang="ro-RO" sz="1400" dirty="0" err="1">
                <a:solidFill>
                  <a:schemeClr val="bg1"/>
                </a:solidFill>
              </a:rPr>
              <a:t>Melodiilor:Funcția</a:t>
            </a:r>
            <a:r>
              <a:rPr lang="ro-RO" sz="1400" dirty="0">
                <a:solidFill>
                  <a:schemeClr val="bg1"/>
                </a:solidFill>
              </a:rPr>
              <a:t> Music() redă o melodie predefinită atunci când este primită comanda 'M'. Melodia este specificată folosind frecvențe și durate ale notelor.</a:t>
            </a:r>
          </a:p>
        </p:txBody>
      </p:sp>
      <p:grpSp>
        <p:nvGrpSpPr>
          <p:cNvPr id="38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3961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ine 4" descr="O imagine care conține circuit, Componenta circuitului, Componentă electronică, Componentă de circuit pasiv&#10;&#10;Descriere generată automat">
            <a:extLst>
              <a:ext uri="{FF2B5EF4-FFF2-40B4-BE49-F238E27FC236}">
                <a16:creationId xmlns:a16="http://schemas.microsoft.com/office/drawing/2014/main" id="{69DDE11C-3AD0-35AA-A121-DCDFF8001B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15" b="1943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u 1">
            <a:extLst>
              <a:ext uri="{FF2B5EF4-FFF2-40B4-BE49-F238E27FC236}">
                <a16:creationId xmlns:a16="http://schemas.microsoft.com/office/drawing/2014/main" id="{45176AB6-6F60-9599-B07E-DCA0E31A9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o-RO" sz="5400" b="1" dirty="0">
                <a:solidFill>
                  <a:schemeClr val="bg1"/>
                </a:solidFill>
              </a:rPr>
              <a:t>Utilizare</a:t>
            </a:r>
          </a:p>
        </p:txBody>
      </p:sp>
      <p:sp>
        <p:nvSpPr>
          <p:cNvPr id="24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3E35771B-1AD2-B1F3-B18B-63D582913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1544"/>
            <a:ext cx="10515600" cy="51764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o-RO" sz="2000" b="1" i="1" dirty="0">
                <a:solidFill>
                  <a:schemeClr val="bg1"/>
                </a:solidFill>
              </a:rPr>
              <a:t>Configurare Hardware:</a:t>
            </a:r>
          </a:p>
          <a:p>
            <a:pPr marL="0" indent="0">
              <a:buNone/>
            </a:pPr>
            <a:r>
              <a:rPr lang="ro-RO" sz="2000" b="1" i="1" dirty="0">
                <a:solidFill>
                  <a:schemeClr val="bg1"/>
                </a:solidFill>
              </a:rPr>
              <a:t>Conectați motoarele la motor </a:t>
            </a:r>
            <a:r>
              <a:rPr lang="ro-RO" sz="2000" b="1" i="1" dirty="0" err="1">
                <a:solidFill>
                  <a:schemeClr val="bg1"/>
                </a:solidFill>
              </a:rPr>
              <a:t>shield</a:t>
            </a:r>
            <a:r>
              <a:rPr lang="ro-RO" sz="2000" b="1" i="1" dirty="0">
                <a:solidFill>
                  <a:schemeClr val="bg1"/>
                </a:solidFill>
              </a:rPr>
              <a:t>(M1, M2, M3, M4).</a:t>
            </a:r>
          </a:p>
          <a:p>
            <a:pPr marL="0" indent="0">
              <a:buNone/>
            </a:pPr>
            <a:r>
              <a:rPr lang="ro-RO" sz="2000" b="1" i="1" dirty="0">
                <a:solidFill>
                  <a:schemeClr val="bg1"/>
                </a:solidFill>
              </a:rPr>
              <a:t>Conectați </a:t>
            </a:r>
            <a:r>
              <a:rPr lang="ro-RO" sz="2000" b="1" i="1" dirty="0" err="1">
                <a:solidFill>
                  <a:schemeClr val="bg1"/>
                </a:solidFill>
              </a:rPr>
              <a:t>buzzerul</a:t>
            </a:r>
            <a:r>
              <a:rPr lang="ro-RO" sz="2000" b="1" i="1" dirty="0">
                <a:solidFill>
                  <a:schemeClr val="bg1"/>
                </a:solidFill>
              </a:rPr>
              <a:t> la pinul 9.</a:t>
            </a:r>
          </a:p>
          <a:p>
            <a:pPr marL="0" indent="0">
              <a:buNone/>
            </a:pPr>
            <a:endParaRPr lang="ro-RO" sz="2000" b="1" i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o-RO" sz="2000" b="1" i="1" dirty="0">
                <a:solidFill>
                  <a:schemeClr val="bg1"/>
                </a:solidFill>
              </a:rPr>
              <a:t>Comenzi Bluetooth:</a:t>
            </a:r>
          </a:p>
          <a:p>
            <a:pPr marL="0" indent="0">
              <a:buNone/>
            </a:pPr>
            <a:r>
              <a:rPr lang="ro-RO" sz="2000" b="1" i="1" dirty="0">
                <a:solidFill>
                  <a:schemeClr val="bg1"/>
                </a:solidFill>
              </a:rPr>
              <a:t>Trimiteți comenzile ('F', 'B', 'L', 'R', 'S', 'M', 'N') prin comunicarea serială.</a:t>
            </a:r>
          </a:p>
          <a:p>
            <a:pPr marL="0" indent="0">
              <a:buNone/>
            </a:pPr>
            <a:endParaRPr lang="ro-RO" sz="2000" b="1" i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o-RO" sz="2000" b="1" i="1" dirty="0">
                <a:solidFill>
                  <a:schemeClr val="bg1"/>
                </a:solidFill>
              </a:rPr>
              <a:t>Redarea Melodiilor:</a:t>
            </a:r>
          </a:p>
          <a:p>
            <a:pPr marL="0" indent="0">
              <a:buNone/>
            </a:pPr>
            <a:r>
              <a:rPr lang="ro-RO" sz="2000" b="1" i="1" dirty="0">
                <a:solidFill>
                  <a:schemeClr val="bg1"/>
                </a:solidFill>
              </a:rPr>
              <a:t>Activați redarea melodiilor </a:t>
            </a:r>
            <a:r>
              <a:rPr lang="ro-RO" sz="2000" b="1" i="1" dirty="0" err="1">
                <a:solidFill>
                  <a:schemeClr val="bg1"/>
                </a:solidFill>
              </a:rPr>
              <a:t>trimitând</a:t>
            </a:r>
            <a:r>
              <a:rPr lang="ro-RO" sz="2000" b="1" i="1" dirty="0">
                <a:solidFill>
                  <a:schemeClr val="bg1"/>
                </a:solidFill>
              </a:rPr>
              <a:t> comanda ‘M’.</a:t>
            </a:r>
          </a:p>
          <a:p>
            <a:pPr marL="0" indent="0">
              <a:buNone/>
            </a:pPr>
            <a:endParaRPr lang="ro-RO" sz="2000" b="1" i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o-RO" sz="2000" b="1" i="1" dirty="0">
                <a:solidFill>
                  <a:schemeClr val="bg1"/>
                </a:solidFill>
              </a:rPr>
              <a:t>Integrare cu Aplicația controller:</a:t>
            </a:r>
          </a:p>
          <a:p>
            <a:pPr marL="0" indent="0">
              <a:buNone/>
            </a:pPr>
            <a:r>
              <a:rPr lang="ro-RO" sz="2000" b="1" i="1" dirty="0">
                <a:solidFill>
                  <a:schemeClr val="bg1"/>
                </a:solidFill>
              </a:rPr>
              <a:t>Integrați cu o aplicație specifică sistemului dvs. de operare pentru control la distanță, trimițând comenzi prin comunicare serială.</a:t>
            </a:r>
          </a:p>
        </p:txBody>
      </p:sp>
    </p:spTree>
    <p:extLst>
      <p:ext uri="{BB962C8B-B14F-4D97-AF65-F5344CB8AC3E}">
        <p14:creationId xmlns:p14="http://schemas.microsoft.com/office/powerpoint/2010/main" val="29306732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tăText 3">
            <a:extLst>
              <a:ext uri="{FF2B5EF4-FFF2-40B4-BE49-F238E27FC236}">
                <a16:creationId xmlns:a16="http://schemas.microsoft.com/office/drawing/2014/main" id="{1C5FE822-DDB1-CBBA-ED2F-5C6A13ECE9B6}"/>
              </a:ext>
            </a:extLst>
          </p:cNvPr>
          <p:cNvSpPr txBox="1"/>
          <p:nvPr/>
        </p:nvSpPr>
        <p:spPr>
          <a:xfrm>
            <a:off x="149289" y="420484"/>
            <a:ext cx="3564294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100" b="1" i="1" dirty="0" err="1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void</a:t>
            </a:r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 Update()</a:t>
            </a:r>
          </a:p>
          <a:p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        </a:t>
            </a:r>
            <a:r>
              <a:rPr lang="ro-RO" sz="1100" b="1" i="1" dirty="0" err="1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if</a:t>
            </a:r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 (</a:t>
            </a:r>
            <a:r>
              <a:rPr lang="ro-RO" sz="1100" b="1" i="1" dirty="0" err="1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IsConnected</a:t>
            </a:r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            </a:t>
            </a:r>
            <a:r>
              <a:rPr lang="ro-RO" sz="1100" b="1" i="1" dirty="0" err="1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try</a:t>
            </a:r>
            <a:endParaRPr lang="ro-RO" sz="1100" b="1" i="1" dirty="0">
              <a:solidFill>
                <a:schemeClr val="accent4">
                  <a:lumMod val="75000"/>
                </a:schemeClr>
              </a:solidFill>
              <a:latin typeface="Cascadia Mono" panose="020B0609020000020004" pitchFamily="49" charset="0"/>
            </a:endParaRPr>
          </a:p>
          <a:p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                </a:t>
            </a:r>
            <a:r>
              <a:rPr lang="ro-RO" sz="1100" b="1" i="1" dirty="0" err="1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string</a:t>
            </a:r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 </a:t>
            </a:r>
            <a:r>
              <a:rPr lang="ro-RO" sz="1100" b="1" i="1" dirty="0" err="1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datain</a:t>
            </a:r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 = </a:t>
            </a:r>
            <a:r>
              <a:rPr lang="ro-RO" sz="1100" b="1" i="1" dirty="0" err="1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BluetoothService.ReadFromBluetooth</a:t>
            </a:r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                </a:t>
            </a:r>
            <a:r>
              <a:rPr lang="ro-RO" sz="1100" b="1" i="1" dirty="0" err="1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if</a:t>
            </a:r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 (</a:t>
            </a:r>
            <a:r>
              <a:rPr lang="ro-RO" sz="1100" b="1" i="1" dirty="0" err="1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datain.Length</a:t>
            </a:r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 &gt; 1)</a:t>
            </a:r>
          </a:p>
          <a:p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                {</a:t>
            </a:r>
          </a:p>
          <a:p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                    </a:t>
            </a:r>
            <a:r>
              <a:rPr lang="ro-RO" sz="1100" b="1" i="1" dirty="0" err="1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dataRecived</a:t>
            </a:r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 = </a:t>
            </a:r>
            <a:r>
              <a:rPr lang="ro-RO" sz="1100" b="1" i="1" dirty="0" err="1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datain</a:t>
            </a:r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                    print(</a:t>
            </a:r>
            <a:r>
              <a:rPr lang="ro-RO" sz="1100" b="1" i="1" dirty="0" err="1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dataRecived</a:t>
            </a:r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                }</a:t>
            </a:r>
          </a:p>
          <a:p>
            <a:endParaRPr lang="ro-RO" sz="1100" b="1" i="1" dirty="0">
              <a:solidFill>
                <a:schemeClr val="accent4">
                  <a:lumMod val="75000"/>
                </a:schemeClr>
              </a:solidFill>
              <a:latin typeface="Cascadia Mono" panose="020B0609020000020004" pitchFamily="49" charset="0"/>
            </a:endParaRPr>
          </a:p>
          <a:p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            }</a:t>
            </a:r>
          </a:p>
          <a:p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            catch (</a:t>
            </a:r>
            <a:r>
              <a:rPr lang="ro-RO" sz="1100" b="1" i="1" dirty="0" err="1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Exception</a:t>
            </a:r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 e)</a:t>
            </a:r>
          </a:p>
          <a:p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en-US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1100" b="1" i="1" dirty="0" err="1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BluetoothService.Toast</a:t>
            </a:r>
            <a:r>
              <a:rPr lang="en-US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("Error in connection");</a:t>
            </a:r>
          </a:p>
          <a:p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            }</a:t>
            </a:r>
          </a:p>
          <a:p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            </a:t>
            </a:r>
            <a:r>
              <a:rPr lang="ro-RO" sz="1100" b="1" i="1" dirty="0" err="1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isConnectText.text</a:t>
            </a:r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 = "Pornita";</a:t>
            </a:r>
          </a:p>
          <a:p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            </a:t>
            </a:r>
            <a:r>
              <a:rPr lang="ro-RO" sz="1100" b="1" i="1" dirty="0" err="1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isConnectText.color</a:t>
            </a:r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 = </a:t>
            </a:r>
            <a:r>
              <a:rPr lang="ro-RO" sz="1100" b="1" i="1" dirty="0" err="1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Color.green</a:t>
            </a:r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        </a:t>
            </a:r>
            <a:r>
              <a:rPr lang="ro-RO" sz="1100" b="1" i="1" dirty="0" err="1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else</a:t>
            </a:r>
            <a:endParaRPr lang="ro-RO" sz="1100" b="1" i="1" dirty="0">
              <a:solidFill>
                <a:schemeClr val="accent4">
                  <a:lumMod val="75000"/>
                </a:schemeClr>
              </a:solidFill>
              <a:latin typeface="Cascadia Mono" panose="020B0609020000020004" pitchFamily="49" charset="0"/>
            </a:endParaRPr>
          </a:p>
          <a:p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            </a:t>
            </a:r>
            <a:r>
              <a:rPr lang="ro-RO" sz="1100" b="1" i="1" dirty="0" err="1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isConnectText.text</a:t>
            </a:r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 = "Oprita";</a:t>
            </a:r>
          </a:p>
          <a:p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            </a:t>
            </a:r>
            <a:r>
              <a:rPr lang="ro-RO" sz="1100" b="1" i="1" dirty="0" err="1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isConnectText.color</a:t>
            </a:r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 = </a:t>
            </a:r>
            <a:r>
              <a:rPr lang="ro-RO" sz="1100" b="1" i="1" dirty="0" err="1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Color.red</a:t>
            </a:r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    }</a:t>
            </a:r>
            <a:endParaRPr lang="ro-RO" sz="1100" b="1" i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id="{665C71C4-8C58-DEB7-6C02-18CD6B5369FA}"/>
              </a:ext>
            </a:extLst>
          </p:cNvPr>
          <p:cNvSpPr txBox="1"/>
          <p:nvPr/>
        </p:nvSpPr>
        <p:spPr>
          <a:xfrm>
            <a:off x="3713583" y="1097592"/>
            <a:ext cx="3937519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public </a:t>
            </a:r>
            <a:r>
              <a:rPr lang="ro-RO" sz="1100" b="1" i="1" dirty="0" err="1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void</a:t>
            </a:r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 </a:t>
            </a:r>
            <a:r>
              <a:rPr lang="ro-RO" sz="1100" b="1" i="1" dirty="0" err="1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StartButton</a:t>
            </a:r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        </a:t>
            </a:r>
            <a:r>
              <a:rPr lang="ro-RO" sz="1100" b="1" i="1" dirty="0" err="1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if</a:t>
            </a:r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 (!</a:t>
            </a:r>
            <a:r>
              <a:rPr lang="ro-RO" sz="1100" b="1" i="1" dirty="0" err="1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IsConnected</a:t>
            </a:r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            </a:t>
            </a:r>
            <a:r>
              <a:rPr lang="ro-RO" sz="1100" b="1" i="1" dirty="0" err="1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IsConnected</a:t>
            </a:r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 = </a:t>
            </a:r>
            <a:r>
              <a:rPr lang="ro-RO" sz="1100" b="1" i="1" dirty="0" err="1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BluetoothService.StartBluetoothConnection</a:t>
            </a:r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(</a:t>
            </a:r>
            <a:r>
              <a:rPr lang="ro-RO" sz="1100" b="1" i="1" dirty="0" err="1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deviceName.text.ToString</a:t>
            </a:r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());</a:t>
            </a:r>
          </a:p>
          <a:p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            </a:t>
            </a:r>
            <a:r>
              <a:rPr lang="ro-RO" sz="1100" b="1" i="1" dirty="0" err="1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BluetoothService.Toast</a:t>
            </a:r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(</a:t>
            </a:r>
            <a:r>
              <a:rPr lang="ro-RO" sz="1100" b="1" i="1" dirty="0" err="1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deviceName.text.ToString</a:t>
            </a:r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() + " status: " + </a:t>
            </a:r>
            <a:r>
              <a:rPr lang="ro-RO" sz="1100" b="1" i="1" dirty="0" err="1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IsConnected</a:t>
            </a:r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        </a:t>
            </a:r>
            <a:r>
              <a:rPr lang="ro-RO" sz="1100" b="1" i="1" dirty="0" err="1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if</a:t>
            </a:r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 (</a:t>
            </a:r>
            <a:r>
              <a:rPr lang="ro-RO" sz="1100" b="1" i="1" dirty="0" err="1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IsConnected</a:t>
            </a:r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            </a:t>
            </a:r>
            <a:r>
              <a:rPr lang="ro-RO" sz="1100" b="1" i="1" dirty="0" err="1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startCarPanel.gameObject.SetActive</a:t>
            </a:r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(false);</a:t>
            </a:r>
          </a:p>
          <a:p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            </a:t>
            </a:r>
            <a:r>
              <a:rPr lang="ro-RO" sz="1100" b="1" i="1" dirty="0" err="1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controllerPanel.gameObject.SetActive</a:t>
            </a:r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(</a:t>
            </a:r>
            <a:r>
              <a:rPr lang="ro-RO" sz="1100" b="1" i="1" dirty="0" err="1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true</a:t>
            </a:r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public </a:t>
            </a:r>
            <a:r>
              <a:rPr lang="ro-RO" sz="1100" b="1" i="1" dirty="0" err="1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void</a:t>
            </a:r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 </a:t>
            </a:r>
            <a:r>
              <a:rPr lang="ro-RO" sz="1100" b="1" i="1" dirty="0" err="1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StopButton</a:t>
            </a:r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        </a:t>
            </a:r>
            <a:r>
              <a:rPr lang="ro-RO" sz="1100" b="1" i="1" dirty="0" err="1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if</a:t>
            </a:r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 (</a:t>
            </a:r>
            <a:r>
              <a:rPr lang="ro-RO" sz="1100" b="1" i="1" dirty="0" err="1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IsConnected</a:t>
            </a:r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            </a:t>
            </a:r>
            <a:r>
              <a:rPr lang="ro-RO" sz="1100" b="1" i="1" dirty="0" err="1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BluetoothService.StopBluetoothConnection</a:t>
            </a:r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    }</a:t>
            </a:r>
            <a:endParaRPr lang="ro-RO" sz="1100" b="1" i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CasetăText 5">
            <a:extLst>
              <a:ext uri="{FF2B5EF4-FFF2-40B4-BE49-F238E27FC236}">
                <a16:creationId xmlns:a16="http://schemas.microsoft.com/office/drawing/2014/main" id="{E0FB1767-C69E-7625-28CC-6251DE01001F}"/>
              </a:ext>
            </a:extLst>
          </p:cNvPr>
          <p:cNvSpPr txBox="1"/>
          <p:nvPr/>
        </p:nvSpPr>
        <p:spPr>
          <a:xfrm>
            <a:off x="7651102" y="759037"/>
            <a:ext cx="2360644" cy="533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 public </a:t>
            </a:r>
            <a:r>
              <a:rPr lang="ro-RO" sz="1100" b="1" i="1" dirty="0" err="1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void</a:t>
            </a:r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 </a:t>
            </a:r>
            <a:r>
              <a:rPr lang="ro-RO" sz="1100" b="1" i="1" dirty="0" err="1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UpEvent</a:t>
            </a:r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ro-RO" sz="1100" b="1" i="1" dirty="0" err="1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BluetoothService.WritetoBluetooth</a:t>
            </a:r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("S");</a:t>
            </a:r>
          </a:p>
          <a:p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        </a:t>
            </a:r>
            <a:r>
              <a:rPr lang="ro-RO" sz="1100" b="1" i="1" dirty="0" err="1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Debug.Log</a:t>
            </a:r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("</a:t>
            </a:r>
            <a:r>
              <a:rPr lang="ro-RO" sz="1100" b="1" i="1" dirty="0" err="1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Send</a:t>
            </a:r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 </a:t>
            </a:r>
            <a:r>
              <a:rPr lang="ro-RO" sz="1100" b="1" i="1" dirty="0" err="1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null</a:t>
            </a:r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");</a:t>
            </a:r>
          </a:p>
          <a:p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    public </a:t>
            </a:r>
            <a:r>
              <a:rPr lang="ro-RO" sz="1100" b="1" i="1" dirty="0" err="1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void</a:t>
            </a:r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 </a:t>
            </a:r>
            <a:r>
              <a:rPr lang="ro-RO" sz="1100" b="1" i="1" dirty="0" err="1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ControllUp</a:t>
            </a:r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    {   </a:t>
            </a:r>
            <a:r>
              <a:rPr lang="ro-RO" sz="1100" b="1" i="1" dirty="0" err="1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BluetoothService.WritetoBluetooth</a:t>
            </a:r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("F");</a:t>
            </a:r>
          </a:p>
          <a:p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    public </a:t>
            </a:r>
            <a:r>
              <a:rPr lang="ro-RO" sz="1100" b="1" i="1" dirty="0" err="1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void</a:t>
            </a:r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 </a:t>
            </a:r>
            <a:r>
              <a:rPr lang="ro-RO" sz="1100" b="1" i="1" dirty="0" err="1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ControllDown</a:t>
            </a:r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    { </a:t>
            </a:r>
            <a:r>
              <a:rPr lang="ro-RO" sz="1100" b="1" i="1" dirty="0" err="1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BluetoothService.WritetoBluetooth</a:t>
            </a:r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("B");</a:t>
            </a:r>
          </a:p>
          <a:p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    public </a:t>
            </a:r>
            <a:r>
              <a:rPr lang="ro-RO" sz="1100" b="1" i="1" dirty="0" err="1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void</a:t>
            </a:r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 </a:t>
            </a:r>
            <a:r>
              <a:rPr lang="ro-RO" sz="1100" b="1" i="1" dirty="0" err="1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ControllRight</a:t>
            </a:r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    { </a:t>
            </a:r>
            <a:r>
              <a:rPr lang="ro-RO" sz="1100" b="1" i="1" dirty="0" err="1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BluetoothService.WritetoBluetooth</a:t>
            </a:r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("R");</a:t>
            </a:r>
          </a:p>
          <a:p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    public </a:t>
            </a:r>
            <a:r>
              <a:rPr lang="ro-RO" sz="1100" b="1" i="1" dirty="0" err="1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void</a:t>
            </a:r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 </a:t>
            </a:r>
            <a:r>
              <a:rPr lang="ro-RO" sz="1100" b="1" i="1" dirty="0" err="1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ControllLeft</a:t>
            </a:r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    { </a:t>
            </a:r>
            <a:r>
              <a:rPr lang="ro-RO" sz="1100" b="1" i="1" dirty="0" err="1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BluetoothService.WritetoBluetooth</a:t>
            </a:r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("L");</a:t>
            </a:r>
          </a:p>
          <a:p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    }</a:t>
            </a:r>
            <a:endParaRPr lang="ro-RO" sz="1100" b="1" i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CasetăText 6">
            <a:extLst>
              <a:ext uri="{FF2B5EF4-FFF2-40B4-BE49-F238E27FC236}">
                <a16:creationId xmlns:a16="http://schemas.microsoft.com/office/drawing/2014/main" id="{928B7F3D-9BB2-8292-4EC3-DBB5D0755E75}"/>
              </a:ext>
            </a:extLst>
          </p:cNvPr>
          <p:cNvSpPr txBox="1"/>
          <p:nvPr/>
        </p:nvSpPr>
        <p:spPr>
          <a:xfrm>
            <a:off x="10011746" y="1690060"/>
            <a:ext cx="174482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 public </a:t>
            </a:r>
            <a:r>
              <a:rPr lang="ro-RO" sz="1100" b="1" i="1" dirty="0" err="1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void</a:t>
            </a:r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 </a:t>
            </a:r>
            <a:r>
              <a:rPr lang="ro-RO" sz="1100" b="1" i="1" dirty="0" err="1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MusicOn</a:t>
            </a:r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        </a:t>
            </a:r>
            <a:r>
              <a:rPr lang="ro-RO" sz="1100" b="1" i="1" dirty="0" err="1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BluetoothService.WritetoBluetooth</a:t>
            </a:r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("M");</a:t>
            </a:r>
          </a:p>
          <a:p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        </a:t>
            </a:r>
            <a:r>
              <a:rPr lang="ro-RO" sz="1100" b="1" i="1" dirty="0" err="1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Debug.Log</a:t>
            </a:r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("M");</a:t>
            </a:r>
          </a:p>
          <a:p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    public </a:t>
            </a:r>
            <a:r>
              <a:rPr lang="ro-RO" sz="1100" b="1" i="1" dirty="0" err="1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void</a:t>
            </a:r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 </a:t>
            </a:r>
            <a:r>
              <a:rPr lang="ro-RO" sz="1100" b="1" i="1" dirty="0" err="1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MusicOff</a:t>
            </a:r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        </a:t>
            </a:r>
            <a:r>
              <a:rPr lang="ro-RO" sz="1100" b="1" i="1" dirty="0" err="1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BluetoothService.WritetoBluetooth</a:t>
            </a:r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("N");</a:t>
            </a:r>
          </a:p>
          <a:p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        </a:t>
            </a:r>
            <a:r>
              <a:rPr lang="ro-RO" sz="1100" b="1" i="1" dirty="0" err="1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Debug.Log</a:t>
            </a:r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("N");</a:t>
            </a:r>
          </a:p>
          <a:p>
            <a:r>
              <a:rPr lang="ro-RO" sz="1100" b="1" i="1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    }</a:t>
            </a:r>
            <a:endParaRPr lang="ro-RO" sz="1100" b="1" i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CasetăText 9">
            <a:extLst>
              <a:ext uri="{FF2B5EF4-FFF2-40B4-BE49-F238E27FC236}">
                <a16:creationId xmlns:a16="http://schemas.microsoft.com/office/drawing/2014/main" id="{85687AF7-8337-82FE-6047-23EFEDE8EF3E}"/>
              </a:ext>
            </a:extLst>
          </p:cNvPr>
          <p:cNvSpPr txBox="1"/>
          <p:nvPr/>
        </p:nvSpPr>
        <p:spPr>
          <a:xfrm>
            <a:off x="3931920" y="173736"/>
            <a:ext cx="2423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000" b="1" i="1" dirty="0">
                <a:solidFill>
                  <a:schemeClr val="accent6">
                    <a:lumMod val="75000"/>
                  </a:schemeClr>
                </a:solidFill>
              </a:rPr>
              <a:t>Cod C# - Game </a:t>
            </a:r>
            <a:r>
              <a:rPr lang="ro-RO" sz="2000" b="1" i="1" dirty="0" err="1">
                <a:solidFill>
                  <a:schemeClr val="accent6">
                    <a:lumMod val="75000"/>
                  </a:schemeClr>
                </a:solidFill>
              </a:rPr>
              <a:t>Engine</a:t>
            </a:r>
            <a:r>
              <a:rPr lang="ro-RO" sz="2000" b="1" i="1" dirty="0">
                <a:solidFill>
                  <a:schemeClr val="accent6">
                    <a:lumMod val="75000"/>
                  </a:schemeClr>
                </a:solidFill>
              </a:rPr>
              <a:t> - </a:t>
            </a:r>
            <a:r>
              <a:rPr lang="ro-RO" sz="2000" b="1" i="1" dirty="0" err="1">
                <a:solidFill>
                  <a:schemeClr val="accent6">
                    <a:lumMod val="75000"/>
                  </a:schemeClr>
                </a:solidFill>
              </a:rPr>
              <a:t>Unity</a:t>
            </a:r>
            <a:endParaRPr lang="ro-RO" sz="2000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11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080D652-38E6-E3DC-CC64-4EB89CB8F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55" y="1"/>
            <a:ext cx="10515600" cy="1141562"/>
          </a:xfrm>
        </p:spPr>
        <p:txBody>
          <a:bodyPr>
            <a:normAutofit/>
          </a:bodyPr>
          <a:lstStyle/>
          <a:p>
            <a:pPr algn="ctr"/>
            <a:r>
              <a:rPr lang="ro-RO" sz="2000" b="1" i="1" dirty="0">
                <a:solidFill>
                  <a:srgbClr val="D1D5DB"/>
                </a:solidFill>
                <a:effectLst/>
              </a:rPr>
              <a:t>Acest cod face parte din aplicația controller scrisă în limbajul de programare C#, iar rolul său este să comunice cu o mașină echipată cu </a:t>
            </a:r>
            <a:r>
              <a:rPr lang="ro-RO" sz="2000" b="1" i="1" dirty="0" err="1">
                <a:solidFill>
                  <a:srgbClr val="D1D5DB"/>
                </a:solidFill>
                <a:effectLst/>
              </a:rPr>
              <a:t>Arduino</a:t>
            </a:r>
            <a:r>
              <a:rPr lang="ro-RO" sz="2000" b="1" i="1" dirty="0">
                <a:solidFill>
                  <a:srgbClr val="D1D5DB"/>
                </a:solidFill>
                <a:effectLst/>
              </a:rPr>
              <a:t> printr-o conexiune Bluetooth.</a:t>
            </a:r>
            <a:endParaRPr lang="ro-RO" sz="2000" b="1" i="1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C1810C8-939C-BDBE-C6E8-7896BB4A29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7858" y="1141562"/>
            <a:ext cx="11681018" cy="95410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ro-RO" sz="1400" b="1" u="sng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+mj-lt"/>
              </a:rPr>
              <a:t>Update() Metodă:</a:t>
            </a:r>
            <a:endParaRPr kumimoji="0" lang="ro-RO" altLang="ro-RO" sz="140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o-RO" altLang="ro-RO" sz="1400" b="1" i="1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latin typeface="+mj-lt"/>
              </a:rPr>
              <a:t>-Această metodă este apelată în fiecare cadru de actualizare în </a:t>
            </a:r>
            <a:r>
              <a:rPr kumimoji="0" lang="ro-RO" altLang="ro-RO" sz="1400" b="1" i="1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latin typeface="+mj-lt"/>
              </a:rPr>
              <a:t>Unity</a:t>
            </a:r>
            <a:r>
              <a:rPr kumimoji="0" lang="ro-RO" altLang="ro-RO" sz="1400" b="1" i="1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latin typeface="+mj-lt"/>
              </a:rPr>
              <a:t> (Update()).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o-RO" altLang="ro-RO" sz="1400" b="1" i="1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latin typeface="+mj-lt"/>
              </a:rPr>
              <a:t>-Verifică dacă există o conexiune (</a:t>
            </a:r>
            <a:r>
              <a:rPr kumimoji="0" lang="ro-RO" altLang="ro-RO" sz="1400" b="1" i="1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latin typeface="+mj-lt"/>
              </a:rPr>
              <a:t>IsConnected</a:t>
            </a:r>
            <a:r>
              <a:rPr kumimoji="0" lang="ro-RO" altLang="ro-RO" sz="1400" b="1" i="1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latin typeface="+mj-lt"/>
              </a:rPr>
              <a:t>). Dacă da, încearcă să citească datele de la dispozitivul Bluetooth utilizând </a:t>
            </a:r>
            <a:r>
              <a:rPr kumimoji="0" lang="ro-RO" altLang="ro-RO" sz="1400" b="1" i="1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latin typeface="+mj-lt"/>
              </a:rPr>
              <a:t>BluetoothService.ReadFromBluetooth</a:t>
            </a:r>
            <a:r>
              <a:rPr kumimoji="0" lang="ro-RO" altLang="ro-RO" sz="1400" b="1" i="1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latin typeface="+mj-lt"/>
              </a:rPr>
              <a:t>().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ro-RO" sz="1400" b="1" i="1" dirty="0">
                <a:solidFill>
                  <a:srgbClr val="D1D5DB"/>
                </a:solidFill>
                <a:latin typeface="+mj-lt"/>
              </a:rPr>
              <a:t>În caz de eroare, afișează un mesaj de eroare.</a:t>
            </a:r>
            <a:endParaRPr kumimoji="0" lang="ro-RO" altLang="ro-RO" sz="1400" b="1" i="1" u="none" strike="noStrike" cap="none" normalizeH="0" baseline="0" dirty="0">
              <a:ln>
                <a:noFill/>
              </a:ln>
              <a:solidFill>
                <a:srgbClr val="D1D5DB"/>
              </a:solidFill>
              <a:latin typeface="+mj-lt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759B211A-7BCD-167B-34EC-E5F918CFA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858" y="2224873"/>
            <a:ext cx="11716284" cy="95410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ro-RO" sz="1400" b="1" u="sng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+mj-lt"/>
              </a:rPr>
              <a:t>StartButton</a:t>
            </a:r>
            <a:r>
              <a:rPr kumimoji="0" lang="ro-RO" altLang="ro-RO" sz="1400" b="1" u="sng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+mj-lt"/>
              </a:rPr>
              <a:t>() Metodă:</a:t>
            </a:r>
            <a:endParaRPr kumimoji="0" lang="ro-RO" altLang="ro-RO" sz="1400" b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o-RO" altLang="ro-RO" sz="1400" b="1" i="1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+mj-lt"/>
              </a:rPr>
              <a:t>-Această metodă este apelată când butonul "Start" este apăsat în aplicația </a:t>
            </a:r>
            <a:r>
              <a:rPr kumimoji="0" lang="ro-RO" altLang="ro-RO" sz="1400" b="1" i="1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+mj-lt"/>
              </a:rPr>
              <a:t>Unity</a:t>
            </a:r>
            <a:r>
              <a:rPr kumimoji="0" lang="ro-RO" altLang="ro-RO" sz="1400" b="1" i="1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+mj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o-RO" altLang="ro-RO" sz="1400" b="1" i="1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+mj-lt"/>
              </a:rPr>
              <a:t>-Verifică dacă dispozitivul nu este deja conectat (!</a:t>
            </a:r>
            <a:r>
              <a:rPr kumimoji="0" lang="ro-RO" altLang="ro-RO" sz="1400" b="1" i="1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+mj-lt"/>
              </a:rPr>
              <a:t>IsConnected</a:t>
            </a:r>
            <a:r>
              <a:rPr kumimoji="0" lang="ro-RO" altLang="ro-RO" sz="1400" b="1" i="1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+mj-lt"/>
              </a:rPr>
              <a:t>). În caz negativ, încearcă să înceapă o conexiune Bluetooth folosind </a:t>
            </a:r>
            <a:r>
              <a:rPr kumimoji="0" lang="ro-RO" altLang="ro-RO" sz="1400" b="1" i="1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+mj-lt"/>
              </a:rPr>
              <a:t>BluetoothService.StartBluetoothConnection</a:t>
            </a:r>
            <a:r>
              <a:rPr kumimoji="0" lang="ro-RO" altLang="ro-RO" sz="1400" b="1" i="1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+mj-lt"/>
              </a:rPr>
              <a:t>(</a:t>
            </a:r>
            <a:r>
              <a:rPr kumimoji="0" lang="ro-RO" altLang="ro-RO" sz="1400" b="1" i="1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+mj-lt"/>
              </a:rPr>
              <a:t>deviceName.text.ToString</a:t>
            </a:r>
            <a:r>
              <a:rPr kumimoji="0" lang="ro-RO" altLang="ro-RO" sz="1400" b="1" i="1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+mj-lt"/>
              </a:rPr>
              <a:t>()).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A7B15BD-2028-B88F-EDB6-A9CB7BD2A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858" y="3349925"/>
            <a:ext cx="11716284" cy="73866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ro-RO" sz="1400" b="1" u="sng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+mj-lt"/>
              </a:rPr>
              <a:t>StopButton</a:t>
            </a:r>
            <a:r>
              <a:rPr kumimoji="0" lang="ro-RO" altLang="ro-RO" sz="1400" b="1" u="sng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+mj-lt"/>
              </a:rPr>
              <a:t>() Metodă:</a:t>
            </a:r>
            <a:endParaRPr kumimoji="0" lang="ro-RO" altLang="ro-RO" sz="1400" b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o-RO" altLang="ro-RO" sz="1400" b="1" i="1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+mj-lt"/>
              </a:rPr>
              <a:t>-Această metodă este apelată când butonul "Stop" este apăsat în aplicația </a:t>
            </a:r>
            <a:r>
              <a:rPr kumimoji="0" lang="ro-RO" altLang="ro-RO" sz="1400" b="1" i="1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+mj-lt"/>
              </a:rPr>
              <a:t>Unity</a:t>
            </a:r>
            <a:r>
              <a:rPr kumimoji="0" lang="ro-RO" altLang="ro-RO" sz="1400" b="1" i="1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+mj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o-RO" altLang="ro-RO" sz="1400" b="1" i="1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+mj-lt"/>
              </a:rPr>
              <a:t>-Verifică dacă dispozitivul este conectat (</a:t>
            </a:r>
            <a:r>
              <a:rPr kumimoji="0" lang="ro-RO" altLang="ro-RO" sz="1400" b="1" i="1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+mj-lt"/>
              </a:rPr>
              <a:t>IsConnected</a:t>
            </a:r>
            <a:r>
              <a:rPr kumimoji="0" lang="ro-RO" altLang="ro-RO" sz="1400" b="1" i="1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+mj-lt"/>
              </a:rPr>
              <a:t>) și, în caz afirmativ, oprește conexiunea Bluetooth utilizând </a:t>
            </a:r>
            <a:r>
              <a:rPr kumimoji="0" lang="ro-RO" altLang="ro-RO" sz="1400" b="1" i="1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+mj-lt"/>
              </a:rPr>
              <a:t>BluetoothService.StopBluetoothConnection</a:t>
            </a:r>
            <a:r>
              <a:rPr kumimoji="0" lang="ro-RO" altLang="ro-RO" sz="1400" b="1" i="1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+mj-lt"/>
              </a:rPr>
              <a:t>().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74F7EB3C-5112-0B37-F014-4ABDF3C2B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858" y="4222351"/>
            <a:ext cx="11716284" cy="13849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ro-RO" sz="1400" b="1" i="0" u="sng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+mj-lt"/>
              </a:rPr>
              <a:t>Metodele de Control:</a:t>
            </a:r>
            <a:endParaRPr kumimoji="0" lang="ro-RO" altLang="ro-RO" sz="14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o-RO" altLang="ro-RO" sz="1400" b="1" i="1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+mj-lt"/>
              </a:rPr>
              <a:t>-</a:t>
            </a:r>
            <a:r>
              <a:rPr kumimoji="0" lang="ro-RO" altLang="ro-RO" sz="1400" b="1" i="1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+mj-lt"/>
              </a:rPr>
              <a:t>UpEvent</a:t>
            </a:r>
            <a:r>
              <a:rPr kumimoji="0" lang="ro-RO" altLang="ro-RO" sz="1400" b="1" i="1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+mj-lt"/>
              </a:rPr>
              <a:t>(): Trimite comanda "S" la dispozitivul conectat, pentru a reseta motoarele.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o-RO" altLang="ro-RO" sz="1400" b="1" i="1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+mj-lt"/>
              </a:rPr>
              <a:t>-</a:t>
            </a:r>
            <a:r>
              <a:rPr kumimoji="0" lang="ro-RO" altLang="ro-RO" sz="1400" b="1" i="1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+mj-lt"/>
              </a:rPr>
              <a:t>ControllUp</a:t>
            </a:r>
            <a:r>
              <a:rPr kumimoji="0" lang="ro-RO" altLang="ro-RO" sz="1400" b="1" i="1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+mj-lt"/>
              </a:rPr>
              <a:t>(): Trimite comanda "F" pentru a deplasa dispozitivul înainte.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o-RO" altLang="ro-RO" sz="1400" b="1" i="1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+mj-lt"/>
              </a:rPr>
              <a:t>-</a:t>
            </a:r>
            <a:r>
              <a:rPr kumimoji="0" lang="ro-RO" altLang="ro-RO" sz="1400" b="1" i="1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+mj-lt"/>
              </a:rPr>
              <a:t>ControllDown</a:t>
            </a:r>
            <a:r>
              <a:rPr kumimoji="0" lang="ro-RO" altLang="ro-RO" sz="1400" b="1" i="1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+mj-lt"/>
              </a:rPr>
              <a:t>(): Trimite comanda "B" pentru a deplasa dispozitivul înapoi.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o-RO" altLang="ro-RO" sz="1400" b="1" i="1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+mj-lt"/>
              </a:rPr>
              <a:t>-</a:t>
            </a:r>
            <a:r>
              <a:rPr kumimoji="0" lang="ro-RO" altLang="ro-RO" sz="1400" b="1" i="1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+mj-lt"/>
              </a:rPr>
              <a:t>ControllRight</a:t>
            </a:r>
            <a:r>
              <a:rPr kumimoji="0" lang="ro-RO" altLang="ro-RO" sz="1400" b="1" i="1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+mj-lt"/>
              </a:rPr>
              <a:t>(): Trimite comanda "R" pentru a roti dispozitivul la dreapta.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o-RO" altLang="ro-RO" sz="1400" b="1" i="1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+mj-lt"/>
              </a:rPr>
              <a:t>-</a:t>
            </a:r>
            <a:r>
              <a:rPr kumimoji="0" lang="ro-RO" altLang="ro-RO" sz="1400" b="1" i="1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+mj-lt"/>
              </a:rPr>
              <a:t>ControllLeft</a:t>
            </a:r>
            <a:r>
              <a:rPr kumimoji="0" lang="ro-RO" altLang="ro-RO" sz="1400" b="1" i="1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+mj-lt"/>
              </a:rPr>
              <a:t>(): Trimite comanda "L" pentru a roti dispozitivul la stânga.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75B21BF1-9A98-61FE-14C2-3ED74919A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224" y="5741108"/>
            <a:ext cx="11733917" cy="95410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ro-RO" sz="1400" b="1" i="0" u="sng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+mj-lt"/>
              </a:rPr>
              <a:t>Metodele de Control al Muzicii:</a:t>
            </a:r>
            <a:endParaRPr kumimoji="0" lang="ro-RO" altLang="ro-RO" sz="14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o-RO" altLang="ro-RO" sz="1400" b="1" i="1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+mj-lt"/>
              </a:rPr>
              <a:t>-</a:t>
            </a:r>
            <a:r>
              <a:rPr kumimoji="0" lang="ro-RO" altLang="ro-RO" sz="1400" b="1" i="1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+mj-lt"/>
              </a:rPr>
              <a:t>MusicOn</a:t>
            </a:r>
            <a:r>
              <a:rPr kumimoji="0" lang="ro-RO" altLang="ro-RO" sz="1400" b="1" i="1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+mj-lt"/>
              </a:rPr>
              <a:t>(): Trimite comanda "M" pentru a începe redarea muzicii pe dispozitivul conectat.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o-RO" altLang="ro-RO" sz="1400" b="1" i="1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+mj-lt"/>
              </a:rPr>
              <a:t>-</a:t>
            </a:r>
            <a:r>
              <a:rPr kumimoji="0" lang="ro-RO" altLang="ro-RO" sz="1400" b="1" i="1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+mj-lt"/>
              </a:rPr>
              <a:t>MusicOff</a:t>
            </a:r>
            <a:r>
              <a:rPr kumimoji="0" lang="ro-RO" altLang="ro-RO" sz="1400" b="1" i="1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+mj-lt"/>
              </a:rPr>
              <a:t>(): Trimite comanda "N" pentru a opri redarea muzicii pe dispozitivul conectat.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altLang="ro-RO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8996957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9D74E329DC2334382A510E438E4BE5E" ma:contentTypeVersion="2" ma:contentTypeDescription="Create a new document." ma:contentTypeScope="" ma:versionID="9777d26614730f2da4e8f550e61ddc6c">
  <xsd:schema xmlns:xsd="http://www.w3.org/2001/XMLSchema" xmlns:xs="http://www.w3.org/2001/XMLSchema" xmlns:p="http://schemas.microsoft.com/office/2006/metadata/properties" xmlns:ns3="013c3e7c-8cc6-4ddc-aa10-c893cdb40eed" targetNamespace="http://schemas.microsoft.com/office/2006/metadata/properties" ma:root="true" ma:fieldsID="e43dbe71e160a976f1d44387a5d51bb7" ns3:_="">
    <xsd:import namespace="013c3e7c-8cc6-4ddc-aa10-c893cdb40ee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3c3e7c-8cc6-4ddc-aa10-c893cdb40ee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9BC2670-2C57-452C-993C-CC680E5440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3c3e7c-8cc6-4ddc-aa10-c893cdb40e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82EC74F-78A9-41FC-B749-4A410A18D28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1B7C3EE-9834-4D2A-9E15-05CA5DDCBF1F}">
  <ds:schemaRefs>
    <ds:schemaRef ds:uri="013c3e7c-8cc6-4ddc-aa10-c893cdb40eed"/>
    <ds:schemaRef ds:uri="http://www.w3.org/XML/1998/namespace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1970</Words>
  <Application>Microsoft Office PowerPoint</Application>
  <PresentationFormat>Widescreen</PresentationFormat>
  <Paragraphs>157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Temă Office</vt:lpstr>
      <vt:lpstr>Documentație Scurtă  Mașină Arduino și  Aplicație Controller Mașină </vt:lpstr>
      <vt:lpstr>Prezentare Generală </vt:lpstr>
      <vt:lpstr>Componente </vt:lpstr>
      <vt:lpstr>Diagrama de conexiuni</vt:lpstr>
      <vt:lpstr>void loop(){   if(Serial.available() &gt; 0){      command = Serial.read();      Serial.print("Received command: ");     Serial.println(command);          switch(command){     case 'F':         forward();       break;     case 'B':         back();       break;     case 'L':         left();       break;     case 'R':       right();       break;     case 'S':       Stop();       break;     case 'M':       isPlaying = true;       currentNote = 0;       noteStartTime = millis();       break;     case 'N':       isPlaying = false;       noTone(9);       Stop();       break;       default:         Serial.print("Unknown command: ");          Serial.println(command);         break;     }   }     if (isPlaying){       Music();     } }</vt:lpstr>
      <vt:lpstr>Comenzi de Control ale Mașinii:</vt:lpstr>
      <vt:lpstr>Utilizare</vt:lpstr>
      <vt:lpstr>PowerPoint Presentation</vt:lpstr>
      <vt:lpstr>Acest cod face parte din aplicația controller scrisă în limbajul de programare C#, iar rolul său este să comunice cu o mașină echipată cu Arduino printr-o conexiune Bluetooth.</vt:lpstr>
      <vt:lpstr>Depanare</vt:lpstr>
      <vt:lpstr>Concluzie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Aurelian Iancu</dc:creator>
  <cp:lastModifiedBy>Aurelian Iancu</cp:lastModifiedBy>
  <cp:revision>3</cp:revision>
  <dcterms:created xsi:type="dcterms:W3CDTF">2023-12-06T20:40:04Z</dcterms:created>
  <dcterms:modified xsi:type="dcterms:W3CDTF">2023-12-07T10:43:41Z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0x01010089D74E329DC2334382A510E438E4BE5E</vt:lpwstr>
  </property>
</Properties>
</file>