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3" r:id="rId3"/>
    <p:sldMasterId id="2147483685" r:id="rId4"/>
  </p:sldMasterIdLst>
  <p:notesMasterIdLst>
    <p:notesMasterId r:id="rId168"/>
  </p:notesMasterIdLst>
  <p:handoutMasterIdLst>
    <p:handoutMasterId r:id="rId169"/>
  </p:handoutMasterIdLst>
  <p:sldIdLst>
    <p:sldId id="831" r:id="rId5"/>
    <p:sldId id="832" r:id="rId6"/>
    <p:sldId id="554" r:id="rId7"/>
    <p:sldId id="833" r:id="rId8"/>
    <p:sldId id="453" r:id="rId9"/>
    <p:sldId id="458" r:id="rId10"/>
    <p:sldId id="455" r:id="rId11"/>
    <p:sldId id="850" r:id="rId12"/>
    <p:sldId id="848" r:id="rId13"/>
    <p:sldId id="849" r:id="rId14"/>
    <p:sldId id="460" r:id="rId15"/>
    <p:sldId id="385" r:id="rId16"/>
    <p:sldId id="462" r:id="rId17"/>
    <p:sldId id="386" r:id="rId18"/>
    <p:sldId id="461" r:id="rId19"/>
    <p:sldId id="463" r:id="rId20"/>
    <p:sldId id="388" r:id="rId21"/>
    <p:sldId id="464" r:id="rId22"/>
    <p:sldId id="834" r:id="rId23"/>
    <p:sldId id="613" r:id="rId24"/>
    <p:sldId id="835" r:id="rId25"/>
    <p:sldId id="614" r:id="rId26"/>
    <p:sldId id="612" r:id="rId27"/>
    <p:sldId id="571" r:id="rId28"/>
    <p:sldId id="572" r:id="rId29"/>
    <p:sldId id="573" r:id="rId30"/>
    <p:sldId id="574" r:id="rId31"/>
    <p:sldId id="575" r:id="rId32"/>
    <p:sldId id="576" r:id="rId33"/>
    <p:sldId id="577" r:id="rId34"/>
    <p:sldId id="581" r:id="rId35"/>
    <p:sldId id="582" r:id="rId36"/>
    <p:sldId id="836" r:id="rId37"/>
    <p:sldId id="837" r:id="rId38"/>
    <p:sldId id="578" r:id="rId39"/>
    <p:sldId id="579" r:id="rId40"/>
    <p:sldId id="580" r:id="rId41"/>
    <p:sldId id="584" r:id="rId42"/>
    <p:sldId id="585" r:id="rId43"/>
    <p:sldId id="586" r:id="rId44"/>
    <p:sldId id="587" r:id="rId45"/>
    <p:sldId id="838" r:id="rId46"/>
    <p:sldId id="452" r:id="rId47"/>
    <p:sldId id="482" r:id="rId48"/>
    <p:sldId id="483" r:id="rId49"/>
    <p:sldId id="486" r:id="rId50"/>
    <p:sldId id="487" r:id="rId51"/>
    <p:sldId id="488" r:id="rId52"/>
    <p:sldId id="489" r:id="rId53"/>
    <p:sldId id="490" r:id="rId54"/>
    <p:sldId id="491" r:id="rId55"/>
    <p:sldId id="492" r:id="rId56"/>
    <p:sldId id="493" r:id="rId57"/>
    <p:sldId id="495" r:id="rId58"/>
    <p:sldId id="555" r:id="rId59"/>
    <p:sldId id="496" r:id="rId60"/>
    <p:sldId id="839" r:id="rId61"/>
    <p:sldId id="847" r:id="rId62"/>
    <p:sldId id="497" r:id="rId63"/>
    <p:sldId id="500" r:id="rId64"/>
    <p:sldId id="501" r:id="rId65"/>
    <p:sldId id="853" r:id="rId66"/>
    <p:sldId id="499" r:id="rId67"/>
    <p:sldId id="851" r:id="rId68"/>
    <p:sldId id="852" r:id="rId69"/>
    <p:sldId id="502" r:id="rId70"/>
    <p:sldId id="503" r:id="rId71"/>
    <p:sldId id="504" r:id="rId72"/>
    <p:sldId id="505" r:id="rId73"/>
    <p:sldId id="866" r:id="rId74"/>
    <p:sldId id="507" r:id="rId75"/>
    <p:sldId id="508" r:id="rId76"/>
    <p:sldId id="509" r:id="rId77"/>
    <p:sldId id="510" r:id="rId78"/>
    <p:sldId id="511" r:id="rId79"/>
    <p:sldId id="840" r:id="rId80"/>
    <p:sldId id="512" r:id="rId81"/>
    <p:sldId id="867" r:id="rId82"/>
    <p:sldId id="868" r:id="rId83"/>
    <p:sldId id="428" r:id="rId84"/>
    <p:sldId id="513" r:id="rId85"/>
    <p:sldId id="419" r:id="rId86"/>
    <p:sldId id="277" r:id="rId87"/>
    <p:sldId id="515" r:id="rId88"/>
    <p:sldId id="557" r:id="rId89"/>
    <p:sldId id="558" r:id="rId90"/>
    <p:sldId id="559" r:id="rId91"/>
    <p:sldId id="549" r:id="rId92"/>
    <p:sldId id="550" r:id="rId93"/>
    <p:sldId id="560" r:id="rId94"/>
    <p:sldId id="551" r:id="rId95"/>
    <p:sldId id="562" r:id="rId96"/>
    <p:sldId id="561" r:id="rId97"/>
    <p:sldId id="854" r:id="rId98"/>
    <p:sldId id="426" r:id="rId99"/>
    <p:sldId id="869" r:id="rId100"/>
    <p:sldId id="870" r:id="rId101"/>
    <p:sldId id="401" r:id="rId102"/>
    <p:sldId id="871" r:id="rId103"/>
    <p:sldId id="872" r:id="rId104"/>
    <p:sldId id="516" r:id="rId105"/>
    <p:sldId id="413" r:id="rId106"/>
    <p:sldId id="563" r:id="rId107"/>
    <p:sldId id="619" r:id="rId108"/>
    <p:sldId id="841" r:id="rId109"/>
    <p:sldId id="622" r:id="rId110"/>
    <p:sldId id="518" r:id="rId111"/>
    <p:sldId id="519" r:id="rId112"/>
    <p:sldId id="520" r:id="rId113"/>
    <p:sldId id="564" r:id="rId114"/>
    <p:sldId id="565" r:id="rId115"/>
    <p:sldId id="566" r:id="rId116"/>
    <p:sldId id="856" r:id="rId117"/>
    <p:sldId id="857" r:id="rId118"/>
    <p:sldId id="521" r:id="rId119"/>
    <p:sldId id="522" r:id="rId120"/>
    <p:sldId id="523" r:id="rId121"/>
    <p:sldId id="524" r:id="rId122"/>
    <p:sldId id="525" r:id="rId123"/>
    <p:sldId id="842" r:id="rId124"/>
    <p:sldId id="843" r:id="rId125"/>
    <p:sldId id="526" r:id="rId126"/>
    <p:sldId id="527" r:id="rId127"/>
    <p:sldId id="528" r:id="rId128"/>
    <p:sldId id="529" r:id="rId129"/>
    <p:sldId id="530" r:id="rId130"/>
    <p:sldId id="531" r:id="rId131"/>
    <p:sldId id="858" r:id="rId132"/>
    <p:sldId id="859" r:id="rId133"/>
    <p:sldId id="532" r:id="rId134"/>
    <p:sldId id="533" r:id="rId135"/>
    <p:sldId id="534" r:id="rId136"/>
    <p:sldId id="535" r:id="rId137"/>
    <p:sldId id="860" r:id="rId138"/>
    <p:sldId id="568" r:id="rId139"/>
    <p:sldId id="569" r:id="rId140"/>
    <p:sldId id="844" r:id="rId141"/>
    <p:sldId id="861" r:id="rId142"/>
    <p:sldId id="538" r:id="rId143"/>
    <p:sldId id="539" r:id="rId144"/>
    <p:sldId id="567" r:id="rId145"/>
    <p:sldId id="541" r:id="rId146"/>
    <p:sldId id="542" r:id="rId147"/>
    <p:sldId id="543" r:id="rId148"/>
    <p:sldId id="544" r:id="rId149"/>
    <p:sldId id="545" r:id="rId150"/>
    <p:sldId id="546" r:id="rId151"/>
    <p:sldId id="547" r:id="rId152"/>
    <p:sldId id="862" r:id="rId153"/>
    <p:sldId id="617" r:id="rId154"/>
    <p:sldId id="590" r:id="rId155"/>
    <p:sldId id="593" r:id="rId156"/>
    <p:sldId id="604" r:id="rId157"/>
    <p:sldId id="606" r:id="rId158"/>
    <p:sldId id="607" r:id="rId159"/>
    <p:sldId id="608" r:id="rId160"/>
    <p:sldId id="863" r:id="rId161"/>
    <p:sldId id="609" r:id="rId162"/>
    <p:sldId id="610" r:id="rId163"/>
    <p:sldId id="611" r:id="rId164"/>
    <p:sldId id="864" r:id="rId165"/>
    <p:sldId id="865" r:id="rId166"/>
    <p:sldId id="615" r:id="rId16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Helvetica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Helvetica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Helvetica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Helvetic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23" autoAdjust="0"/>
    <p:restoredTop sz="95000" autoAdjust="0"/>
  </p:normalViewPr>
  <p:slideViewPr>
    <p:cSldViewPr snapToGrid="0">
      <p:cViewPr varScale="1">
        <p:scale>
          <a:sx n="52" d="100"/>
          <a:sy n="52" d="100"/>
        </p:scale>
        <p:origin x="200" y="2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presProps" Target="presProps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viewProps" Target="viewProps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51" Type="http://schemas.openxmlformats.org/officeDocument/2006/relationships/slide" Target="slides/slide147.xml"/><Relationship Id="rId156" Type="http://schemas.openxmlformats.org/officeDocument/2006/relationships/slide" Target="slides/slide152.xml"/><Relationship Id="rId172" Type="http://schemas.openxmlformats.org/officeDocument/2006/relationships/theme" Target="theme/theme1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162" Type="http://schemas.openxmlformats.org/officeDocument/2006/relationships/slide" Target="slides/slide15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4.xml"/><Relationship Id="rId2" Type="http://schemas.openxmlformats.org/officeDocument/2006/relationships/slide" Target="slides/slide30.xml"/><Relationship Id="rId1" Type="http://schemas.openxmlformats.org/officeDocument/2006/relationships/slide" Target="slides/slide17.xm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48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3890F53E-8D68-2041-9DF6-CFA1BC27B8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82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7" tIns="45714" rIns="91427" bIns="45714" numCol="1" anchor="ctr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7" tIns="45714" rIns="91427" bIns="45714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43400"/>
            <a:ext cx="50323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7" tIns="45714" rIns="91427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7" tIns="45714" rIns="91427" bIns="4571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charset="0"/>
              </a:defRPr>
            </a:lvl1pPr>
          </a:lstStyle>
          <a:p>
            <a:fld id="{5392CAD0-152C-B34B-B993-E49AFCEB66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60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70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354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marL="0" marR="0" lvl="0" indent="0" algn="r" defTabSz="91427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88F719-59F2-DC42-84C6-4B8DA1852258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27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64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08F8D-DA0E-D948-910F-27E984CDC494}" type="slidenum">
              <a:rPr lang="en-US"/>
              <a:pPr/>
              <a:t>43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41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95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10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53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52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35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70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04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0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09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2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196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045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15ED6C08-878B-8048-BAD3-F9E349A8F90B}" type="slidenum">
              <a:rPr lang="en-US" sz="1200">
                <a:latin typeface="Times New Roman" charset="0"/>
              </a:rPr>
              <a:pPr/>
              <a:t>55</a:t>
            </a:fld>
            <a:endParaRPr lang="en-US" sz="1200">
              <a:latin typeface="Times New Roman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960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4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8430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1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725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094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15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marL="0" marR="0" lvl="0" indent="0" algn="r" defTabSz="91427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759E56-59B4-7944-B369-2678E5D95533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27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526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852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658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636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306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039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176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471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239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592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30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846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460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852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6AA13A-50CE-714A-873B-FA48681E02A4}" type="slidenum">
              <a:rPr lang="en-US"/>
              <a:pPr/>
              <a:t>74</a:t>
            </a:fld>
            <a:endParaRPr lang="en-US"/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6388"/>
          </a:xfrm>
          <a:ln/>
        </p:spPr>
        <p:txBody>
          <a:bodyPr wrap="square" lIns="92052" tIns="45246" rIns="92052" bIns="45246" anchor="t"/>
          <a:lstStyle/>
          <a:p>
            <a:pPr defTabSz="930275"/>
            <a:endParaRPr lang="en-US"/>
          </a:p>
        </p:txBody>
      </p:sp>
      <p:sp>
        <p:nvSpPr>
          <p:cNvPr id="6133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0563"/>
            <a:ext cx="4554538" cy="3416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2393409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504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392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92CAD0-152C-B34B-B993-E49AFCEB662D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55999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92CAD0-152C-B34B-B993-E49AFCEB662D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5677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92CAD0-152C-B34B-B993-E49AFCEB662D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1702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92CAD0-152C-B34B-B993-E49AFCEB662D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3245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8794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A27F80-6753-4C3D-9BDA-7CF02B83A0A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8794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581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8794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A5EFC4-AD3B-4937-8F4D-EDC709F382A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8794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92CAD0-152C-B34B-B993-E49AFCEB662D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404258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marL="0" marR="0" lvl="0" indent="0" algn="r" defTabSz="86434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52FB0-84BF-DB46-946F-4759DCD12EC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86434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89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marL="0" marR="0" lvl="0" indent="0" algn="r" defTabSz="86434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84AD2C-90A3-4F44-9A43-D2648EA102E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86434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857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marL="0" marR="0" lvl="0" indent="0" algn="r" defTabSz="86434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089E99-E035-9648-B30C-FA80EED4BB0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86434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7561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92CAD0-152C-B34B-B993-E49AFCEB662D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10350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92CAD0-152C-B34B-B993-E49AFCEB662D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59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marL="0" marR="0" lvl="0" indent="0" algn="r" defTabSz="86434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C58AB6-7904-C44B-A95E-DB8014D57D5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86434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999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92CAD0-152C-B34B-B993-E49AFCEB662D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648761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marL="0" marR="0" lvl="0" indent="0" algn="r" defTabSz="86434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2E0384-6736-1A44-B70D-99B0A954BDC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86434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66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7719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marL="0" marR="0" lvl="0" indent="0" algn="r" defTabSz="86434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675E39-26F5-A242-AE53-4CE62D1982E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86434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929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3363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8794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F2DA00-A442-41E6-A3F1-A4F68535CD7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8794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49630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8794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F2DA00-A442-41E6-A3F1-A4F68535CD7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8794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459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8794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F2DA00-A442-41E6-A3F1-A4F68535CD7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8794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30750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8794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732069-807E-47D7-95A3-D1DF1191DD5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8794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9963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465754B3-8F05-5741-AF35-4D488B6C7E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794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08C351-C6C7-4E49-A169-2EA6BA7239D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8794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DEA593EB-5791-9049-90AB-1B12CDAC2E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3C713DFD-5797-1B4F-8C64-E3B99A9BFC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644902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465754B3-8F05-5741-AF35-4D488B6C7E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8794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08C351-C6C7-4E49-A169-2EA6BA7239D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8794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DEA593EB-5791-9049-90AB-1B12CDAC2E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3C713DFD-5797-1B4F-8C64-E3B99A9BFC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684120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3689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465754B3-8F05-5741-AF35-4D488B6C7E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fld id="{1B08C351-C6C7-4E49-A169-2EA6BA7239DF}" type="slidenum">
              <a:rPr lang="en-US" altLang="en-US" sz="1200">
                <a:latin typeface="Times New Roman" panose="02020603050405020304" pitchFamily="18" charset="0"/>
              </a:rPr>
              <a:pPr/>
              <a:t>102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DEA593EB-5791-9049-90AB-1B12CDAC2E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3C713DFD-5797-1B4F-8C64-E3B99A9BFC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6449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08F8D-DA0E-D948-910F-27E984CDC494}" type="slidenum">
              <a:rPr lang="en-US"/>
              <a:pPr/>
              <a:t>22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2203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DCFEB71-4807-8646-90B3-E18108679B84}" type="slidenum">
              <a:rPr lang="en-US" sz="1200">
                <a:latin typeface="Times New Roman" charset="0"/>
              </a:rPr>
              <a:pPr/>
              <a:t>103</a:t>
            </a:fld>
            <a:endParaRPr lang="en-US" sz="1200">
              <a:latin typeface="Times New Roman" charset="0"/>
            </a:endParaRPr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6239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DCFEB71-4807-8646-90B3-E18108679B84}" type="slidenum">
              <a:rPr lang="en-US" sz="1200">
                <a:latin typeface="Times New Roman" charset="0"/>
              </a:rPr>
              <a:pPr/>
              <a:t>104</a:t>
            </a:fld>
            <a:endParaRPr lang="en-US" sz="1200">
              <a:latin typeface="Times New Roman" charset="0"/>
            </a:endParaRPr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4823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76767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08F8D-DA0E-D948-910F-27E984CDC494}" type="slidenum">
              <a:rPr lang="en-US"/>
              <a:pPr/>
              <a:t>106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6138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85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279299" indent="-36829963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7D207E5-36D4-EC40-B829-C5A8461CB7C0}" type="slidenum">
              <a:rPr lang="en-US" sz="1200">
                <a:latin typeface="Times New Roman" charset="0"/>
              </a:rPr>
              <a:pPr/>
              <a:t>110</a:t>
            </a:fld>
            <a:endParaRPr lang="en-US" sz="1200"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6135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279299" indent="-36829963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2BB5DFF-E195-5543-8C50-7061C0918D0F}" type="slidenum">
              <a:rPr lang="en-US" sz="1200">
                <a:latin typeface="Times New Roman" charset="0"/>
              </a:rPr>
              <a:pPr/>
              <a:t>111</a:t>
            </a:fld>
            <a:endParaRPr lang="en-US" sz="1200"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2260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279299" indent="-36829963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44DE8742-A29C-BE43-AFC8-A8E0EA833F64}" type="slidenum">
              <a:rPr lang="en-US" sz="1200">
                <a:latin typeface="Times New Roman" charset="0"/>
              </a:rPr>
              <a:pPr/>
              <a:t>112</a:t>
            </a:fld>
            <a:endParaRPr lang="en-US" sz="1200"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0594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3781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36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798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1982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8643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2408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4730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279299" indent="-36829963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071F8EE-7DAC-0540-BE1C-1336C2CBF9C9}" type="slidenum">
              <a:rPr lang="en-US" sz="1200">
                <a:latin typeface="Times New Roman" charset="0"/>
              </a:rPr>
              <a:pPr/>
              <a:t>136</a:t>
            </a:fld>
            <a:endParaRPr lang="en-US" sz="120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0812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6497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138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9369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4412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5921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marL="0" marR="0" lvl="0" indent="0" algn="r" defTabSz="91427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9489C1-586A-3243-B822-7534E30602FD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27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2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7537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marL="0" marR="0" lvl="0" indent="0" algn="r" defTabSz="91427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13510C-97D8-5E40-9B7D-27F00CB26308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27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2660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marL="0" marR="0" lvl="0" indent="0" algn="r" defTabSz="91427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1D192F-10A5-8C44-8A78-D567543169D1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27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8956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marL="0" marR="0" lvl="0" indent="0" algn="r" defTabSz="91427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CC7E97-B1F3-B643-9C43-65D18FC8D705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27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8153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marL="0" marR="0" lvl="0" indent="0" algn="r" defTabSz="91427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E43A51-4502-D349-8160-6904FC193C83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27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8652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marL="0" marR="0" lvl="0" indent="0" algn="r" defTabSz="91427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31949D-49A1-1F49-A684-E321BE53C5A6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27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2813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marL="0" marR="0" lvl="0" indent="0" algn="r" defTabSz="91427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31949D-49A1-1F49-A684-E321BE53C5A6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27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6662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marL="0" marR="0" lvl="0" indent="0" algn="r" defTabSz="91427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3BD659-388D-9547-AAEA-FB8074190F79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27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158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4474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marL="0" marR="0" lvl="0" indent="0" algn="r" defTabSz="91427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F70908-E2F6-B846-8AA3-4CDC180D6586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27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4050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marL="0" marR="0" lvl="0" indent="0" algn="r" defTabSz="91427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029619-FE5C-B440-8405-D8F75C1B978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27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9253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marL="0" marR="0" lvl="0" indent="0" algn="r" defTabSz="91427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88F719-59F2-DC42-84C6-4B8DA1852258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27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0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hyperlink" Target="http://www.db-book.com/" TargetMode="Externa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2598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endParaRPr lang="en-US"/>
          </a:p>
        </p:txBody>
      </p:sp>
      <p:sp>
        <p:nvSpPr>
          <p:cNvPr id="4259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42599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13F77433-A129-734B-88C0-61E9C7D653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8938E3EF-24C7-ED49-A254-A087714073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6863" y="190500"/>
            <a:ext cx="2024062" cy="5800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190500"/>
            <a:ext cx="5922963" cy="5800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59C13AF5-DE38-6E40-8904-098D5B899C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331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B9715B-3A11-2C48-B19C-30C7BEB71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91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F394F-57AC-C945-98D2-A636F93979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05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728A6-4FEE-9A43-B57A-F2241816A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07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BC88D-6A69-E848-9501-D0E315AF96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30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DEF31-968E-1C44-BE37-10FB9B343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21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B2C38-2D33-3948-8ED5-14168988A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10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AB2DD-7416-7E45-AAD9-6B88B3CF2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7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6650D91B-D94F-6848-8312-AC3F712071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7A51D-3ED7-5347-9D4B-9406F17E5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4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945AA8A-0341-1D41-A870-A17D065D4B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88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E0CB2-6DB5-FF4A-AD3C-2CED91CF47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199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6C481-3D7C-D14C-8D96-70DEA20421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192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7AEFC283-B329-4741-978A-9A156A72F6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646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9EAE89-36B5-BC45-B277-BCD622CA52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09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CAAE76-B3CE-1745-A760-2459537570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E4F434-31AB-574A-95EC-2D51004C10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618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AB6D73-87C6-2644-8B6B-6AF8FA2EA9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76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30827B-61E5-D449-B1B5-72D1656384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4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02A9E0B4-D2A4-3449-9BBC-0C15EC5D97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E1F8D0-1DC5-9847-B90C-019BF6071B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909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C3B006-FD8E-E440-8104-1E281E4F4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230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D93262-3228-4343-8D9B-95F6BDE3CA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737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F8F8C1-2A1B-FA4C-BB82-3E63ADD54D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499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6863" y="190500"/>
            <a:ext cx="2024062" cy="5800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190500"/>
            <a:ext cx="5922963" cy="5800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195CA2-6484-6049-8A61-E1099D36F8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259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4" name="Rectangle 2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rgbClr val="CC3300"/>
                </a:solidFill>
              </a:rPr>
              <a:t>Database System Concepts, 6</a:t>
            </a:r>
            <a:r>
              <a:rPr lang="en-US" sz="1600" b="1" baseline="30000">
                <a:solidFill>
                  <a:srgbClr val="CC3300"/>
                </a:solidFill>
              </a:rPr>
              <a:t>th</a:t>
            </a:r>
            <a:r>
              <a:rPr lang="en-US" sz="1600" b="1">
                <a:solidFill>
                  <a:srgbClr val="CC3300"/>
                </a:solidFill>
              </a:rPr>
              <a:t> Ed</a:t>
            </a:r>
            <a:r>
              <a:rPr lang="en-US" sz="1600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9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329377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87112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91723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28993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79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31162929-33E5-5746-A579-6DE94BFC78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98264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0036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74277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76822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49172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4090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0639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6DCC4FAC-3F50-1842-8770-B863450B8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D8E19450-C137-0843-8111-64BBAB91A0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0C2625F1-690D-6A4A-9DB9-332938C2DE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B045A951-805E-A047-9130-998342F020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4173BFD8-30BD-584E-BB6C-B06570497F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49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42496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charset="0"/>
              </a:defRPr>
            </a:lvl1pPr>
          </a:lstStyle>
          <a:p>
            <a:fld id="{0A8EF6BE-200D-F743-95D1-49AB78DD6AD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25002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1905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Wingdings 2" charset="2"/>
        <a:buChar char="ê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Wingdings" charset="2"/>
        <a:buChar char="Ø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 userDrawn="1"/>
        </p:nvGrpSpPr>
        <p:grpSpPr bwMode="auto">
          <a:xfrm>
            <a:off x="-53975" y="5562600"/>
            <a:ext cx="5387975" cy="1309688"/>
            <a:chOff x="-53561" y="5001993"/>
            <a:chExt cx="4572000" cy="1870128"/>
          </a:xfrm>
        </p:grpSpPr>
        <p:grpSp>
          <p:nvGrpSpPr>
            <p:cNvPr id="1032" name="Group 10"/>
            <p:cNvGrpSpPr>
              <a:grpSpLocks/>
            </p:cNvGrpSpPr>
            <p:nvPr userDrawn="1"/>
          </p:nvGrpSpPr>
          <p:grpSpPr bwMode="auto">
            <a:xfrm>
              <a:off x="-53561" y="5001993"/>
              <a:ext cx="4572000" cy="1870128"/>
              <a:chOff x="-53561" y="5001993"/>
              <a:chExt cx="4572000" cy="1870128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716971" y="5001993"/>
                <a:ext cx="3801468" cy="1443966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-329" y="347"/>
                    </a:moveTo>
                    <a:lnTo>
                      <a:pt x="7156" y="682"/>
                    </a:lnTo>
                    <a:lnTo>
                      <a:pt x="5229" y="682"/>
                    </a:lnTo>
                    <a:lnTo>
                      <a:pt x="-328" y="345"/>
                    </a:lnTo>
                  </a:path>
                </a:pathLst>
              </a:custGeom>
              <a:solidFill>
                <a:schemeClr val="accent1">
                  <a:tint val="65000"/>
                  <a:satMod val="115000"/>
                  <a:alpha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-53561" y="5784047"/>
                <a:ext cx="3801468" cy="838724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817" y="97"/>
                    </a:moveTo>
                    <a:lnTo>
                      <a:pt x="6408" y="682"/>
                    </a:lnTo>
                    <a:lnTo>
                      <a:pt x="5232" y="685"/>
                    </a:lnTo>
                    <a:lnTo>
                      <a:pt x="829" y="101"/>
                    </a:lnTo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Right Triangle 13"/>
              <p:cNvSpPr>
                <a:spLocks/>
              </p:cNvSpPr>
              <p:nvPr/>
            </p:nvSpPr>
            <p:spPr bwMode="auto">
              <a:xfrm>
                <a:off x="-6042" y="5791253"/>
                <a:ext cx="3402314" cy="1080868"/>
              </a:xfrm>
              <a:prstGeom prst="rtTriangle">
                <a:avLst/>
              </a:prstGeom>
              <a:blipFill>
                <a:blip r:embed="rId13">
                  <a:alphaModFix amt="50000"/>
                </a:blip>
                <a:tile tx="0" ty="0" sx="50000" sy="50000" flip="none" algn="t"/>
              </a:blipFill>
              <a:ln w="12700" cap="rnd" cmpd="thickThin" algn="ctr">
                <a:noFill/>
                <a:prstDash val="solid"/>
              </a:ln>
              <a:effectLst>
                <a:fillOverlay blend="mult">
                  <a:gradFill flip="none" rotWithShape="1">
                    <a:gsLst>
                      <a:gs pos="0">
                        <a:schemeClr val="accent1">
                          <a:shade val="20000"/>
                          <a:satMod val="176000"/>
                          <a:alpha val="100000"/>
                        </a:schemeClr>
                      </a:gs>
                      <a:gs pos="18000">
                        <a:schemeClr val="accent1">
                          <a:shade val="48000"/>
                          <a:satMod val="153000"/>
                          <a:alpha val="100000"/>
                        </a:schemeClr>
                      </a:gs>
                      <a:gs pos="43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45000">
                        <a:schemeClr val="accent1">
                          <a:tint val="85000"/>
                          <a:satMod val="150000"/>
                          <a:alpha val="100000"/>
                        </a:schemeClr>
                      </a:gs>
                      <a:gs pos="50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79000">
                        <a:schemeClr val="accent1">
                          <a:shade val="53000"/>
                          <a:satMod val="150000"/>
                          <a:alpha val="100000"/>
                        </a:schemeClr>
                      </a:gs>
                      <a:gs pos="100000">
                        <a:schemeClr val="accent1">
                          <a:shade val="25000"/>
                          <a:satMod val="170000"/>
                          <a:alpha val="100000"/>
                        </a:schemeClr>
                      </a:gs>
                    </a:gsLst>
                    <a:lin ang="450000" scaled="1"/>
                    <a:tileRect/>
                  </a:gradFill>
                </a:fillOverlay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-9237" y="5787738"/>
              <a:ext cx="3405509" cy="108438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73183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2286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7C11F1D-6124-AB42-9578-AABF7CF84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7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libri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charset="2"/>
        <a:buChar char=""/>
        <a:defRPr sz="2700" kern="1200">
          <a:solidFill>
            <a:schemeClr val="tx1"/>
          </a:solidFill>
          <a:latin typeface="Calibri"/>
          <a:ea typeface="ＭＳ Ｐゴシック" charset="-128"/>
          <a:cs typeface="ＭＳ Ｐゴシック" charset="-128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charset="0"/>
        <a:buChar char="◦"/>
        <a:defRPr sz="2300" kern="1200">
          <a:solidFill>
            <a:schemeClr val="tx1"/>
          </a:solidFill>
          <a:latin typeface="Calibri"/>
          <a:ea typeface="ＭＳ Ｐゴシック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charset="2"/>
        <a:buChar char=""/>
        <a:defRPr sz="2100" kern="1200">
          <a:solidFill>
            <a:schemeClr val="tx1"/>
          </a:solidFill>
          <a:latin typeface="Calibri"/>
          <a:ea typeface="ＭＳ Ｐゴシック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1900" kern="1200">
          <a:solidFill>
            <a:schemeClr val="tx1"/>
          </a:solidFill>
          <a:latin typeface="Calibri"/>
          <a:ea typeface="ＭＳ Ｐゴシック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2000" kern="1200">
          <a:solidFill>
            <a:schemeClr val="tx1"/>
          </a:solidFill>
          <a:latin typeface="Calibri"/>
          <a:ea typeface="ＭＳ Ｐゴシック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49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42496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charset="0"/>
              </a:defRPr>
            </a:lvl1pPr>
          </a:lstStyle>
          <a:p>
            <a:fld id="{F03EB677-0FCC-8847-90BC-2AD04661624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25002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1905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182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0"/>
        <a:buChar char="n"/>
        <a:defRPr kumimoji="1"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Wingdings 2" charset="0"/>
        <a:buChar char="ê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Wingdings" charset="0"/>
        <a:buChar char="Ø"/>
        <a:defRPr kumimoji="1" sz="2400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8452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488453" name="Text Box 5"/>
          <p:cNvSpPr txBox="1">
            <a:spLocks noChangeArrowheads="1"/>
          </p:cNvSpPr>
          <p:nvPr/>
        </p:nvSpPr>
        <p:spPr bwMode="auto">
          <a:xfrm>
            <a:off x="4446588" y="6613525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CC3300"/>
                </a:solidFill>
              </a:rPr>
              <a:t>19.</a:t>
            </a:r>
            <a:fld id="{FA5C156C-F8DD-2246-9FB8-8D1ACBDEE3E6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4884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88455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- 6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</a:t>
            </a:r>
          </a:p>
        </p:txBody>
      </p:sp>
      <p:sp>
        <p:nvSpPr>
          <p:cNvPr id="488456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600">
              <a:solidFill>
                <a:srgbClr val="000000"/>
              </a:solidFill>
            </a:endParaRPr>
          </a:p>
        </p:txBody>
      </p:sp>
      <p:pic>
        <p:nvPicPr>
          <p:cNvPr id="1032" name="Picture 9" descr="Cover-6E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237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0"/>
        <a:buChar char="n"/>
        <a:defRPr kumimoji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0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charset="0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charset="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://computersight.com/programming/the-phantom-problem/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5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0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0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0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40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40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40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40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40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40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40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279079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Transactions and ACID Properties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19200" y="3091434"/>
            <a:ext cx="6705600" cy="1470024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561308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Book Chapters</a:t>
            </a:r>
          </a:p>
          <a:p>
            <a:pPr lvl="1"/>
            <a:r>
              <a:rPr lang="en-US" sz="2400" dirty="0">
                <a:latin typeface="Calibri" charset="0"/>
              </a:rPr>
              <a:t>14.5</a:t>
            </a:r>
          </a:p>
          <a:p>
            <a:r>
              <a:rPr lang="en-US" sz="2800" dirty="0">
                <a:latin typeface="Calibri" charset="0"/>
              </a:rPr>
              <a:t>Key topics:</a:t>
            </a:r>
          </a:p>
          <a:p>
            <a:pPr lvl="1"/>
            <a:r>
              <a:rPr lang="en-US" sz="2400" dirty="0">
                <a:latin typeface="Calibri" charset="0"/>
              </a:rPr>
              <a:t>Why Concurrency</a:t>
            </a:r>
          </a:p>
          <a:p>
            <a:pPr lvl="1"/>
            <a:r>
              <a:rPr lang="en-US" sz="2400" dirty="0">
                <a:latin typeface="Calibri" charset="0"/>
              </a:rPr>
              <a:t>Notion of a ”Schedule” </a:t>
            </a:r>
          </a:p>
          <a:p>
            <a:pPr lvl="1"/>
            <a:r>
              <a:rPr lang="en-US" sz="2400" dirty="0">
                <a:latin typeface="Calibri" charset="0"/>
              </a:rPr>
              <a:t>Introduction to Serializability</a:t>
            </a:r>
          </a:p>
          <a:p>
            <a:pPr lvl="1"/>
            <a:endParaRPr lang="en-US" sz="2400" dirty="0">
              <a:latin typeface="Calibri" charset="0"/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Concurrency: Basics</a:t>
            </a:r>
          </a:p>
        </p:txBody>
      </p:sp>
    </p:spTree>
    <p:extLst>
      <p:ext uri="{BB962C8B-B14F-4D97-AF65-F5344CB8AC3E}">
        <p14:creationId xmlns:p14="http://schemas.microsoft.com/office/powerpoint/2010/main" val="81885119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471B9FF1-7FE2-F445-BBA1-97D34FA69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Weak Levels of Consistency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278870-F11C-B145-8019-9DB445B7C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34" y="1472158"/>
            <a:ext cx="8844731" cy="436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565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“Phantom” problem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interesting problem that comes up for dynamic databases</a:t>
            </a:r>
          </a:p>
          <a:p>
            <a:r>
              <a:rPr lang="en-US" dirty="0"/>
              <a:t>Schema: </a:t>
            </a:r>
            <a:r>
              <a:rPr lang="en-US" i="1" dirty="0"/>
              <a:t>accounts(</a:t>
            </a:r>
            <a:r>
              <a:rPr lang="en-US" i="1" dirty="0" err="1"/>
              <a:t>acct_no</a:t>
            </a:r>
            <a:r>
              <a:rPr lang="en-US" i="1" dirty="0"/>
              <a:t>, balance, </a:t>
            </a:r>
            <a:r>
              <a:rPr lang="en-US" i="1" dirty="0" err="1"/>
              <a:t>zipcode</a:t>
            </a:r>
            <a:r>
              <a:rPr lang="en-US" i="1" dirty="0"/>
              <a:t>, …)</a:t>
            </a:r>
            <a:endParaRPr lang="en-US" dirty="0"/>
          </a:p>
          <a:p>
            <a:r>
              <a:rPr lang="en-US" dirty="0"/>
              <a:t>Transaction 1: Find the number of accounts in </a:t>
            </a:r>
            <a:r>
              <a:rPr lang="en-US" i="1" dirty="0" err="1"/>
              <a:t>zipcode</a:t>
            </a:r>
            <a:r>
              <a:rPr lang="en-US" i="1" dirty="0"/>
              <a:t> = 20742, </a:t>
            </a:r>
            <a:r>
              <a:rPr lang="en-US" dirty="0"/>
              <a:t>and divide $1,000,000 between them</a:t>
            </a:r>
            <a:endParaRPr lang="en-US" i="1" dirty="0"/>
          </a:p>
          <a:p>
            <a:r>
              <a:rPr lang="en-US" dirty="0"/>
              <a:t>Transaction 2: Insert </a:t>
            </a:r>
            <a:r>
              <a:rPr lang="en-US" i="1" dirty="0"/>
              <a:t>&lt;</a:t>
            </a:r>
            <a:r>
              <a:rPr lang="en-US" i="1" dirty="0" err="1"/>
              <a:t>acctX</a:t>
            </a:r>
            <a:r>
              <a:rPr lang="en-US" i="1" dirty="0"/>
              <a:t>, …, 20742, …&gt;</a:t>
            </a:r>
            <a:endParaRPr lang="en-US" dirty="0"/>
          </a:p>
          <a:p>
            <a:r>
              <a:rPr lang="en-US" dirty="0"/>
              <a:t>Execution sequence:</a:t>
            </a:r>
          </a:p>
          <a:p>
            <a:pPr lvl="1"/>
            <a:r>
              <a:rPr lang="en-US" dirty="0"/>
              <a:t>T1 locks all tuples corresponding to “</a:t>
            </a:r>
            <a:r>
              <a:rPr lang="en-US" dirty="0" err="1"/>
              <a:t>zipcode</a:t>
            </a:r>
            <a:r>
              <a:rPr lang="en-US" dirty="0"/>
              <a:t> = 20742”, finds the total number of accounts (= </a:t>
            </a:r>
            <a:r>
              <a:rPr lang="en-US" dirty="0" err="1"/>
              <a:t>num_accounts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T2 does the insert</a:t>
            </a:r>
          </a:p>
          <a:p>
            <a:pPr lvl="1"/>
            <a:r>
              <a:rPr lang="en-US" dirty="0"/>
              <a:t>T1 computes 1,000,000/</a:t>
            </a:r>
            <a:r>
              <a:rPr lang="en-US" dirty="0" err="1"/>
              <a:t>num_accounts</a:t>
            </a:r>
            <a:endParaRPr lang="en-US" dirty="0"/>
          </a:p>
          <a:p>
            <a:pPr lvl="1"/>
            <a:r>
              <a:rPr lang="en-US" dirty="0"/>
              <a:t>When T1 accesses the relation again to update the balances, it finds one new (“phantom”) tuples (the new tuple that T2 inserted)</a:t>
            </a:r>
          </a:p>
          <a:p>
            <a:r>
              <a:rPr lang="en-US" dirty="0"/>
              <a:t>Not </a:t>
            </a:r>
            <a:r>
              <a:rPr lang="en-US" dirty="0" err="1"/>
              <a:t>serializable</a:t>
            </a:r>
            <a:endParaRPr lang="en-US" dirty="0"/>
          </a:p>
          <a:p>
            <a:r>
              <a:rPr lang="en-US" dirty="0">
                <a:hlinkClick r:id="rId3"/>
              </a:rPr>
              <a:t>See this for another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53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uiExpand="1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471B9FF1-7FE2-F445-BBA1-97D34FA69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Weak Levels of Consistency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2D1F5043-4BFC-9A42-B2CD-FDE6182FDD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5500" y="1079500"/>
            <a:ext cx="7848600" cy="4876800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Degree-two consistency</a:t>
            </a:r>
            <a:r>
              <a:rPr lang="en-US" altLang="en-US" b="1" dirty="0">
                <a:ea typeface="ＭＳ Ｐゴシック" panose="020B0600070205080204" pitchFamily="34" charset="-128"/>
              </a:rPr>
              <a:t>:</a:t>
            </a:r>
            <a:r>
              <a:rPr lang="en-US" altLang="en-US" b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differs from two-phase locking in that S-locks may be released at any time, and locks may be acquired at any time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X-locks must be held till end of transaction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Serializability is not guaranteed, programmer must ensure that no erroneous database state will occur]</a:t>
            </a:r>
          </a:p>
          <a:p>
            <a:endParaRPr lang="en-US" altLang="en-US" b="1" dirty="0">
              <a:solidFill>
                <a:srgbClr val="000099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Cursor stability</a:t>
            </a:r>
            <a:r>
              <a:rPr lang="en-US" altLang="en-US" dirty="0">
                <a:ea typeface="ＭＳ Ｐゴシック" panose="020B0600070205080204" pitchFamily="34" charset="-128"/>
              </a:rPr>
              <a:t>: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For reads, each tuple is locked, read, and lock is immediately released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X-locks are held till end of transaction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Special case of degree-two consistency</a:t>
            </a:r>
          </a:p>
        </p:txBody>
      </p:sp>
    </p:spTree>
    <p:extLst>
      <p:ext uri="{BB962C8B-B14F-4D97-AF65-F5344CB8AC3E}">
        <p14:creationId xmlns:p14="http://schemas.microsoft.com/office/powerpoint/2010/main" val="129930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Weak Levels of Consistency in SQL</a:t>
            </a:r>
          </a:p>
        </p:txBody>
      </p:sp>
      <p:sp>
        <p:nvSpPr>
          <p:cNvPr id="142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5500" y="1079500"/>
            <a:ext cx="7848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</a:rPr>
              <a:t>SQL allows non-serializable executions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Serializable</a:t>
            </a:r>
            <a:r>
              <a:rPr lang="en-US" b="1" dirty="0">
                <a:latin typeface="Helvetica" charset="0"/>
                <a:ea typeface="ＭＳ Ｐゴシック" charset="0"/>
              </a:rPr>
              <a:t>:</a:t>
            </a:r>
            <a:r>
              <a:rPr lang="en-US" dirty="0">
                <a:latin typeface="Helvetica" charset="0"/>
                <a:ea typeface="ＭＳ Ｐゴシック" charset="0"/>
              </a:rPr>
              <a:t> is the default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Repeatable read</a:t>
            </a:r>
            <a:r>
              <a:rPr lang="en-US" dirty="0">
                <a:latin typeface="Helvetica" charset="0"/>
                <a:ea typeface="ＭＳ Ｐゴシック" charset="0"/>
              </a:rPr>
              <a:t>: allows only committed records to be read, and repeating a read should return the same value (so read locks should be retained)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However, the phantom phenomenon need not be prevented</a:t>
            </a:r>
          </a:p>
          <a:p>
            <a:pPr lvl="3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T1 may see some records inserted by T2, but may not see others inserted by T2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Read committed</a:t>
            </a:r>
            <a:r>
              <a:rPr lang="en-US" dirty="0">
                <a:latin typeface="Helvetica" charset="0"/>
                <a:ea typeface="ＭＳ Ｐゴシック" charset="0"/>
              </a:rPr>
              <a:t>:  same as degree two consistency, but most systems implement it as cursor-stability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Read uncommitted</a:t>
            </a:r>
            <a:r>
              <a:rPr lang="en-US" dirty="0">
                <a:latin typeface="Helvetica" charset="0"/>
                <a:ea typeface="ＭＳ Ｐゴシック" charset="0"/>
              </a:rPr>
              <a:t>: allows even uncommitted data to be read</a:t>
            </a:r>
          </a:p>
          <a:p>
            <a:pPr>
              <a:lnSpc>
                <a:spcPct val="90000"/>
              </a:lnSpc>
            </a:pPr>
            <a:endParaRPr lang="en-US" dirty="0">
              <a:latin typeface="Helvetica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</a:rPr>
              <a:t>In many database systems, read committed is the default consistency level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has to be explicitly changed to serializable when required</a:t>
            </a:r>
          </a:p>
          <a:p>
            <a:pPr lvl="2">
              <a:lnSpc>
                <a:spcPct val="90000"/>
              </a:lnSpc>
            </a:pPr>
            <a:r>
              <a:rPr lang="en-US" b="1" dirty="0">
                <a:latin typeface="Helvetica" charset="0"/>
                <a:ea typeface="ＭＳ Ｐゴシック" charset="0"/>
              </a:rPr>
              <a:t>set isolation level serializable</a:t>
            </a:r>
          </a:p>
        </p:txBody>
      </p:sp>
    </p:spTree>
    <p:extLst>
      <p:ext uri="{BB962C8B-B14F-4D97-AF65-F5344CB8AC3E}">
        <p14:creationId xmlns:p14="http://schemas.microsoft.com/office/powerpoint/2010/main" val="202530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Summary</a:t>
            </a:r>
          </a:p>
        </p:txBody>
      </p:sp>
      <p:sp>
        <p:nvSpPr>
          <p:cNvPr id="142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5500" y="1079500"/>
            <a:ext cx="7848600" cy="487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</a:rPr>
              <a:t>Concurrency control schemes help guarantee isolation while allowing for concurrent transactions</a:t>
            </a:r>
          </a:p>
          <a:p>
            <a:endParaRPr lang="en-US" dirty="0">
              <a:latin typeface="Helvetica" charset="0"/>
              <a:ea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</a:rPr>
              <a:t>Many different schemes developed over the years 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Lock-based, Timestamp-based, Snapshot Isolation, Optimistic</a:t>
            </a:r>
          </a:p>
          <a:p>
            <a:endParaRPr lang="en-US" dirty="0">
              <a:latin typeface="Helvetica" charset="0"/>
              <a:ea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</a:rPr>
              <a:t>Lot of new work in the recent years because of shifting hardware trends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E.g., locking performance overheads quite significant</a:t>
            </a: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</a:rPr>
              <a:t>Many NoSQL systems still have limited concurrency </a:t>
            </a:r>
          </a:p>
          <a:p>
            <a:endParaRPr lang="en-US" dirty="0">
              <a:latin typeface="Helvetica" charset="0"/>
              <a:ea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</a:rPr>
              <a:t>Important to consider recovery schemes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369367778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279079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Transactions and ACID Properties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19200" y="3091434"/>
            <a:ext cx="6705600" cy="1470024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Recovery: Overview and Motivation</a:t>
            </a:r>
          </a:p>
        </p:txBody>
      </p:sp>
    </p:spTree>
    <p:extLst>
      <p:ext uri="{BB962C8B-B14F-4D97-AF65-F5344CB8AC3E}">
        <p14:creationId xmlns:p14="http://schemas.microsoft.com/office/powerpoint/2010/main" val="317525329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Book Chapters</a:t>
            </a:r>
          </a:p>
          <a:p>
            <a:pPr lvl="1"/>
            <a:r>
              <a:rPr lang="en-US" sz="2400" dirty="0">
                <a:latin typeface="Calibri" charset="0"/>
              </a:rPr>
              <a:t>16.1, 16.2</a:t>
            </a:r>
          </a:p>
          <a:p>
            <a:r>
              <a:rPr lang="en-US" sz="2800" dirty="0">
                <a:latin typeface="Calibri" charset="0"/>
              </a:rPr>
              <a:t>Key topics:</a:t>
            </a:r>
          </a:p>
          <a:p>
            <a:pPr lvl="1"/>
            <a:r>
              <a:rPr lang="en-US" sz="2400" dirty="0">
                <a:latin typeface="Calibri" charset="0"/>
              </a:rPr>
              <a:t>Challenges in guaranteeing Atomicity and Durability</a:t>
            </a:r>
          </a:p>
          <a:p>
            <a:pPr lvl="1"/>
            <a:r>
              <a:rPr lang="en-US" sz="2400" dirty="0">
                <a:latin typeface="Calibri" charset="0"/>
              </a:rPr>
              <a:t>Basics of how disks and memory interact</a:t>
            </a:r>
          </a:p>
          <a:p>
            <a:pPr lvl="1"/>
            <a:r>
              <a:rPr lang="en-US" sz="2400" dirty="0">
                <a:latin typeface="Calibri" charset="0"/>
              </a:rPr>
              <a:t>New operations: Output() and Input()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Transactions: Recovery</a:t>
            </a:r>
          </a:p>
        </p:txBody>
      </p:sp>
    </p:spTree>
    <p:extLst>
      <p:ext uri="{BB962C8B-B14F-4D97-AF65-F5344CB8AC3E}">
        <p14:creationId xmlns:p14="http://schemas.microsoft.com/office/powerpoint/2010/main" val="304545961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ACID properties:</a:t>
            </a:r>
          </a:p>
          <a:p>
            <a:pPr lvl="1"/>
            <a:r>
              <a:rPr lang="en-US"/>
              <a:t>We have talked about Isolation and Consistency</a:t>
            </a:r>
          </a:p>
          <a:p>
            <a:pPr lvl="1"/>
            <a:r>
              <a:rPr lang="en-US"/>
              <a:t>How do we guarantee Atomicity and Durability ?</a:t>
            </a:r>
          </a:p>
          <a:p>
            <a:pPr lvl="2"/>
            <a:r>
              <a:rPr lang="en-US"/>
              <a:t>Atomicity: Two problems</a:t>
            </a:r>
          </a:p>
          <a:p>
            <a:pPr lvl="3"/>
            <a:r>
              <a:rPr lang="en-US"/>
              <a:t>Part of the transaction is done, but we want to cancel it</a:t>
            </a:r>
          </a:p>
          <a:p>
            <a:pPr lvl="4"/>
            <a:r>
              <a:rPr lang="en-US"/>
              <a:t>ABORT/ROLLBACK</a:t>
            </a:r>
          </a:p>
          <a:p>
            <a:pPr lvl="3"/>
            <a:r>
              <a:rPr lang="en-US"/>
              <a:t>System crashes during the transaction. Some changes made it to the disk, some didn’t.</a:t>
            </a:r>
          </a:p>
          <a:p>
            <a:pPr lvl="2"/>
            <a:r>
              <a:rPr lang="en-US"/>
              <a:t>Durability:</a:t>
            </a:r>
          </a:p>
          <a:p>
            <a:pPr lvl="3"/>
            <a:r>
              <a:rPr lang="en-US"/>
              <a:t>Transaction finished. User notified. But changes not sent to disk yet (for performance reasons). System crashed.</a:t>
            </a:r>
          </a:p>
          <a:p>
            <a:pPr lvl="3"/>
            <a:endParaRPr lang="en-US"/>
          </a:p>
          <a:p>
            <a:r>
              <a:rPr lang="en-US"/>
              <a:t>Essentially similar solutions</a:t>
            </a:r>
          </a:p>
        </p:txBody>
      </p:sp>
    </p:spTree>
    <p:extLst>
      <p:ext uri="{BB962C8B-B14F-4D97-AF65-F5344CB8AC3E}">
        <p14:creationId xmlns:p14="http://schemas.microsoft.com/office/powerpoint/2010/main" val="13751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Reasons for crashes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 failures</a:t>
            </a:r>
          </a:p>
          <a:p>
            <a:pPr lvl="1"/>
            <a:r>
              <a:rPr lang="en-US" b="1" dirty="0">
                <a:latin typeface="Helvetica" charset="0"/>
                <a:ea typeface="ＭＳ Ｐゴシック" charset="0"/>
              </a:rPr>
              <a:t>Logical errors</a:t>
            </a:r>
            <a:r>
              <a:rPr lang="en-US" dirty="0">
                <a:latin typeface="Helvetica" charset="0"/>
                <a:ea typeface="ＭＳ Ｐゴシック" charset="0"/>
              </a:rPr>
              <a:t>: transaction cannot complete due to some internal error condition</a:t>
            </a:r>
          </a:p>
          <a:p>
            <a:pPr lvl="1"/>
            <a:r>
              <a:rPr lang="en-US" b="1" dirty="0">
                <a:latin typeface="Helvetica" charset="0"/>
                <a:ea typeface="ＭＳ Ｐゴシック" charset="0"/>
              </a:rPr>
              <a:t>System errors</a:t>
            </a:r>
            <a:r>
              <a:rPr lang="en-US" dirty="0">
                <a:latin typeface="Helvetica" charset="0"/>
                <a:ea typeface="ＭＳ Ｐゴシック" charset="0"/>
              </a:rPr>
              <a:t>: the database system must terminate an active transaction due to an error condition (e.g., deadlock)</a:t>
            </a:r>
          </a:p>
          <a:p>
            <a:r>
              <a:rPr lang="en-US" dirty="0"/>
              <a:t>System crash</a:t>
            </a:r>
          </a:p>
          <a:p>
            <a:pPr lvl="1"/>
            <a:r>
              <a:rPr lang="en-US" dirty="0"/>
              <a:t>Power failures, operating system bugs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b="1" dirty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Fail-stop assumption</a:t>
            </a:r>
            <a:r>
              <a:rPr lang="en-US" dirty="0">
                <a:latin typeface="Helvetica" charset="0"/>
                <a:ea typeface="ＭＳ Ｐゴシック" charset="0"/>
              </a:rPr>
              <a:t>: non-volatile storage contents are assumed to not be corrupted by system crash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Database systems have numerous integrity checks to prevent corruption of disk data </a:t>
            </a:r>
            <a:endParaRPr lang="en-US" dirty="0"/>
          </a:p>
          <a:p>
            <a:r>
              <a:rPr lang="en-US" dirty="0"/>
              <a:t>Disk failure</a:t>
            </a:r>
          </a:p>
          <a:p>
            <a:pPr lvl="1"/>
            <a:r>
              <a:rPr lang="en-US" dirty="0"/>
              <a:t>Head crashes; </a:t>
            </a:r>
            <a:r>
              <a:rPr lang="en-US" b="1" i="1" dirty="0">
                <a:solidFill>
                  <a:schemeClr val="tx2"/>
                </a:solidFill>
              </a:rPr>
              <a:t>for now we will assume </a:t>
            </a:r>
          </a:p>
          <a:p>
            <a:pPr lvl="2"/>
            <a:r>
              <a:rPr lang="en-US" b="1" i="1" dirty="0">
                <a:solidFill>
                  <a:schemeClr val="tx2"/>
                </a:solidFill>
              </a:rPr>
              <a:t>STABLE STORAGE: </a:t>
            </a:r>
            <a:r>
              <a:rPr lang="en-US" b="1" i="1" dirty="0"/>
              <a:t>Data </a:t>
            </a:r>
            <a:r>
              <a:rPr lang="en-US" b="1" i="1" u="sng" dirty="0"/>
              <a:t>never </a:t>
            </a:r>
            <a:r>
              <a:rPr lang="en-US" b="1" i="1" dirty="0"/>
              <a:t>lost. Can approximate by using RAID and maintaining geographically distant copies of the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641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Approach, Assumptions etc..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572500" cy="5400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Approach: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Guarantee A and D: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by controlling how the disk and memory interact,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by storing enough information during normal processing to recover from failures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by developing algorithms to recover the database state</a:t>
            </a:r>
          </a:p>
          <a:p>
            <a:pPr>
              <a:lnSpc>
                <a:spcPct val="90000"/>
              </a:lnSpc>
            </a:pPr>
            <a:r>
              <a:rPr lang="en-US" dirty="0"/>
              <a:t>Assumptions: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System may crash, but the </a:t>
            </a:r>
            <a:r>
              <a:rPr lang="en-US" i="1" dirty="0"/>
              <a:t>disk is durable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only </a:t>
            </a:r>
            <a:r>
              <a:rPr lang="en-US" i="1" dirty="0"/>
              <a:t>atomicity </a:t>
            </a:r>
            <a:r>
              <a:rPr lang="en-US" dirty="0"/>
              <a:t>guarantee is that </a:t>
            </a:r>
            <a:r>
              <a:rPr lang="en-US" i="1" dirty="0"/>
              <a:t>a disk block write </a:t>
            </a:r>
            <a:r>
              <a:rPr lang="en-US" dirty="0"/>
              <a:t>is </a:t>
            </a:r>
            <a:r>
              <a:rPr lang="en-US" i="1" dirty="0"/>
              <a:t>atomic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Once again, obvious naïve solutions exist that work, but that are too expensive.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 The shadow copy solution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Make a copy of the database; do the changes on the copy; do an atomic switch of the </a:t>
            </a:r>
            <a:r>
              <a:rPr lang="en-US" i="1" dirty="0" err="1"/>
              <a:t>dbpointer</a:t>
            </a:r>
            <a:r>
              <a:rPr lang="en-US" i="1" dirty="0"/>
              <a:t> </a:t>
            </a:r>
            <a:r>
              <a:rPr lang="en-US" dirty="0"/>
              <a:t>at commit time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Goal is to do this as efficiently as possible</a:t>
            </a:r>
          </a:p>
        </p:txBody>
      </p:sp>
    </p:spTree>
    <p:extLst>
      <p:ext uri="{BB962C8B-B14F-4D97-AF65-F5344CB8AC3E}">
        <p14:creationId xmlns:p14="http://schemas.microsoft.com/office/powerpoint/2010/main" val="362549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79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Next…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Why?</a:t>
            </a:r>
          </a:p>
          <a:p>
            <a:pPr lvl="1"/>
            <a:r>
              <a:rPr lang="en-US" dirty="0"/>
              <a:t>Increased processor and disk utilization</a:t>
            </a:r>
          </a:p>
          <a:p>
            <a:pPr lvl="1"/>
            <a:r>
              <a:rPr lang="en-US" dirty="0"/>
              <a:t>Reduced average response times</a:t>
            </a:r>
          </a:p>
          <a:p>
            <a:r>
              <a:rPr lang="en-US" dirty="0"/>
              <a:t>Concurrency control schemes</a:t>
            </a:r>
          </a:p>
          <a:p>
            <a:pPr lvl="1"/>
            <a:r>
              <a:rPr lang="en-US" dirty="0"/>
              <a:t>A CC scheme is used to guarantee that concurrency does not lead to problems</a:t>
            </a:r>
          </a:p>
          <a:p>
            <a:pPr lvl="1"/>
            <a:r>
              <a:rPr lang="en-US" dirty="0"/>
              <a:t>For now, we will assume durability is not a problem</a:t>
            </a:r>
          </a:p>
          <a:p>
            <a:pPr lvl="2"/>
            <a:r>
              <a:rPr lang="en-US" dirty="0"/>
              <a:t>So no crashes</a:t>
            </a:r>
          </a:p>
          <a:p>
            <a:pPr lvl="2"/>
            <a:r>
              <a:rPr lang="en-US" dirty="0"/>
              <a:t>Though transactions may still abort</a:t>
            </a:r>
          </a:p>
          <a:p>
            <a:r>
              <a:rPr lang="en-US" dirty="0"/>
              <a:t>Schedules</a:t>
            </a:r>
          </a:p>
          <a:p>
            <a:r>
              <a:rPr lang="en-US" dirty="0"/>
              <a:t>When is concurrency okay ?</a:t>
            </a:r>
          </a:p>
          <a:p>
            <a:pPr lvl="1"/>
            <a:r>
              <a:rPr lang="en-US" dirty="0"/>
              <a:t>Serial schedules</a:t>
            </a:r>
          </a:p>
          <a:p>
            <a:pPr lvl="1"/>
            <a:r>
              <a:rPr lang="en-US" dirty="0" err="1"/>
              <a:t>Serializability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8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67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Data Access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61275" cy="4473575"/>
          </a:xfrm>
        </p:spPr>
        <p:txBody>
          <a:bodyPr/>
          <a:lstStyle/>
          <a:p>
            <a:r>
              <a:rPr lang="en-US" b="1">
                <a:solidFill>
                  <a:srgbClr val="000099"/>
                </a:solidFill>
                <a:latin typeface="Helvetica" charset="0"/>
              </a:rPr>
              <a:t>Physical blocks</a:t>
            </a:r>
            <a:r>
              <a:rPr lang="en-US">
                <a:latin typeface="Helvetica" charset="0"/>
              </a:rPr>
              <a:t> are those blocks residing on the disk. </a:t>
            </a:r>
          </a:p>
          <a:p>
            <a:r>
              <a:rPr lang="en-US" b="1">
                <a:solidFill>
                  <a:srgbClr val="000099"/>
                </a:solidFill>
                <a:latin typeface="Helvetica" charset="0"/>
              </a:rPr>
              <a:t>Buffer blocks</a:t>
            </a:r>
            <a:r>
              <a:rPr lang="en-US">
                <a:latin typeface="Helvetica" charset="0"/>
              </a:rPr>
              <a:t> are the blocks residing temporarily in main memory.</a:t>
            </a:r>
          </a:p>
          <a:p>
            <a:r>
              <a:rPr lang="en-US">
                <a:latin typeface="Helvetica" charset="0"/>
              </a:rPr>
              <a:t>Block movements between  disk and main memory are initiated through the following two operations:</a:t>
            </a:r>
          </a:p>
          <a:p>
            <a:pPr lvl="1"/>
            <a:r>
              <a:rPr lang="en-US" b="1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input</a:t>
            </a:r>
            <a:r>
              <a:rPr lang="en-US">
                <a:latin typeface="Helvetica" charset="0"/>
                <a:ea typeface="ＭＳ Ｐゴシック" charset="0"/>
              </a:rPr>
              <a:t>(</a:t>
            </a:r>
            <a:r>
              <a:rPr lang="en-US" i="1">
                <a:latin typeface="Helvetica" charset="0"/>
                <a:ea typeface="ＭＳ Ｐゴシック" charset="0"/>
              </a:rPr>
              <a:t>B</a:t>
            </a:r>
            <a:r>
              <a:rPr lang="en-US">
                <a:latin typeface="Helvetica" charset="0"/>
                <a:ea typeface="ＭＳ Ｐゴシック" charset="0"/>
              </a:rPr>
              <a:t>) transfers the physical block </a:t>
            </a:r>
            <a:r>
              <a:rPr lang="en-US" i="1">
                <a:latin typeface="Helvetica" charset="0"/>
                <a:ea typeface="ＭＳ Ｐゴシック" charset="0"/>
              </a:rPr>
              <a:t>B  </a:t>
            </a:r>
            <a:r>
              <a:rPr lang="en-US">
                <a:latin typeface="Helvetica" charset="0"/>
                <a:ea typeface="ＭＳ Ｐゴシック" charset="0"/>
              </a:rPr>
              <a:t>to main memory.</a:t>
            </a:r>
          </a:p>
          <a:p>
            <a:pPr lvl="1"/>
            <a:r>
              <a:rPr lang="en-US" b="1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output</a:t>
            </a:r>
            <a:r>
              <a:rPr lang="en-US">
                <a:latin typeface="Helvetica" charset="0"/>
                <a:ea typeface="ＭＳ Ｐゴシック" charset="0"/>
              </a:rPr>
              <a:t>(</a:t>
            </a:r>
            <a:r>
              <a:rPr lang="en-US" i="1">
                <a:latin typeface="Helvetica" charset="0"/>
                <a:ea typeface="ＭＳ Ｐゴシック" charset="0"/>
              </a:rPr>
              <a:t>B</a:t>
            </a:r>
            <a:r>
              <a:rPr lang="en-US">
                <a:latin typeface="Helvetica" charset="0"/>
                <a:ea typeface="ＭＳ Ｐゴシック" charset="0"/>
              </a:rPr>
              <a:t>) transfers the buffer block </a:t>
            </a:r>
            <a:r>
              <a:rPr lang="en-US" i="1">
                <a:latin typeface="Helvetica" charset="0"/>
                <a:ea typeface="ＭＳ Ｐゴシック" charset="0"/>
              </a:rPr>
              <a:t>B </a:t>
            </a:r>
            <a:r>
              <a:rPr lang="en-US">
                <a:latin typeface="Helvetica" charset="0"/>
                <a:ea typeface="ＭＳ Ｐゴシック" charset="0"/>
              </a:rPr>
              <a:t>to the disk, and replaces the appropriate physical block there.</a:t>
            </a:r>
          </a:p>
          <a:p>
            <a:r>
              <a:rPr lang="en-US">
                <a:latin typeface="Helvetica" charset="0"/>
              </a:rPr>
              <a:t>We assume, for simplicity, that each data item fits in, and is stored inside, a single block.</a:t>
            </a:r>
          </a:p>
        </p:txBody>
      </p:sp>
    </p:spTree>
    <p:extLst>
      <p:ext uri="{BB962C8B-B14F-4D97-AF65-F5344CB8AC3E}">
        <p14:creationId xmlns:p14="http://schemas.microsoft.com/office/powerpoint/2010/main" val="30459093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Example of Data Access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027488" y="1352550"/>
            <a:ext cx="1139825" cy="1338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217988" y="1443038"/>
            <a:ext cx="671512" cy="319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X      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4217988" y="1900238"/>
            <a:ext cx="657225" cy="319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Y     </a:t>
            </a:r>
          </a:p>
        </p:txBody>
      </p:sp>
      <p:sp>
        <p:nvSpPr>
          <p:cNvPr id="33798" name="Oval 9"/>
          <p:cNvSpPr>
            <a:spLocks noChangeArrowheads="1"/>
          </p:cNvSpPr>
          <p:nvPr/>
        </p:nvSpPr>
        <p:spPr bwMode="auto">
          <a:xfrm>
            <a:off x="6623050" y="1095375"/>
            <a:ext cx="1143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Line 11"/>
          <p:cNvSpPr>
            <a:spLocks noChangeShapeType="1"/>
          </p:cNvSpPr>
          <p:nvPr/>
        </p:nvSpPr>
        <p:spPr bwMode="auto">
          <a:xfrm>
            <a:off x="6623050" y="124777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Line 12"/>
          <p:cNvSpPr>
            <a:spLocks noChangeShapeType="1"/>
          </p:cNvSpPr>
          <p:nvPr/>
        </p:nvSpPr>
        <p:spPr bwMode="auto">
          <a:xfrm>
            <a:off x="7766050" y="12668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Freeform 18"/>
          <p:cNvSpPr>
            <a:spLocks/>
          </p:cNvSpPr>
          <p:nvPr/>
        </p:nvSpPr>
        <p:spPr bwMode="auto">
          <a:xfrm>
            <a:off x="6623050" y="2390775"/>
            <a:ext cx="1143000" cy="177800"/>
          </a:xfrm>
          <a:custGeom>
            <a:avLst/>
            <a:gdLst>
              <a:gd name="T0" fmla="*/ 0 w 720"/>
              <a:gd name="T1" fmla="*/ 0 h 112"/>
              <a:gd name="T2" fmla="*/ 240 w 720"/>
              <a:gd name="T3" fmla="*/ 96 h 112"/>
              <a:gd name="T4" fmla="*/ 528 w 720"/>
              <a:gd name="T5" fmla="*/ 96 h 112"/>
              <a:gd name="T6" fmla="*/ 720 w 720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112"/>
              <a:gd name="T14" fmla="*/ 720 w 720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112">
                <a:moveTo>
                  <a:pt x="0" y="0"/>
                </a:moveTo>
                <a:cubicBezTo>
                  <a:pt x="76" y="40"/>
                  <a:pt x="152" y="80"/>
                  <a:pt x="240" y="96"/>
                </a:cubicBezTo>
                <a:cubicBezTo>
                  <a:pt x="328" y="112"/>
                  <a:pt x="448" y="112"/>
                  <a:pt x="528" y="96"/>
                </a:cubicBezTo>
                <a:cubicBezTo>
                  <a:pt x="608" y="80"/>
                  <a:pt x="688" y="16"/>
                  <a:pt x="72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Rectangle 19"/>
          <p:cNvSpPr>
            <a:spLocks noChangeArrowheads="1"/>
          </p:cNvSpPr>
          <p:nvPr/>
        </p:nvSpPr>
        <p:spPr bwMode="auto">
          <a:xfrm>
            <a:off x="7004050" y="1552575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Rectangle 20"/>
          <p:cNvSpPr>
            <a:spLocks noChangeArrowheads="1"/>
          </p:cNvSpPr>
          <p:nvPr/>
        </p:nvSpPr>
        <p:spPr bwMode="auto">
          <a:xfrm>
            <a:off x="7004050" y="2009775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Text Box 21"/>
          <p:cNvSpPr txBox="1">
            <a:spLocks noChangeArrowheads="1"/>
          </p:cNvSpPr>
          <p:nvPr/>
        </p:nvSpPr>
        <p:spPr bwMode="auto">
          <a:xfrm>
            <a:off x="7369175" y="1487488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/>
              <a:t>A</a:t>
            </a:r>
          </a:p>
        </p:txBody>
      </p:sp>
      <p:sp>
        <p:nvSpPr>
          <p:cNvPr id="33805" name="Text Box 22"/>
          <p:cNvSpPr txBox="1">
            <a:spLocks noChangeArrowheads="1"/>
          </p:cNvSpPr>
          <p:nvPr/>
        </p:nvSpPr>
        <p:spPr bwMode="auto">
          <a:xfrm>
            <a:off x="7385050" y="1927225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/>
              <a:t>B</a:t>
            </a:r>
          </a:p>
        </p:txBody>
      </p:sp>
      <p:sp>
        <p:nvSpPr>
          <p:cNvPr id="33806" name="Rectangle 23"/>
          <p:cNvSpPr>
            <a:spLocks noChangeArrowheads="1"/>
          </p:cNvSpPr>
          <p:nvPr/>
        </p:nvSpPr>
        <p:spPr bwMode="auto">
          <a:xfrm>
            <a:off x="3189288" y="3576638"/>
            <a:ext cx="762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Rectangle 24"/>
          <p:cNvSpPr>
            <a:spLocks noChangeArrowheads="1"/>
          </p:cNvSpPr>
          <p:nvPr/>
        </p:nvSpPr>
        <p:spPr bwMode="auto">
          <a:xfrm>
            <a:off x="4408488" y="3576638"/>
            <a:ext cx="762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Rectangle 27"/>
          <p:cNvSpPr>
            <a:spLocks noChangeArrowheads="1"/>
          </p:cNvSpPr>
          <p:nvPr/>
        </p:nvSpPr>
        <p:spPr bwMode="auto">
          <a:xfrm>
            <a:off x="4713288" y="3729038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Rectangle 28"/>
          <p:cNvSpPr>
            <a:spLocks noChangeArrowheads="1"/>
          </p:cNvSpPr>
          <p:nvPr/>
        </p:nvSpPr>
        <p:spPr bwMode="auto">
          <a:xfrm>
            <a:off x="3570288" y="3881438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Rectangle 29"/>
          <p:cNvSpPr>
            <a:spLocks noChangeArrowheads="1"/>
          </p:cNvSpPr>
          <p:nvPr/>
        </p:nvSpPr>
        <p:spPr bwMode="auto">
          <a:xfrm>
            <a:off x="3570288" y="4338638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30"/>
          <p:cNvSpPr>
            <a:spLocks noChangeShapeType="1"/>
          </p:cNvSpPr>
          <p:nvPr/>
        </p:nvSpPr>
        <p:spPr bwMode="auto">
          <a:xfrm flipV="1">
            <a:off x="3113088" y="5557838"/>
            <a:ext cx="455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Text Box 31"/>
          <p:cNvSpPr txBox="1">
            <a:spLocks noChangeArrowheads="1"/>
          </p:cNvSpPr>
          <p:nvPr/>
        </p:nvSpPr>
        <p:spPr bwMode="auto">
          <a:xfrm>
            <a:off x="3230563" y="3816350"/>
            <a:ext cx="403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/>
              <a:t>x</a:t>
            </a:r>
            <a:r>
              <a:rPr lang="en-US" sz="2000" baseline="-25000"/>
              <a:t>1</a:t>
            </a:r>
            <a:endParaRPr lang="en-US" sz="2000"/>
          </a:p>
        </p:txBody>
      </p:sp>
      <p:sp>
        <p:nvSpPr>
          <p:cNvPr id="33813" name="Text Box 32"/>
          <p:cNvSpPr txBox="1">
            <a:spLocks noChangeArrowheads="1"/>
          </p:cNvSpPr>
          <p:nvPr/>
        </p:nvSpPr>
        <p:spPr bwMode="auto">
          <a:xfrm>
            <a:off x="3227388" y="4211638"/>
            <a:ext cx="449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/>
              <a:t>y</a:t>
            </a:r>
            <a:r>
              <a:rPr lang="en-US" sz="2000" baseline="-25000"/>
              <a:t>1 </a:t>
            </a:r>
            <a:endParaRPr lang="en-US" sz="2000"/>
          </a:p>
        </p:txBody>
      </p:sp>
      <p:sp>
        <p:nvSpPr>
          <p:cNvPr id="33814" name="Text Box 33"/>
          <p:cNvSpPr txBox="1">
            <a:spLocks noChangeArrowheads="1"/>
          </p:cNvSpPr>
          <p:nvPr/>
        </p:nvSpPr>
        <p:spPr bwMode="auto">
          <a:xfrm>
            <a:off x="4087813" y="996950"/>
            <a:ext cx="831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000099"/>
                </a:solidFill>
              </a:rPr>
              <a:t>buffer</a:t>
            </a:r>
          </a:p>
        </p:txBody>
      </p:sp>
      <p:sp>
        <p:nvSpPr>
          <p:cNvPr id="33815" name="Text Box 34"/>
          <p:cNvSpPr txBox="1">
            <a:spLocks noChangeArrowheads="1"/>
          </p:cNvSpPr>
          <p:nvPr/>
        </p:nvSpPr>
        <p:spPr bwMode="auto">
          <a:xfrm>
            <a:off x="1549400" y="1330325"/>
            <a:ext cx="1862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 i="1"/>
              <a:t>Buffer Block A</a:t>
            </a:r>
            <a:r>
              <a:rPr lang="en-US" sz="2000"/>
              <a:t> </a:t>
            </a:r>
          </a:p>
        </p:txBody>
      </p:sp>
      <p:sp>
        <p:nvSpPr>
          <p:cNvPr id="33816" name="Text Box 35"/>
          <p:cNvSpPr txBox="1">
            <a:spLocks noChangeArrowheads="1"/>
          </p:cNvSpPr>
          <p:nvPr/>
        </p:nvSpPr>
        <p:spPr bwMode="auto">
          <a:xfrm>
            <a:off x="1535113" y="1847850"/>
            <a:ext cx="1792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 i="1"/>
              <a:t>Buffer Block B</a:t>
            </a:r>
            <a:endParaRPr lang="en-US" sz="2000"/>
          </a:p>
        </p:txBody>
      </p:sp>
      <p:sp>
        <p:nvSpPr>
          <p:cNvPr id="33817" name="Line 36"/>
          <p:cNvSpPr>
            <a:spLocks noChangeShapeType="1"/>
          </p:cNvSpPr>
          <p:nvPr/>
        </p:nvSpPr>
        <p:spPr bwMode="auto">
          <a:xfrm>
            <a:off x="3357563" y="15621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Line 37"/>
          <p:cNvSpPr>
            <a:spLocks noChangeShapeType="1"/>
          </p:cNvSpPr>
          <p:nvPr/>
        </p:nvSpPr>
        <p:spPr bwMode="auto">
          <a:xfrm>
            <a:off x="3341688" y="2052638"/>
            <a:ext cx="89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Line 38"/>
          <p:cNvSpPr>
            <a:spLocks noChangeShapeType="1"/>
          </p:cNvSpPr>
          <p:nvPr/>
        </p:nvSpPr>
        <p:spPr bwMode="auto">
          <a:xfrm flipH="1" flipV="1">
            <a:off x="4865688" y="1593850"/>
            <a:ext cx="2101850" cy="9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0" name="Line 39"/>
          <p:cNvSpPr>
            <a:spLocks noChangeShapeType="1"/>
          </p:cNvSpPr>
          <p:nvPr/>
        </p:nvSpPr>
        <p:spPr bwMode="auto">
          <a:xfrm>
            <a:off x="4868863" y="2052638"/>
            <a:ext cx="2082800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1" name="Text Box 40"/>
          <p:cNvSpPr txBox="1">
            <a:spLocks noChangeArrowheads="1"/>
          </p:cNvSpPr>
          <p:nvPr/>
        </p:nvSpPr>
        <p:spPr bwMode="auto">
          <a:xfrm>
            <a:off x="5353050" y="1231900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/>
              <a:t>input(A)</a:t>
            </a:r>
          </a:p>
        </p:txBody>
      </p:sp>
      <p:sp>
        <p:nvSpPr>
          <p:cNvPr id="33822" name="Text Box 41"/>
          <p:cNvSpPr txBox="1">
            <a:spLocks noChangeArrowheads="1"/>
          </p:cNvSpPr>
          <p:nvPr/>
        </p:nvSpPr>
        <p:spPr bwMode="auto">
          <a:xfrm>
            <a:off x="5295900" y="2155825"/>
            <a:ext cx="1296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/>
              <a:t>output(B) </a:t>
            </a:r>
          </a:p>
        </p:txBody>
      </p:sp>
      <p:sp>
        <p:nvSpPr>
          <p:cNvPr id="33823" name="Line 42"/>
          <p:cNvSpPr>
            <a:spLocks noChangeShapeType="1"/>
          </p:cNvSpPr>
          <p:nvPr/>
        </p:nvSpPr>
        <p:spPr bwMode="auto">
          <a:xfrm flipH="1">
            <a:off x="3665538" y="1671638"/>
            <a:ext cx="5334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4" name="Line 43"/>
          <p:cNvSpPr>
            <a:spLocks noChangeShapeType="1"/>
          </p:cNvSpPr>
          <p:nvPr/>
        </p:nvSpPr>
        <p:spPr bwMode="auto">
          <a:xfrm flipV="1">
            <a:off x="3798888" y="2205038"/>
            <a:ext cx="6096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5" name="Text Box 44"/>
          <p:cNvSpPr txBox="1">
            <a:spLocks noChangeArrowheads="1"/>
          </p:cNvSpPr>
          <p:nvPr/>
        </p:nvSpPr>
        <p:spPr bwMode="auto">
          <a:xfrm>
            <a:off x="2881313" y="2605088"/>
            <a:ext cx="1030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/>
              <a:t>read(X)</a:t>
            </a:r>
          </a:p>
        </p:txBody>
      </p:sp>
      <p:sp>
        <p:nvSpPr>
          <p:cNvPr id="33826" name="Text Box 45"/>
          <p:cNvSpPr txBox="1">
            <a:spLocks noChangeArrowheads="1"/>
          </p:cNvSpPr>
          <p:nvPr/>
        </p:nvSpPr>
        <p:spPr bwMode="auto">
          <a:xfrm>
            <a:off x="4195763" y="2936875"/>
            <a:ext cx="1054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/>
              <a:t>write(Y)</a:t>
            </a:r>
          </a:p>
        </p:txBody>
      </p:sp>
      <p:sp>
        <p:nvSpPr>
          <p:cNvPr id="33827" name="Text Box 46"/>
          <p:cNvSpPr txBox="1">
            <a:spLocks noChangeArrowheads="1"/>
          </p:cNvSpPr>
          <p:nvPr/>
        </p:nvSpPr>
        <p:spPr bwMode="auto">
          <a:xfrm>
            <a:off x="6961188" y="5748338"/>
            <a:ext cx="636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000099"/>
                </a:solidFill>
              </a:rPr>
              <a:t>disk</a:t>
            </a:r>
          </a:p>
        </p:txBody>
      </p:sp>
      <p:sp>
        <p:nvSpPr>
          <p:cNvPr id="33828" name="Text Box 63"/>
          <p:cNvSpPr txBox="1">
            <a:spLocks noChangeArrowheads="1"/>
          </p:cNvSpPr>
          <p:nvPr/>
        </p:nvSpPr>
        <p:spPr bwMode="auto">
          <a:xfrm>
            <a:off x="2971800" y="4795838"/>
            <a:ext cx="1371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/>
              <a:t>work area</a:t>
            </a:r>
          </a:p>
          <a:p>
            <a:r>
              <a:rPr lang="en-US" sz="2000"/>
              <a:t>of T</a:t>
            </a:r>
            <a:r>
              <a:rPr lang="en-US" sz="2000" baseline="-25000"/>
              <a:t>1</a:t>
            </a:r>
            <a:endParaRPr lang="en-US" sz="2000"/>
          </a:p>
        </p:txBody>
      </p:sp>
      <p:sp>
        <p:nvSpPr>
          <p:cNvPr id="33829" name="Text Box 64"/>
          <p:cNvSpPr txBox="1">
            <a:spLocks noChangeArrowheads="1"/>
          </p:cNvSpPr>
          <p:nvPr/>
        </p:nvSpPr>
        <p:spPr bwMode="auto">
          <a:xfrm>
            <a:off x="4416425" y="4768850"/>
            <a:ext cx="1293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/>
              <a:t>work area</a:t>
            </a:r>
          </a:p>
          <a:p>
            <a:r>
              <a:rPr lang="en-US" sz="2000"/>
              <a:t>of T</a:t>
            </a:r>
            <a:r>
              <a:rPr lang="en-US" sz="2000" baseline="-25000"/>
              <a:t>2 </a:t>
            </a:r>
            <a:endParaRPr lang="en-US" sz="2000"/>
          </a:p>
        </p:txBody>
      </p:sp>
      <p:sp>
        <p:nvSpPr>
          <p:cNvPr id="33830" name="Text Box 65"/>
          <p:cNvSpPr txBox="1">
            <a:spLocks noChangeArrowheads="1"/>
          </p:cNvSpPr>
          <p:nvPr/>
        </p:nvSpPr>
        <p:spPr bwMode="auto">
          <a:xfrm>
            <a:off x="4335463" y="5762625"/>
            <a:ext cx="1100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000099"/>
                </a:solidFill>
              </a:rPr>
              <a:t>memory</a:t>
            </a:r>
          </a:p>
        </p:txBody>
      </p:sp>
      <p:sp>
        <p:nvSpPr>
          <p:cNvPr id="33831" name="Text Box 66"/>
          <p:cNvSpPr txBox="1">
            <a:spLocks noChangeArrowheads="1"/>
          </p:cNvSpPr>
          <p:nvPr/>
        </p:nvSpPr>
        <p:spPr bwMode="auto">
          <a:xfrm>
            <a:off x="4389438" y="3589338"/>
            <a:ext cx="403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/>
              <a:t>x</a:t>
            </a:r>
            <a:r>
              <a:rPr lang="en-US" sz="2000" baseline="-25000"/>
              <a:t>2</a:t>
            </a:r>
            <a:endParaRPr lang="en-US" sz="2000"/>
          </a:p>
        </p:txBody>
      </p:sp>
      <p:sp>
        <p:nvSpPr>
          <p:cNvPr id="33832" name="Line 67"/>
          <p:cNvSpPr>
            <a:spLocks noChangeShapeType="1"/>
          </p:cNvSpPr>
          <p:nvPr/>
        </p:nvSpPr>
        <p:spPr bwMode="auto">
          <a:xfrm>
            <a:off x="6443663" y="784225"/>
            <a:ext cx="0" cy="554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9680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Data Access (Cont.)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61275" cy="5208587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Each transaction </a:t>
            </a:r>
            <a:r>
              <a:rPr lang="en-US" i="1" dirty="0" err="1">
                <a:latin typeface="Helvetica" charset="0"/>
              </a:rPr>
              <a:t>T</a:t>
            </a:r>
            <a:r>
              <a:rPr lang="en-US" sz="2400" i="1" baseline="-25000" dirty="0" err="1">
                <a:latin typeface="Helvetica" charset="0"/>
              </a:rPr>
              <a:t>i</a:t>
            </a:r>
            <a:r>
              <a:rPr lang="en-US" i="1" dirty="0"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has its private work-area in which local copies of all data items accessed and updated by it are kept.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US" i="1" dirty="0" err="1">
                <a:latin typeface="Helvetica" charset="0"/>
                <a:ea typeface="ＭＳ Ｐゴシック" charset="0"/>
              </a:rPr>
              <a:t>T</a:t>
            </a:r>
            <a:r>
              <a:rPr lang="en-US" sz="2400" i="1" baseline="-25000" dirty="0" err="1">
                <a:latin typeface="Helvetica" charset="0"/>
                <a:ea typeface="ＭＳ Ｐゴシック" charset="0"/>
              </a:rPr>
              <a:t>i</a:t>
            </a:r>
            <a:r>
              <a:rPr lang="en-US" dirty="0" err="1">
                <a:latin typeface="Helvetica" charset="0"/>
                <a:ea typeface="ＭＳ Ｐゴシック" charset="0"/>
              </a:rPr>
              <a:t>'s</a:t>
            </a:r>
            <a:r>
              <a:rPr lang="en-US" dirty="0">
                <a:latin typeface="Helvetica" charset="0"/>
                <a:ea typeface="ＭＳ Ｐゴシック" charset="0"/>
              </a:rPr>
              <a:t> local copy of a data item </a:t>
            </a:r>
            <a:r>
              <a:rPr lang="en-US" i="1" dirty="0">
                <a:latin typeface="Helvetica" charset="0"/>
                <a:ea typeface="ＭＳ Ｐゴシック" charset="0"/>
              </a:rPr>
              <a:t>X</a:t>
            </a:r>
            <a:r>
              <a:rPr lang="en-US" dirty="0">
                <a:latin typeface="Helvetica" charset="0"/>
                <a:ea typeface="ＭＳ Ｐゴシック" charset="0"/>
              </a:rPr>
              <a:t> is called </a:t>
            </a:r>
            <a:r>
              <a:rPr lang="en-US" i="1" dirty="0">
                <a:latin typeface="Helvetica" charset="0"/>
                <a:ea typeface="ＭＳ Ｐゴシック" charset="0"/>
              </a:rPr>
              <a:t>x</a:t>
            </a:r>
            <a:r>
              <a:rPr lang="en-US" sz="2400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i="1" dirty="0">
                <a:latin typeface="Helvetica" charset="0"/>
                <a:ea typeface="ＭＳ Ｐゴシック" charset="0"/>
              </a:rPr>
              <a:t>.</a:t>
            </a:r>
            <a:endParaRPr lang="en-US" dirty="0">
              <a:latin typeface="Helvetica" charset="0"/>
              <a:ea typeface="ＭＳ Ｐゴシック" charset="0"/>
            </a:endParaRPr>
          </a:p>
          <a:p>
            <a:r>
              <a:rPr lang="en-US" dirty="0">
                <a:latin typeface="Helvetica" charset="0"/>
              </a:rPr>
              <a:t>Transferring data items between system buffer blocks and its private work-area done by:</a:t>
            </a:r>
          </a:p>
          <a:p>
            <a:pPr lvl="1"/>
            <a:r>
              <a:rPr lang="en-US" b="1" dirty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read</a:t>
            </a:r>
            <a:r>
              <a:rPr lang="en-US" dirty="0">
                <a:latin typeface="Helvetica" charset="0"/>
                <a:ea typeface="ＭＳ Ｐゴシック" charset="0"/>
              </a:rPr>
              <a:t>(</a:t>
            </a:r>
            <a:r>
              <a:rPr lang="en-US" i="1" dirty="0">
                <a:latin typeface="Helvetica" charset="0"/>
                <a:ea typeface="ＭＳ Ｐゴシック" charset="0"/>
              </a:rPr>
              <a:t>X</a:t>
            </a:r>
            <a:r>
              <a:rPr lang="en-US" dirty="0">
                <a:latin typeface="Helvetica" charset="0"/>
                <a:ea typeface="ＭＳ Ｐゴシック" charset="0"/>
              </a:rPr>
              <a:t>) assigns the value of data item </a:t>
            </a:r>
            <a:r>
              <a:rPr lang="en-US" i="1" dirty="0">
                <a:latin typeface="Helvetica" charset="0"/>
                <a:ea typeface="ＭＳ Ｐゴシック" charset="0"/>
              </a:rPr>
              <a:t>X</a:t>
            </a:r>
            <a:r>
              <a:rPr lang="en-US" dirty="0">
                <a:latin typeface="Helvetica" charset="0"/>
                <a:ea typeface="ＭＳ Ｐゴシック" charset="0"/>
              </a:rPr>
              <a:t> to the local variable </a:t>
            </a:r>
            <a:r>
              <a:rPr lang="en-US" i="1" dirty="0">
                <a:latin typeface="Helvetica" charset="0"/>
                <a:ea typeface="ＭＳ Ｐゴシック" charset="0"/>
              </a:rPr>
              <a:t>x</a:t>
            </a:r>
            <a:r>
              <a:rPr lang="en-US" sz="2400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.</a:t>
            </a:r>
          </a:p>
          <a:p>
            <a:pPr lvl="1"/>
            <a:r>
              <a:rPr lang="en-US" b="1" dirty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write</a:t>
            </a:r>
            <a:r>
              <a:rPr lang="en-US" dirty="0">
                <a:latin typeface="Helvetica" charset="0"/>
                <a:ea typeface="ＭＳ Ｐゴシック" charset="0"/>
              </a:rPr>
              <a:t>(</a:t>
            </a:r>
            <a:r>
              <a:rPr lang="en-US" i="1" dirty="0">
                <a:latin typeface="Helvetica" charset="0"/>
                <a:ea typeface="ＭＳ Ｐゴシック" charset="0"/>
              </a:rPr>
              <a:t>X</a:t>
            </a:r>
            <a:r>
              <a:rPr lang="en-US" dirty="0">
                <a:latin typeface="Helvetica" charset="0"/>
                <a:ea typeface="ＭＳ Ｐゴシック" charset="0"/>
              </a:rPr>
              <a:t>) assigns the value of local variable </a:t>
            </a:r>
            <a:r>
              <a:rPr lang="en-US" i="1" dirty="0">
                <a:latin typeface="Helvetica" charset="0"/>
                <a:ea typeface="ＭＳ Ｐゴシック" charset="0"/>
              </a:rPr>
              <a:t>x</a:t>
            </a:r>
            <a:r>
              <a:rPr lang="en-US" sz="2400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i="1" dirty="0"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</a:rPr>
              <a:t>to data item {</a:t>
            </a:r>
            <a:r>
              <a:rPr lang="en-US" i="1" dirty="0">
                <a:latin typeface="Helvetica" charset="0"/>
                <a:ea typeface="ＭＳ Ｐゴシック" charset="0"/>
              </a:rPr>
              <a:t>X</a:t>
            </a:r>
            <a:r>
              <a:rPr lang="en-US" dirty="0">
                <a:latin typeface="Helvetica" charset="0"/>
                <a:ea typeface="ＭＳ Ｐゴシック" charset="0"/>
              </a:rPr>
              <a:t>} in the buffer block.</a:t>
            </a:r>
          </a:p>
          <a:p>
            <a:pPr lvl="1"/>
            <a:r>
              <a:rPr lang="en-US" b="1" dirty="0">
                <a:latin typeface="Helvetica" charset="0"/>
                <a:ea typeface="ＭＳ Ｐゴシック" charset="0"/>
              </a:rPr>
              <a:t>Note: output</a:t>
            </a:r>
            <a:r>
              <a:rPr lang="en-US" dirty="0">
                <a:latin typeface="Helvetica" charset="0"/>
                <a:ea typeface="ＭＳ Ｐゴシック" charset="0"/>
              </a:rPr>
              <a:t>(</a:t>
            </a:r>
            <a:r>
              <a:rPr lang="en-US" i="1" dirty="0">
                <a:latin typeface="Helvetica" charset="0"/>
                <a:ea typeface="ＭＳ Ｐゴシック" charset="0"/>
              </a:rPr>
              <a:t>B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X</a:t>
            </a:r>
            <a:r>
              <a:rPr lang="en-US" dirty="0">
                <a:latin typeface="Helvetica" charset="0"/>
                <a:ea typeface="ＭＳ Ｐゴシック" charset="0"/>
              </a:rPr>
              <a:t>) need not immediately follow </a:t>
            </a:r>
            <a:r>
              <a:rPr lang="en-US" b="1" dirty="0">
                <a:latin typeface="Helvetica" charset="0"/>
                <a:ea typeface="ＭＳ Ｐゴシック" charset="0"/>
              </a:rPr>
              <a:t>write</a:t>
            </a:r>
            <a:r>
              <a:rPr lang="en-US" dirty="0">
                <a:latin typeface="Helvetica" charset="0"/>
                <a:ea typeface="ＭＳ Ｐゴシック" charset="0"/>
              </a:rPr>
              <a:t>(</a:t>
            </a:r>
            <a:r>
              <a:rPr lang="en-US" i="1" dirty="0">
                <a:latin typeface="Helvetica" charset="0"/>
                <a:ea typeface="ＭＳ Ｐゴシック" charset="0"/>
              </a:rPr>
              <a:t>X</a:t>
            </a:r>
            <a:r>
              <a:rPr lang="en-US" dirty="0">
                <a:latin typeface="Helvetica" charset="0"/>
                <a:ea typeface="ＭＳ Ｐゴシック" charset="0"/>
              </a:rPr>
              <a:t>). System can perform the </a:t>
            </a:r>
            <a:r>
              <a:rPr lang="en-US" b="1" dirty="0">
                <a:latin typeface="Helvetica" charset="0"/>
                <a:ea typeface="ＭＳ Ｐゴシック" charset="0"/>
              </a:rPr>
              <a:t>output</a:t>
            </a:r>
            <a:r>
              <a:rPr lang="en-US" dirty="0">
                <a:latin typeface="Helvetica" charset="0"/>
                <a:ea typeface="ＭＳ Ｐゴシック" charset="0"/>
              </a:rPr>
              <a:t> operation when it deems fit.</a:t>
            </a:r>
          </a:p>
          <a:p>
            <a:r>
              <a:rPr lang="en-US" dirty="0">
                <a:latin typeface="Helvetica" charset="0"/>
              </a:rPr>
              <a:t>Transactions 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Must perform </a:t>
            </a:r>
            <a:r>
              <a:rPr lang="en-US" b="1" dirty="0">
                <a:latin typeface="Helvetica" charset="0"/>
                <a:ea typeface="ＭＳ Ｐゴシック" charset="0"/>
              </a:rPr>
              <a:t>read</a:t>
            </a:r>
            <a:r>
              <a:rPr lang="en-US" dirty="0">
                <a:latin typeface="Helvetica" charset="0"/>
                <a:ea typeface="ＭＳ Ｐゴシック" charset="0"/>
              </a:rPr>
              <a:t>(</a:t>
            </a:r>
            <a:r>
              <a:rPr lang="en-US" i="1" dirty="0">
                <a:latin typeface="Helvetica" charset="0"/>
                <a:ea typeface="ＭＳ Ｐゴシック" charset="0"/>
              </a:rPr>
              <a:t>X</a:t>
            </a:r>
            <a:r>
              <a:rPr lang="en-US" dirty="0">
                <a:latin typeface="Helvetica" charset="0"/>
                <a:ea typeface="ＭＳ Ｐゴシック" charset="0"/>
              </a:rPr>
              <a:t>) before accessing </a:t>
            </a:r>
            <a:r>
              <a:rPr lang="en-US" i="1" dirty="0">
                <a:latin typeface="Helvetica" charset="0"/>
                <a:ea typeface="ＭＳ Ｐゴシック" charset="0"/>
              </a:rPr>
              <a:t>X</a:t>
            </a:r>
            <a:r>
              <a:rPr lang="en-US" dirty="0">
                <a:latin typeface="Helvetica" charset="0"/>
                <a:ea typeface="ＭＳ Ｐゴシック" charset="0"/>
              </a:rPr>
              <a:t> for the first time (subsequent reads can be from local copy) </a:t>
            </a:r>
          </a:p>
          <a:p>
            <a:pPr lvl="1"/>
            <a:r>
              <a:rPr lang="en-US" b="1" dirty="0">
                <a:latin typeface="Helvetica" charset="0"/>
                <a:ea typeface="ＭＳ Ｐゴシック" charset="0"/>
              </a:rPr>
              <a:t>write</a:t>
            </a:r>
            <a:r>
              <a:rPr lang="en-US" dirty="0">
                <a:latin typeface="Helvetica" charset="0"/>
                <a:ea typeface="ＭＳ Ｐゴシック" charset="0"/>
              </a:rPr>
              <a:t>(</a:t>
            </a:r>
            <a:r>
              <a:rPr lang="en-US" i="1" dirty="0">
                <a:latin typeface="Helvetica" charset="0"/>
                <a:ea typeface="ＭＳ Ｐゴシック" charset="0"/>
              </a:rPr>
              <a:t>X</a:t>
            </a:r>
            <a:r>
              <a:rPr lang="en-US" dirty="0">
                <a:latin typeface="Helvetica" charset="0"/>
                <a:ea typeface="ＭＳ Ｐゴシック" charset="0"/>
              </a:rPr>
              <a:t>) can be executed at any time before the transaction commits</a:t>
            </a:r>
          </a:p>
        </p:txBody>
      </p:sp>
    </p:spTree>
    <p:extLst>
      <p:ext uri="{BB962C8B-B14F-4D97-AF65-F5344CB8AC3E}">
        <p14:creationId xmlns:p14="http://schemas.microsoft.com/office/powerpoint/2010/main" val="49399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279079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Transactions and ACID Properties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19200" y="3091434"/>
            <a:ext cx="6705600" cy="1470024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Recovery: STEAL, FORCE, and Terminology</a:t>
            </a:r>
          </a:p>
        </p:txBody>
      </p:sp>
    </p:spTree>
    <p:extLst>
      <p:ext uri="{BB962C8B-B14F-4D97-AF65-F5344CB8AC3E}">
        <p14:creationId xmlns:p14="http://schemas.microsoft.com/office/powerpoint/2010/main" val="278479814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Book Chapters</a:t>
            </a:r>
          </a:p>
          <a:p>
            <a:pPr lvl="1"/>
            <a:r>
              <a:rPr lang="en-US" sz="2400" dirty="0">
                <a:latin typeface="Calibri" charset="0"/>
              </a:rPr>
              <a:t>16.3.2</a:t>
            </a:r>
          </a:p>
          <a:p>
            <a:r>
              <a:rPr lang="en-US" sz="2800" dirty="0">
                <a:latin typeface="Calibri" charset="0"/>
              </a:rPr>
              <a:t>Key topics:</a:t>
            </a:r>
          </a:p>
          <a:p>
            <a:pPr lvl="1"/>
            <a:r>
              <a:rPr lang="en-US" sz="2400" dirty="0">
                <a:latin typeface="Calibri" charset="0"/>
              </a:rPr>
              <a:t>STEAL and NO FORCE: Why those are desirable</a:t>
            </a:r>
          </a:p>
          <a:p>
            <a:pPr lvl="1"/>
            <a:r>
              <a:rPr lang="en-US" sz="2400" dirty="0">
                <a:latin typeface="Calibri" charset="0"/>
              </a:rPr>
              <a:t>Terminology used in the book: Immediate vs Deferred Modifications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Transactions: Recovery</a:t>
            </a:r>
          </a:p>
        </p:txBody>
      </p:sp>
    </p:spTree>
    <p:extLst>
      <p:ext uri="{BB962C8B-B14F-4D97-AF65-F5344CB8AC3E}">
        <p14:creationId xmlns:p14="http://schemas.microsoft.com/office/powerpoint/2010/main" val="325564248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STEAL vs NO STEAL, FORCE vs NO FORCE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STEAL:</a:t>
            </a:r>
          </a:p>
          <a:p>
            <a:pPr lvl="1"/>
            <a:r>
              <a:rPr lang="en-US"/>
              <a:t>The buffer manager </a:t>
            </a:r>
            <a:r>
              <a:rPr lang="en-US" i="1"/>
              <a:t>can steal</a:t>
            </a:r>
            <a:r>
              <a:rPr lang="en-US"/>
              <a:t> a (memory) page from the database</a:t>
            </a:r>
          </a:p>
          <a:p>
            <a:pPr lvl="2"/>
            <a:r>
              <a:rPr lang="en-US"/>
              <a:t>ie., it can write an arbitrary page to the disk and use that page for something else from the disk</a:t>
            </a:r>
          </a:p>
          <a:p>
            <a:pPr lvl="2"/>
            <a:r>
              <a:rPr lang="en-US"/>
              <a:t>In other words, the database system doesn’t control the buffer replacement policy</a:t>
            </a:r>
          </a:p>
          <a:p>
            <a:pPr lvl="1"/>
            <a:r>
              <a:rPr lang="en-US"/>
              <a:t>Why a problem ?</a:t>
            </a:r>
          </a:p>
          <a:p>
            <a:pPr lvl="2"/>
            <a:r>
              <a:rPr lang="en-US"/>
              <a:t>The page might contain </a:t>
            </a:r>
            <a:r>
              <a:rPr lang="en-US" i="1"/>
              <a:t>dirty writes, </a:t>
            </a:r>
            <a:r>
              <a:rPr lang="en-US"/>
              <a:t>ie., writes/updates by a transaction that hasn’t committed</a:t>
            </a:r>
          </a:p>
          <a:p>
            <a:pPr lvl="1"/>
            <a:r>
              <a:rPr lang="en-US"/>
              <a:t>But, we must allow </a:t>
            </a:r>
            <a:r>
              <a:rPr lang="en-US" i="1"/>
              <a:t>steal </a:t>
            </a:r>
            <a:r>
              <a:rPr lang="en-US"/>
              <a:t>for performance reasons.</a:t>
            </a:r>
          </a:p>
          <a:p>
            <a:endParaRPr lang="en-US"/>
          </a:p>
          <a:p>
            <a:r>
              <a:rPr lang="en-US"/>
              <a:t>NO STEAL:</a:t>
            </a:r>
          </a:p>
          <a:p>
            <a:pPr lvl="1"/>
            <a:r>
              <a:rPr lang="en-US"/>
              <a:t>Not allowed. More control, but less flexibility for the buffer manager.</a:t>
            </a:r>
          </a:p>
        </p:txBody>
      </p:sp>
    </p:spTree>
    <p:extLst>
      <p:ext uri="{BB962C8B-B14F-4D97-AF65-F5344CB8AC3E}">
        <p14:creationId xmlns:p14="http://schemas.microsoft.com/office/powerpoint/2010/main" val="64720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STEAL vs NO STEAL, FORCE vs NO FORCE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385175" cy="5356225"/>
          </a:xfrm>
        </p:spPr>
        <p:txBody>
          <a:bodyPr/>
          <a:lstStyle/>
          <a:p>
            <a:r>
              <a:rPr lang="en-US"/>
              <a:t>FORCE:</a:t>
            </a:r>
          </a:p>
          <a:p>
            <a:pPr lvl="1"/>
            <a:r>
              <a:rPr lang="en-US"/>
              <a:t>The database system </a:t>
            </a:r>
            <a:r>
              <a:rPr lang="en-US" i="1"/>
              <a:t>forces </a:t>
            </a:r>
            <a:r>
              <a:rPr lang="en-US"/>
              <a:t>all the updates of a transaction to disk before committing</a:t>
            </a:r>
          </a:p>
          <a:p>
            <a:pPr lvl="1"/>
            <a:r>
              <a:rPr lang="en-US"/>
              <a:t>Why ?</a:t>
            </a:r>
          </a:p>
          <a:p>
            <a:pPr lvl="2"/>
            <a:r>
              <a:rPr lang="en-US"/>
              <a:t>To make its updates permanent before committing</a:t>
            </a:r>
          </a:p>
          <a:p>
            <a:pPr lvl="1"/>
            <a:r>
              <a:rPr lang="en-US"/>
              <a:t>Why a problem ?</a:t>
            </a:r>
          </a:p>
          <a:p>
            <a:pPr lvl="2"/>
            <a:r>
              <a:rPr lang="en-US"/>
              <a:t>Most probably random I/Os, so poor response time and throughput</a:t>
            </a:r>
          </a:p>
          <a:p>
            <a:pPr lvl="2"/>
            <a:r>
              <a:rPr lang="en-US"/>
              <a:t>Interferes with the disk controlling policies</a:t>
            </a:r>
          </a:p>
          <a:p>
            <a:r>
              <a:rPr lang="en-US"/>
              <a:t>NO FORCE:</a:t>
            </a:r>
          </a:p>
          <a:p>
            <a:pPr lvl="1"/>
            <a:r>
              <a:rPr lang="en-US"/>
              <a:t>Don’t do the above. Desired.</a:t>
            </a:r>
          </a:p>
          <a:p>
            <a:pPr lvl="1"/>
            <a:r>
              <a:rPr lang="en-US"/>
              <a:t>Problem: </a:t>
            </a:r>
          </a:p>
          <a:p>
            <a:pPr lvl="2"/>
            <a:r>
              <a:rPr lang="en-US"/>
              <a:t>Guaranteeing durability becomes hard</a:t>
            </a:r>
          </a:p>
          <a:p>
            <a:pPr lvl="1"/>
            <a:r>
              <a:rPr lang="en-US"/>
              <a:t>We might still have to </a:t>
            </a:r>
            <a:r>
              <a:rPr lang="en-US" i="1"/>
              <a:t>force </a:t>
            </a:r>
            <a:r>
              <a:rPr lang="en-US"/>
              <a:t>some pages to disk, but minimal.</a:t>
            </a:r>
          </a:p>
        </p:txBody>
      </p:sp>
    </p:spTree>
    <p:extLst>
      <p:ext uri="{BB962C8B-B14F-4D97-AF65-F5344CB8AC3E}">
        <p14:creationId xmlns:p14="http://schemas.microsoft.com/office/powerpoint/2010/main" val="287460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290513"/>
            <a:ext cx="8077200" cy="609600"/>
          </a:xfrm>
        </p:spPr>
        <p:txBody>
          <a:bodyPr/>
          <a:lstStyle/>
          <a:p>
            <a:r>
              <a:rPr lang="en-US" sz="2800"/>
              <a:t>STEAL vs NO STEAL, FORCE vs NO FORCE:</a:t>
            </a:r>
            <a:br>
              <a:rPr lang="en-US" sz="2800"/>
            </a:br>
            <a:r>
              <a:rPr lang="en-US" sz="2800"/>
              <a:t>Recovery implications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38175" y="1752600"/>
            <a:ext cx="5876925" cy="4351338"/>
            <a:chOff x="357" y="1418"/>
            <a:chExt cx="2239" cy="1719"/>
          </a:xfrm>
        </p:grpSpPr>
        <p:sp>
          <p:nvSpPr>
            <p:cNvPr id="712722" name="Rectangle 18"/>
            <p:cNvSpPr>
              <a:spLocks noChangeArrowheads="1"/>
            </p:cNvSpPr>
            <p:nvPr/>
          </p:nvSpPr>
          <p:spPr bwMode="auto">
            <a:xfrm>
              <a:off x="469" y="2386"/>
              <a:ext cx="385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rgbClr val="3365FB"/>
                  </a:solidFill>
                  <a:latin typeface="Arial" charset="0"/>
                </a:rPr>
                <a:t>Force</a:t>
              </a:r>
            </a:p>
          </p:txBody>
        </p:sp>
        <p:sp>
          <p:nvSpPr>
            <p:cNvPr id="712723" name="Rectangle 19"/>
            <p:cNvSpPr>
              <a:spLocks noChangeArrowheads="1"/>
            </p:cNvSpPr>
            <p:nvPr/>
          </p:nvSpPr>
          <p:spPr bwMode="auto">
            <a:xfrm>
              <a:off x="357" y="1627"/>
              <a:ext cx="57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rgbClr val="3365FB"/>
                  </a:solidFill>
                  <a:latin typeface="Arial" charset="0"/>
                </a:rPr>
                <a:t>No Force</a:t>
              </a:r>
            </a:p>
          </p:txBody>
        </p:sp>
        <p:sp>
          <p:nvSpPr>
            <p:cNvPr id="712724" name="Rectangle 20"/>
            <p:cNvSpPr>
              <a:spLocks noChangeArrowheads="1"/>
            </p:cNvSpPr>
            <p:nvPr/>
          </p:nvSpPr>
          <p:spPr bwMode="auto">
            <a:xfrm>
              <a:off x="1141" y="2956"/>
              <a:ext cx="533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chemeClr val="tx2"/>
                  </a:solidFill>
                  <a:latin typeface="Arial" charset="0"/>
                </a:rPr>
                <a:t>No Steal</a:t>
              </a:r>
            </a:p>
          </p:txBody>
        </p:sp>
        <p:sp>
          <p:nvSpPr>
            <p:cNvPr id="712725" name="Rectangle 21"/>
            <p:cNvSpPr>
              <a:spLocks noChangeArrowheads="1"/>
            </p:cNvSpPr>
            <p:nvPr/>
          </p:nvSpPr>
          <p:spPr bwMode="auto">
            <a:xfrm>
              <a:off x="2064" y="2958"/>
              <a:ext cx="346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chemeClr val="tx2"/>
                  </a:solidFill>
                  <a:latin typeface="Arial" charset="0"/>
                </a:rPr>
                <a:t>Steal</a:t>
              </a:r>
            </a:p>
          </p:txBody>
        </p:sp>
        <p:sp>
          <p:nvSpPr>
            <p:cNvPr id="712726" name="Rectangle 22"/>
            <p:cNvSpPr>
              <a:spLocks noChangeArrowheads="1"/>
            </p:cNvSpPr>
            <p:nvPr/>
          </p:nvSpPr>
          <p:spPr bwMode="auto">
            <a:xfrm>
              <a:off x="1842" y="1420"/>
              <a:ext cx="748" cy="721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800" b="1">
                  <a:solidFill>
                    <a:srgbClr val="FFFFFF"/>
                  </a:solidFill>
                </a:rPr>
                <a:t>Desired</a:t>
              </a:r>
            </a:p>
          </p:txBody>
        </p:sp>
        <p:sp>
          <p:nvSpPr>
            <p:cNvPr id="712727" name="Rectangle 23"/>
            <p:cNvSpPr>
              <a:spLocks noChangeArrowheads="1"/>
            </p:cNvSpPr>
            <p:nvPr/>
          </p:nvSpPr>
          <p:spPr bwMode="auto">
            <a:xfrm>
              <a:off x="1060" y="2138"/>
              <a:ext cx="784" cy="72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800" b="1"/>
                <a:t>Trivial</a:t>
              </a:r>
            </a:p>
          </p:txBody>
        </p:sp>
        <p:sp>
          <p:nvSpPr>
            <p:cNvPr id="712728" name="Rectangle 24"/>
            <p:cNvSpPr>
              <a:spLocks noChangeArrowheads="1"/>
            </p:cNvSpPr>
            <p:nvPr/>
          </p:nvSpPr>
          <p:spPr bwMode="auto">
            <a:xfrm>
              <a:off x="1839" y="2137"/>
              <a:ext cx="757" cy="72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4400" b="1"/>
            </a:p>
          </p:txBody>
        </p:sp>
        <p:sp>
          <p:nvSpPr>
            <p:cNvPr id="712729" name="Rectangle 25"/>
            <p:cNvSpPr>
              <a:spLocks noChangeArrowheads="1"/>
            </p:cNvSpPr>
            <p:nvPr/>
          </p:nvSpPr>
          <p:spPr bwMode="auto">
            <a:xfrm>
              <a:off x="1059" y="1418"/>
              <a:ext cx="793" cy="72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800" b="1"/>
            </a:p>
          </p:txBody>
        </p:sp>
      </p:grpSp>
    </p:spTree>
    <p:extLst>
      <p:ext uri="{BB962C8B-B14F-4D97-AF65-F5344CB8AC3E}">
        <p14:creationId xmlns:p14="http://schemas.microsoft.com/office/powerpoint/2010/main" val="231840771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290513"/>
            <a:ext cx="8077200" cy="609600"/>
          </a:xfrm>
        </p:spPr>
        <p:txBody>
          <a:bodyPr/>
          <a:lstStyle/>
          <a:p>
            <a:r>
              <a:rPr lang="en-US" sz="2800"/>
              <a:t>STEAL vs NO STEAL, FORCE vs NO FORCE:</a:t>
            </a:r>
            <a:br>
              <a:rPr lang="en-US" sz="2800"/>
            </a:br>
            <a:r>
              <a:rPr lang="en-US" sz="2800"/>
              <a:t>Recovery implications</a:t>
            </a:r>
          </a:p>
        </p:txBody>
      </p:sp>
      <p:sp>
        <p:nvSpPr>
          <p:cNvPr id="713741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to implement A and D when No Steal and Force ?</a:t>
            </a:r>
          </a:p>
          <a:p>
            <a:pPr lvl="1"/>
            <a:r>
              <a:rPr lang="en-US"/>
              <a:t>Only updates from committed transaction are written to disk (since no steal)</a:t>
            </a:r>
          </a:p>
          <a:p>
            <a:pPr lvl="1"/>
            <a:r>
              <a:rPr lang="en-US"/>
              <a:t>Updates from a transaction are forced to disk before commit (since force)</a:t>
            </a:r>
          </a:p>
          <a:p>
            <a:pPr lvl="2"/>
            <a:r>
              <a:rPr lang="en-US"/>
              <a:t>A minor problem: how do you guarantee that all updates from a transaction make it to the disk atomically ?</a:t>
            </a:r>
          </a:p>
          <a:p>
            <a:pPr lvl="3"/>
            <a:r>
              <a:rPr lang="en-US"/>
              <a:t>Remember we are only guaranteed an atomic </a:t>
            </a:r>
            <a:r>
              <a:rPr lang="en-US" i="1"/>
              <a:t>block write</a:t>
            </a:r>
            <a:endParaRPr lang="en-US"/>
          </a:p>
          <a:p>
            <a:pPr lvl="3"/>
            <a:r>
              <a:rPr lang="en-US"/>
              <a:t>What if some updates make it to disk, and other don’t ?</a:t>
            </a:r>
          </a:p>
          <a:p>
            <a:pPr lvl="2"/>
            <a:r>
              <a:rPr lang="en-US"/>
              <a:t>Can use something like shadow copying/shadow paging</a:t>
            </a:r>
          </a:p>
          <a:p>
            <a:pPr lvl="1"/>
            <a:endParaRPr lang="en-US"/>
          </a:p>
          <a:p>
            <a:pPr lvl="1"/>
            <a:r>
              <a:rPr lang="en-US"/>
              <a:t>No atomicity/durability problem arise.</a:t>
            </a:r>
          </a:p>
        </p:txBody>
      </p:sp>
    </p:spTree>
    <p:extLst>
      <p:ext uri="{BB962C8B-B14F-4D97-AF65-F5344CB8AC3E}">
        <p14:creationId xmlns:p14="http://schemas.microsoft.com/office/powerpoint/2010/main" val="341532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41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</a:t>
            </a:r>
          </a:p>
        </p:txBody>
      </p:sp>
      <p:sp>
        <p:nvSpPr>
          <p:cNvPr id="71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Deferred Database Modification:</a:t>
            </a:r>
          </a:p>
          <a:p>
            <a:pPr lvl="1"/>
            <a:r>
              <a:rPr lang="en-US" dirty="0"/>
              <a:t>Similar to NO STEAL, NO FORCE</a:t>
            </a:r>
          </a:p>
          <a:p>
            <a:pPr lvl="2"/>
            <a:r>
              <a:rPr lang="en-US" dirty="0"/>
              <a:t>Not identical</a:t>
            </a:r>
          </a:p>
          <a:p>
            <a:pPr lvl="1"/>
            <a:r>
              <a:rPr lang="en-US" dirty="0"/>
              <a:t>Only need </a:t>
            </a:r>
            <a:r>
              <a:rPr lang="en-US" i="1" u="sng" dirty="0" err="1"/>
              <a:t>redos</a:t>
            </a:r>
            <a:r>
              <a:rPr lang="en-US" i="1" u="sng" dirty="0"/>
              <a:t>, no </a:t>
            </a:r>
            <a:r>
              <a:rPr lang="en-US" i="1" u="sng" dirty="0" err="1"/>
              <a:t>undos</a:t>
            </a:r>
            <a:endParaRPr lang="en-US" dirty="0"/>
          </a:p>
          <a:p>
            <a:pPr lvl="1"/>
            <a:r>
              <a:rPr lang="en-US" dirty="0"/>
              <a:t>We won’t cover this in detail</a:t>
            </a:r>
          </a:p>
          <a:p>
            <a:pPr lvl="1"/>
            <a:endParaRPr lang="en-US" dirty="0"/>
          </a:p>
          <a:p>
            <a:r>
              <a:rPr lang="en-US" dirty="0"/>
              <a:t>Immediate Database Modification:</a:t>
            </a:r>
          </a:p>
          <a:p>
            <a:pPr lvl="1"/>
            <a:r>
              <a:rPr lang="en-US" dirty="0"/>
              <a:t>Similar to STEAL, NO FORCE</a:t>
            </a:r>
          </a:p>
          <a:p>
            <a:pPr lvl="1"/>
            <a:r>
              <a:rPr lang="en-US" dirty="0"/>
              <a:t>Need both </a:t>
            </a:r>
            <a:r>
              <a:rPr lang="en-US" i="1" u="sng" dirty="0" err="1"/>
              <a:t>redos</a:t>
            </a:r>
            <a:r>
              <a:rPr lang="en-US" i="1" u="sng" dirty="0"/>
              <a:t>, and </a:t>
            </a:r>
            <a:r>
              <a:rPr lang="en-US" i="1" u="sng" dirty="0" err="1"/>
              <a:t>undos</a:t>
            </a:r>
            <a:endParaRPr lang="en-US" i="1" u="sng" dirty="0"/>
          </a:p>
          <a:p>
            <a:pPr lvl="1">
              <a:buFont typeface="Wingdings 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82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95250"/>
            <a:ext cx="8077200" cy="609600"/>
          </a:xfrm>
        </p:spPr>
        <p:txBody>
          <a:bodyPr/>
          <a:lstStyle/>
          <a:p>
            <a:r>
              <a:rPr lang="en-US"/>
              <a:t>A Schedule</a:t>
            </a:r>
          </a:p>
        </p:txBody>
      </p:sp>
      <p:sp>
        <p:nvSpPr>
          <p:cNvPr id="540678" name="Text Box 6"/>
          <p:cNvSpPr txBox="1">
            <a:spLocks noChangeArrowheads="1"/>
          </p:cNvSpPr>
          <p:nvPr/>
        </p:nvSpPr>
        <p:spPr bwMode="auto">
          <a:xfrm>
            <a:off x="1177925" y="2276475"/>
            <a:ext cx="11430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 = A -50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B=B+50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write(B)</a:t>
            </a:r>
          </a:p>
        </p:txBody>
      </p:sp>
      <p:sp>
        <p:nvSpPr>
          <p:cNvPr id="540679" name="Text Box 7"/>
          <p:cNvSpPr txBox="1">
            <a:spLocks noChangeArrowheads="1"/>
          </p:cNvSpPr>
          <p:nvPr/>
        </p:nvSpPr>
        <p:spPr bwMode="auto">
          <a:xfrm>
            <a:off x="3324225" y="2301875"/>
            <a:ext cx="1384300" cy="421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tmp = A*0.1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 = A – tmp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 = B+ tmp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write(B)</a:t>
            </a:r>
          </a:p>
        </p:txBody>
      </p:sp>
      <p:sp>
        <p:nvSpPr>
          <p:cNvPr id="540680" name="Line 8"/>
          <p:cNvSpPr>
            <a:spLocks noChangeShapeType="1"/>
          </p:cNvSpPr>
          <p:nvPr/>
        </p:nvSpPr>
        <p:spPr bwMode="auto">
          <a:xfrm>
            <a:off x="1143000" y="2593975"/>
            <a:ext cx="405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540681" name="Line 9"/>
          <p:cNvSpPr>
            <a:spLocks noChangeShapeType="1"/>
          </p:cNvSpPr>
          <p:nvPr/>
        </p:nvSpPr>
        <p:spPr bwMode="auto">
          <a:xfrm>
            <a:off x="2862263" y="239395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540682" name="Text Box 10"/>
          <p:cNvSpPr txBox="1">
            <a:spLocks noChangeArrowheads="1"/>
          </p:cNvSpPr>
          <p:nvPr/>
        </p:nvSpPr>
        <p:spPr bwMode="auto">
          <a:xfrm>
            <a:off x="1219200" y="722313"/>
            <a:ext cx="65722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Transactions: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T1:   transfers $50 from A to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T2:   transfers 10% of A to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Database constraint: A + B is constant (</a:t>
            </a: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checking+saving accts)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540687" name="Text Box 15"/>
          <p:cNvSpPr txBox="1">
            <a:spLocks noChangeArrowheads="1"/>
          </p:cNvSpPr>
          <p:nvPr/>
        </p:nvSpPr>
        <p:spPr bwMode="auto">
          <a:xfrm>
            <a:off x="5372100" y="2967038"/>
            <a:ext cx="30924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Effect:      </a:t>
            </a:r>
            <a:r>
              <a:rPr kumimoji="0" lang="en-US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Before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</a:t>
            </a:r>
            <a:r>
              <a:rPr kumimoji="0" lang="en-US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After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A      100          45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B       50           105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540688" name="Text Box 16"/>
          <p:cNvSpPr txBox="1">
            <a:spLocks noChangeArrowheads="1"/>
          </p:cNvSpPr>
          <p:nvPr/>
        </p:nvSpPr>
        <p:spPr bwMode="auto">
          <a:xfrm>
            <a:off x="5408613" y="4425950"/>
            <a:ext cx="30924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Each transaction obeys the constraint.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This schedule does too.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008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8" grpId="0"/>
      <p:bldP spid="540679" grpId="0"/>
      <p:bldP spid="540680" grpId="0" animBg="1"/>
      <p:bldP spid="540681" grpId="0" animBg="1"/>
      <p:bldP spid="540687" grpId="0"/>
      <p:bldP spid="540688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279079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Transactions and ACID Properties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19200" y="3091434"/>
            <a:ext cx="6705600" cy="1470024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lang="en-US" sz="4400" dirty="0">
                <a:solidFill>
                  <a:srgbClr val="4646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Recovery: Basics of Logging and UNDO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64646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32562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Book Chapters</a:t>
            </a:r>
          </a:p>
          <a:p>
            <a:pPr lvl="1"/>
            <a:r>
              <a:rPr lang="en-US" sz="2400" dirty="0">
                <a:latin typeface="Calibri" charset="0"/>
              </a:rPr>
              <a:t>16.3.1, 16.3.5</a:t>
            </a:r>
          </a:p>
          <a:p>
            <a:r>
              <a:rPr lang="en-US" sz="2800" dirty="0">
                <a:latin typeface="Calibri" charset="0"/>
              </a:rPr>
              <a:t>Key topics:</a:t>
            </a:r>
          </a:p>
          <a:p>
            <a:pPr lvl="1"/>
            <a:r>
              <a:rPr lang="en-US" sz="2400" dirty="0">
                <a:latin typeface="Calibri" charset="0"/>
              </a:rPr>
              <a:t>Generating log records</a:t>
            </a:r>
          </a:p>
          <a:p>
            <a:pPr lvl="1"/>
            <a:r>
              <a:rPr lang="en-US" sz="2400" dirty="0">
                <a:latin typeface="Calibri" charset="0"/>
              </a:rPr>
              <a:t>Using log records to support UNDO/Rollback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Transactions: Recovery</a:t>
            </a:r>
          </a:p>
        </p:txBody>
      </p:sp>
    </p:spTree>
    <p:extLst>
      <p:ext uri="{BB962C8B-B14F-4D97-AF65-F5344CB8AC3E}">
        <p14:creationId xmlns:p14="http://schemas.microsoft.com/office/powerpoint/2010/main" val="33141985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Log-based Recovery</a:t>
            </a:r>
          </a:p>
        </p:txBody>
      </p:sp>
      <p:sp>
        <p:nvSpPr>
          <p:cNvPr id="71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Most commonly used recovery method</a:t>
            </a:r>
          </a:p>
          <a:p>
            <a:r>
              <a:rPr lang="en-US"/>
              <a:t>Intuitively, a log is a record of everything the database system does</a:t>
            </a:r>
          </a:p>
          <a:p>
            <a:r>
              <a:rPr lang="en-US"/>
              <a:t>For every operation done by the database, a </a:t>
            </a:r>
            <a:r>
              <a:rPr lang="en-US" i="1"/>
              <a:t>log record </a:t>
            </a:r>
            <a:r>
              <a:rPr lang="en-US"/>
              <a:t>is generated and stored </a:t>
            </a:r>
            <a:r>
              <a:rPr lang="en-US" i="1" u="sng"/>
              <a:t>typically on a different (log) disk</a:t>
            </a:r>
          </a:p>
          <a:p>
            <a:r>
              <a:rPr lang="en-US" i="1"/>
              <a:t>&lt;T1, START&gt; </a:t>
            </a:r>
          </a:p>
          <a:p>
            <a:r>
              <a:rPr lang="en-US" i="1"/>
              <a:t>&lt;T2, COMMIT&gt;</a:t>
            </a:r>
          </a:p>
          <a:p>
            <a:r>
              <a:rPr lang="en-US" i="1"/>
              <a:t>&lt;T2, ABORT&gt;</a:t>
            </a:r>
          </a:p>
          <a:p>
            <a:r>
              <a:rPr lang="en-US" i="1"/>
              <a:t>&lt;T1, A, 100, 200&gt;</a:t>
            </a:r>
          </a:p>
          <a:p>
            <a:pPr lvl="1"/>
            <a:r>
              <a:rPr lang="en-US"/>
              <a:t>T1 modified A; old value = 100, new value = 200</a:t>
            </a:r>
          </a:p>
          <a:p>
            <a:pPr lvl="1">
              <a:buFont typeface="Wingdings 2" charset="2"/>
              <a:buNone/>
            </a:pPr>
            <a:endParaRPr lang="en-US"/>
          </a:p>
          <a:p>
            <a:pPr lvl="1">
              <a:buFont typeface="Wingdings 2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0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</a:t>
            </a:r>
          </a:p>
        </p:txBody>
      </p:sp>
      <p:sp>
        <p:nvSpPr>
          <p:cNvPr id="71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</a:rPr>
              <a:t>Example transactions</a:t>
            </a:r>
            <a:r>
              <a:rPr lang="en-US" sz="1800" i="1" dirty="0">
                <a:solidFill>
                  <a:srgbClr val="000000"/>
                </a:solidFill>
              </a:rPr>
              <a:t>T</a:t>
            </a:r>
            <a:r>
              <a:rPr lang="en-US" sz="1800" i="1" baseline="-25000" dirty="0">
                <a:solidFill>
                  <a:srgbClr val="000000"/>
                </a:solidFill>
              </a:rPr>
              <a:t>0</a:t>
            </a:r>
            <a:r>
              <a:rPr lang="en-US" sz="1800" i="1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and </a:t>
            </a:r>
            <a:r>
              <a:rPr lang="en-US" sz="1800" i="1" dirty="0">
                <a:solidFill>
                  <a:srgbClr val="000000"/>
                </a:solidFill>
              </a:rPr>
              <a:t>T</a:t>
            </a:r>
            <a:r>
              <a:rPr lang="en-US" sz="1800" i="1" baseline="-25000" dirty="0">
                <a:solidFill>
                  <a:srgbClr val="000000"/>
                </a:solidFill>
              </a:rPr>
              <a:t>1</a:t>
            </a:r>
            <a:r>
              <a:rPr lang="en-US" sz="1800" i="1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(</a:t>
            </a:r>
            <a:r>
              <a:rPr lang="en-US" sz="1800" i="1" dirty="0">
                <a:solidFill>
                  <a:srgbClr val="000000"/>
                </a:solidFill>
              </a:rPr>
              <a:t>T</a:t>
            </a:r>
            <a:r>
              <a:rPr lang="en-US" sz="1800" i="1" baseline="-25000" dirty="0">
                <a:solidFill>
                  <a:srgbClr val="000000"/>
                </a:solidFill>
              </a:rPr>
              <a:t>0</a:t>
            </a:r>
            <a:r>
              <a:rPr lang="en-US" sz="1800" i="1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executes before </a:t>
            </a:r>
            <a:r>
              <a:rPr lang="en-US" sz="1800" i="1" dirty="0">
                <a:solidFill>
                  <a:srgbClr val="000000"/>
                </a:solidFill>
              </a:rPr>
              <a:t>T</a:t>
            </a:r>
            <a:r>
              <a:rPr lang="en-US" sz="1800" i="1" baseline="-25000" dirty="0">
                <a:solidFill>
                  <a:srgbClr val="000000"/>
                </a:solidFill>
              </a:rPr>
              <a:t>1</a:t>
            </a:r>
            <a:r>
              <a:rPr lang="en-US" sz="1800" dirty="0">
                <a:solidFill>
                  <a:srgbClr val="000000"/>
                </a:solidFill>
              </a:rPr>
              <a:t>):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800" i="1" dirty="0">
                <a:solidFill>
                  <a:srgbClr val="000000"/>
                </a:solidFill>
              </a:rPr>
              <a:t>	T</a:t>
            </a:r>
            <a:r>
              <a:rPr lang="en-US" sz="1800" i="1" baseline="-25000" dirty="0">
                <a:solidFill>
                  <a:srgbClr val="000000"/>
                </a:solidFill>
              </a:rPr>
              <a:t>0</a:t>
            </a:r>
            <a:r>
              <a:rPr lang="en-US" sz="1800" dirty="0">
                <a:solidFill>
                  <a:srgbClr val="000000"/>
                </a:solidFill>
              </a:rPr>
              <a:t>:    </a:t>
            </a:r>
            <a:r>
              <a:rPr lang="en-US" sz="1800" b="1" dirty="0">
                <a:solidFill>
                  <a:srgbClr val="000000"/>
                </a:solidFill>
              </a:rPr>
              <a:t>read </a:t>
            </a:r>
            <a:r>
              <a:rPr lang="en-US" sz="1800" dirty="0">
                <a:solidFill>
                  <a:srgbClr val="000000"/>
                </a:solidFill>
              </a:rPr>
              <a:t>(</a:t>
            </a:r>
            <a:r>
              <a:rPr lang="en-US" sz="1800" i="1" dirty="0">
                <a:solidFill>
                  <a:srgbClr val="000000"/>
                </a:solidFill>
              </a:rPr>
              <a:t>A</a:t>
            </a:r>
            <a:r>
              <a:rPr lang="en-US" sz="1800" dirty="0">
                <a:solidFill>
                  <a:srgbClr val="000000"/>
                </a:solidFill>
              </a:rPr>
              <a:t>)				</a:t>
            </a:r>
            <a:r>
              <a:rPr lang="en-US" sz="1800" i="1" dirty="0">
                <a:solidFill>
                  <a:srgbClr val="000000"/>
                </a:solidFill>
              </a:rPr>
              <a:t>T</a:t>
            </a:r>
            <a:r>
              <a:rPr lang="en-US" sz="1800" i="1" baseline="-25000" dirty="0">
                <a:solidFill>
                  <a:srgbClr val="000000"/>
                </a:solidFill>
              </a:rPr>
              <a:t>1</a:t>
            </a:r>
            <a:r>
              <a:rPr lang="en-US" sz="1800" i="1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: </a:t>
            </a:r>
            <a:r>
              <a:rPr lang="en-US" sz="1800" b="1" dirty="0">
                <a:solidFill>
                  <a:srgbClr val="000000"/>
                </a:solidFill>
              </a:rPr>
              <a:t>read</a:t>
            </a:r>
            <a:r>
              <a:rPr lang="en-US" sz="1800" dirty="0">
                <a:solidFill>
                  <a:srgbClr val="000000"/>
                </a:solidFill>
              </a:rPr>
              <a:t> (</a:t>
            </a:r>
            <a:r>
              <a:rPr lang="en-US" sz="1800" i="1" dirty="0">
                <a:solidFill>
                  <a:srgbClr val="000000"/>
                </a:solidFill>
              </a:rPr>
              <a:t>C</a:t>
            </a:r>
            <a:r>
              <a:rPr lang="en-US" sz="18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800" i="1" dirty="0">
                <a:solidFill>
                  <a:srgbClr val="000000"/>
                </a:solidFill>
              </a:rPr>
              <a:t>		A: - A - 50</a:t>
            </a:r>
            <a:r>
              <a:rPr lang="en-US" sz="1800" dirty="0">
                <a:solidFill>
                  <a:srgbClr val="000000"/>
                </a:solidFill>
              </a:rPr>
              <a:t>			       </a:t>
            </a:r>
            <a:r>
              <a:rPr lang="en-US" sz="1800" i="1" dirty="0">
                <a:solidFill>
                  <a:srgbClr val="000000"/>
                </a:solidFill>
              </a:rPr>
              <a:t>C:-	C- 100</a:t>
            </a:r>
            <a:endParaRPr lang="en-US" sz="18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800" b="1" dirty="0">
                <a:solidFill>
                  <a:srgbClr val="000000"/>
                </a:solidFill>
              </a:rPr>
              <a:t>		write </a:t>
            </a:r>
            <a:r>
              <a:rPr lang="en-US" sz="1800" dirty="0">
                <a:solidFill>
                  <a:srgbClr val="000000"/>
                </a:solidFill>
              </a:rPr>
              <a:t>(</a:t>
            </a:r>
            <a:r>
              <a:rPr lang="en-US" sz="1800" i="1" dirty="0">
                <a:solidFill>
                  <a:srgbClr val="000000"/>
                </a:solidFill>
              </a:rPr>
              <a:t>A</a:t>
            </a:r>
            <a:r>
              <a:rPr lang="en-US" sz="1800" dirty="0">
                <a:solidFill>
                  <a:srgbClr val="000000"/>
                </a:solidFill>
              </a:rPr>
              <a:t>)			                     </a:t>
            </a:r>
            <a:r>
              <a:rPr lang="en-US" sz="1800" b="1" dirty="0">
                <a:solidFill>
                  <a:srgbClr val="000000"/>
                </a:solidFill>
              </a:rPr>
              <a:t>write </a:t>
            </a:r>
            <a:r>
              <a:rPr lang="en-US" sz="1800" dirty="0">
                <a:solidFill>
                  <a:srgbClr val="000000"/>
                </a:solidFill>
              </a:rPr>
              <a:t>(</a:t>
            </a:r>
            <a:r>
              <a:rPr lang="en-US" sz="1800" i="1" dirty="0">
                <a:solidFill>
                  <a:srgbClr val="000000"/>
                </a:solidFill>
              </a:rPr>
              <a:t>C</a:t>
            </a:r>
            <a:r>
              <a:rPr lang="en-US" sz="18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800" b="1" dirty="0">
                <a:solidFill>
                  <a:srgbClr val="000000"/>
                </a:solidFill>
              </a:rPr>
              <a:t>		read </a:t>
            </a:r>
            <a:r>
              <a:rPr lang="en-US" sz="1800" dirty="0">
                <a:solidFill>
                  <a:srgbClr val="000000"/>
                </a:solidFill>
              </a:rPr>
              <a:t>(</a:t>
            </a:r>
            <a:r>
              <a:rPr lang="en-US" sz="1800" i="1" dirty="0">
                <a:solidFill>
                  <a:srgbClr val="000000"/>
                </a:solidFill>
              </a:rPr>
              <a:t>B</a:t>
            </a:r>
            <a:r>
              <a:rPr lang="en-US" sz="18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800" i="1" dirty="0">
                <a:solidFill>
                  <a:srgbClr val="000000"/>
                </a:solidFill>
              </a:rPr>
              <a:t>		B:-  B + 50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800" b="1" dirty="0">
                <a:solidFill>
                  <a:srgbClr val="000000"/>
                </a:solidFill>
              </a:rPr>
              <a:t>		write </a:t>
            </a:r>
            <a:r>
              <a:rPr lang="en-US" sz="1800" dirty="0">
                <a:solidFill>
                  <a:srgbClr val="000000"/>
                </a:solidFill>
              </a:rPr>
              <a:t>(</a:t>
            </a:r>
            <a:r>
              <a:rPr lang="en-US" sz="1800" i="1" dirty="0">
                <a:solidFill>
                  <a:srgbClr val="000000"/>
                </a:solidFill>
              </a:rPr>
              <a:t>B</a:t>
            </a:r>
            <a:r>
              <a:rPr lang="en-US" sz="1800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/>
              <a:t>Log:</a:t>
            </a:r>
          </a:p>
        </p:txBody>
      </p:sp>
      <p:pic>
        <p:nvPicPr>
          <p:cNvPr id="717828" name="Picture 4"/>
          <p:cNvPicPr>
            <a:picLocks noChangeAspect="1" noChangeArrowheads="1"/>
          </p:cNvPicPr>
          <p:nvPr/>
        </p:nvPicPr>
        <p:blipFill>
          <a:blip r:embed="rId2"/>
          <a:srcRect l="1190" t="22223" r="2380" b="22221"/>
          <a:stretch>
            <a:fillRect/>
          </a:stretch>
        </p:blipFill>
        <p:spPr bwMode="auto">
          <a:xfrm>
            <a:off x="1789113" y="4297363"/>
            <a:ext cx="5926137" cy="25606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6418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Log-based Recovery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299450" cy="5370513"/>
          </a:xfrm>
        </p:spPr>
        <p:txBody>
          <a:bodyPr/>
          <a:lstStyle/>
          <a:p>
            <a:pPr marL="381000" indent="-381000">
              <a:lnSpc>
                <a:spcPct val="110000"/>
              </a:lnSpc>
            </a:pPr>
            <a:r>
              <a:rPr lang="en-US"/>
              <a:t>Assumptions:	</a:t>
            </a:r>
          </a:p>
          <a:p>
            <a:pPr marL="800100" lvl="1" indent="-342900">
              <a:lnSpc>
                <a:spcPct val="110000"/>
              </a:lnSpc>
              <a:buFont typeface="Wingdings 2" charset="2"/>
              <a:buAutoNum type="arabicPeriod"/>
            </a:pPr>
            <a:r>
              <a:rPr lang="en-US"/>
              <a:t>Log records are immediately pushed to the disk as soon as they are generated</a:t>
            </a:r>
          </a:p>
          <a:p>
            <a:pPr marL="800100" lvl="1" indent="-342900">
              <a:lnSpc>
                <a:spcPct val="110000"/>
              </a:lnSpc>
              <a:buFont typeface="Wingdings 2" charset="2"/>
              <a:buAutoNum type="arabicPeriod"/>
            </a:pPr>
            <a:r>
              <a:rPr lang="en-US"/>
              <a:t>Log records are written to disk in the order generated</a:t>
            </a:r>
          </a:p>
          <a:p>
            <a:pPr marL="800100" lvl="1" indent="-342900">
              <a:lnSpc>
                <a:spcPct val="110000"/>
              </a:lnSpc>
              <a:buFont typeface="Wingdings 2" charset="2"/>
              <a:buAutoNum type="arabicPeriod"/>
            </a:pPr>
            <a:r>
              <a:rPr lang="en-US"/>
              <a:t>A log record is generated </a:t>
            </a:r>
            <a:r>
              <a:rPr lang="en-US" i="1" u="sng"/>
              <a:t>before</a:t>
            </a:r>
            <a:r>
              <a:rPr lang="en-US" i="1"/>
              <a:t> </a:t>
            </a:r>
            <a:r>
              <a:rPr lang="en-US"/>
              <a:t>the actual data value is updated</a:t>
            </a:r>
          </a:p>
          <a:p>
            <a:pPr marL="800100" lvl="1" indent="-342900">
              <a:lnSpc>
                <a:spcPct val="110000"/>
              </a:lnSpc>
              <a:buFont typeface="Wingdings 2" charset="2"/>
              <a:buAutoNum type="arabicPeriod"/>
            </a:pPr>
            <a:r>
              <a:rPr lang="en-US" i="1" u="sng"/>
              <a:t>Strict two-phase locking</a:t>
            </a:r>
          </a:p>
          <a:p>
            <a:pPr marL="800100" lvl="1" indent="-342900">
              <a:lnSpc>
                <a:spcPct val="110000"/>
              </a:lnSpc>
            </a:pPr>
            <a:r>
              <a:rPr lang="en-US"/>
              <a:t>The first assumption can be relaxed</a:t>
            </a:r>
          </a:p>
          <a:p>
            <a:pPr marL="800100" lvl="1" indent="-342900">
              <a:lnSpc>
                <a:spcPct val="110000"/>
              </a:lnSpc>
            </a:pPr>
            <a:r>
              <a:rPr lang="en-US"/>
              <a:t>As a special case, a transaction is considered </a:t>
            </a:r>
            <a:r>
              <a:rPr lang="en-US" i="1" u="sng"/>
              <a:t>committed</a:t>
            </a:r>
            <a:r>
              <a:rPr lang="en-US"/>
              <a:t> only after the &lt;</a:t>
            </a:r>
            <a:r>
              <a:rPr lang="en-US" i="1"/>
              <a:t>T1, COMMIT&gt; has been pushed to the disk</a:t>
            </a:r>
            <a:endParaRPr lang="en-US"/>
          </a:p>
          <a:p>
            <a:pPr marL="381000" indent="-381000">
              <a:lnSpc>
                <a:spcPct val="110000"/>
              </a:lnSpc>
            </a:pPr>
            <a:r>
              <a:rPr lang="en-US"/>
              <a:t>But, this seems like exactly what we are trying to avoid ??</a:t>
            </a:r>
          </a:p>
          <a:p>
            <a:pPr marL="800100" lvl="1" indent="-342900">
              <a:lnSpc>
                <a:spcPct val="110000"/>
              </a:lnSpc>
            </a:pPr>
            <a:r>
              <a:rPr lang="en-US"/>
              <a:t>Log writes are </a:t>
            </a:r>
            <a:r>
              <a:rPr lang="en-US" i="1" u="sng"/>
              <a:t>sequential</a:t>
            </a:r>
          </a:p>
          <a:p>
            <a:pPr marL="800100" lvl="1" indent="-342900">
              <a:lnSpc>
                <a:spcPct val="110000"/>
              </a:lnSpc>
            </a:pPr>
            <a:r>
              <a:rPr lang="en-US"/>
              <a:t>They are also typically on a different disk</a:t>
            </a:r>
          </a:p>
          <a:p>
            <a:pPr marL="381000" indent="-381000">
              <a:lnSpc>
                <a:spcPct val="110000"/>
              </a:lnSpc>
            </a:pPr>
            <a:r>
              <a:rPr lang="en-US"/>
              <a:t>Aside: LFS == log-structured file system</a:t>
            </a:r>
          </a:p>
        </p:txBody>
      </p:sp>
    </p:spTree>
    <p:extLst>
      <p:ext uri="{BB962C8B-B14F-4D97-AF65-F5344CB8AC3E}">
        <p14:creationId xmlns:p14="http://schemas.microsoft.com/office/powerpoint/2010/main" val="77988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Log-based Recovery</a:t>
            </a:r>
          </a:p>
        </p:txBody>
      </p:sp>
      <p:sp>
        <p:nvSpPr>
          <p:cNvPr id="739331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299450" cy="5370513"/>
          </a:xfrm>
        </p:spPr>
        <p:txBody>
          <a:bodyPr/>
          <a:lstStyle/>
          <a:p>
            <a:pPr marL="381000" indent="-381000">
              <a:lnSpc>
                <a:spcPct val="110000"/>
              </a:lnSpc>
            </a:pPr>
            <a:r>
              <a:rPr lang="en-US"/>
              <a:t>Assumptions:	</a:t>
            </a:r>
          </a:p>
          <a:p>
            <a:pPr marL="800100" lvl="1" indent="-342900">
              <a:lnSpc>
                <a:spcPct val="110000"/>
              </a:lnSpc>
              <a:buFont typeface="Wingdings 2" charset="2"/>
              <a:buAutoNum type="arabicPeriod"/>
            </a:pPr>
            <a:r>
              <a:rPr lang="en-US"/>
              <a:t>Log records are immediately pushed to the disk as soon as they are generated</a:t>
            </a:r>
          </a:p>
          <a:p>
            <a:pPr marL="800100" lvl="1" indent="-342900">
              <a:lnSpc>
                <a:spcPct val="110000"/>
              </a:lnSpc>
              <a:buFont typeface="Wingdings 2" charset="2"/>
              <a:buAutoNum type="arabicPeriod"/>
            </a:pPr>
            <a:r>
              <a:rPr lang="en-US"/>
              <a:t>Log records are written to disk in the order generated</a:t>
            </a:r>
          </a:p>
          <a:p>
            <a:pPr marL="800100" lvl="1" indent="-342900">
              <a:lnSpc>
                <a:spcPct val="110000"/>
              </a:lnSpc>
              <a:buFont typeface="Wingdings 2" charset="2"/>
              <a:buAutoNum type="arabicPeriod"/>
            </a:pPr>
            <a:r>
              <a:rPr lang="en-US"/>
              <a:t>A log record is generated </a:t>
            </a:r>
            <a:r>
              <a:rPr lang="en-US" i="1" u="sng"/>
              <a:t>before</a:t>
            </a:r>
            <a:r>
              <a:rPr lang="en-US" i="1"/>
              <a:t> </a:t>
            </a:r>
            <a:r>
              <a:rPr lang="en-US"/>
              <a:t>the actual data value is updated</a:t>
            </a:r>
          </a:p>
          <a:p>
            <a:pPr marL="800100" lvl="1" indent="-342900">
              <a:lnSpc>
                <a:spcPct val="110000"/>
              </a:lnSpc>
              <a:buFont typeface="Wingdings 2" charset="2"/>
              <a:buAutoNum type="arabicPeriod"/>
            </a:pPr>
            <a:r>
              <a:rPr lang="en-US" i="1" u="sng"/>
              <a:t>Strict two-phase locking</a:t>
            </a:r>
          </a:p>
          <a:p>
            <a:pPr marL="800100" lvl="1" indent="-342900">
              <a:lnSpc>
                <a:spcPct val="110000"/>
              </a:lnSpc>
            </a:pPr>
            <a:r>
              <a:rPr lang="en-US"/>
              <a:t>The first assumption can be relaxed</a:t>
            </a:r>
          </a:p>
          <a:p>
            <a:pPr marL="800100" lvl="1" indent="-342900">
              <a:lnSpc>
                <a:spcPct val="110000"/>
              </a:lnSpc>
            </a:pPr>
            <a:r>
              <a:rPr lang="en-US"/>
              <a:t>As a special case, a transaction is considered </a:t>
            </a:r>
            <a:r>
              <a:rPr lang="en-US" i="1" u="sng"/>
              <a:t>committed</a:t>
            </a:r>
            <a:r>
              <a:rPr lang="en-US"/>
              <a:t> only after the &lt;</a:t>
            </a:r>
            <a:r>
              <a:rPr lang="en-US" i="1"/>
              <a:t>T1, COMMIT&gt; has been pushed to the disk</a:t>
            </a:r>
          </a:p>
          <a:p>
            <a:pPr marL="381000" indent="-381000">
              <a:lnSpc>
                <a:spcPct val="110000"/>
              </a:lnSpc>
            </a:pPr>
            <a:r>
              <a:rPr lang="en-US"/>
              <a:t>NOTE: As a result of assumptions 1 and 2, if </a:t>
            </a:r>
            <a:r>
              <a:rPr lang="en-US" i="1"/>
              <a:t>data item A </a:t>
            </a:r>
            <a:r>
              <a:rPr lang="en-US"/>
              <a:t>is updated, the log record corresponding to the update is always forced to the disk before </a:t>
            </a:r>
            <a:r>
              <a:rPr lang="en-US" i="1"/>
              <a:t>data item A </a:t>
            </a:r>
            <a:r>
              <a:rPr lang="en-US"/>
              <a:t>is written to the disk</a:t>
            </a:r>
          </a:p>
          <a:p>
            <a:pPr marL="800100" lvl="1" indent="-342900">
              <a:lnSpc>
                <a:spcPct val="110000"/>
              </a:lnSpc>
            </a:pPr>
            <a:r>
              <a:rPr lang="en-US"/>
              <a:t>This is actually the only property we need; assumption 1 can be relaxed to just guarantee this (called </a:t>
            </a:r>
            <a:r>
              <a:rPr lang="en-US" i="1" u="sng"/>
              <a:t>write-ahead logging</a:t>
            </a:r>
            <a:r>
              <a:rPr lang="en-US" i="1"/>
              <a:t>)</a:t>
            </a:r>
            <a:endParaRPr lang="en-US"/>
          </a:p>
          <a:p>
            <a:pPr marL="800100" lvl="1" indent="-342900">
              <a:lnSpc>
                <a:spcPct val="11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7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log to </a:t>
            </a:r>
            <a:r>
              <a:rPr lang="en-US" i="1"/>
              <a:t>abort/rollback</a:t>
            </a:r>
            <a:endParaRPr lang="en-US"/>
          </a:p>
        </p:txBody>
      </p:sp>
      <p:sp>
        <p:nvSpPr>
          <p:cNvPr id="72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STEAL is allowed, so changes of a transaction may have made it to the disk</a:t>
            </a:r>
          </a:p>
          <a:p>
            <a:endParaRPr lang="en-US"/>
          </a:p>
          <a:p>
            <a:r>
              <a:rPr lang="en-US"/>
              <a:t>UNDO(T1):</a:t>
            </a:r>
          </a:p>
          <a:p>
            <a:pPr lvl="1"/>
            <a:r>
              <a:rPr lang="en-US"/>
              <a:t>Procedure executed to </a:t>
            </a:r>
            <a:r>
              <a:rPr lang="en-US" i="1"/>
              <a:t>rollback/undo </a:t>
            </a:r>
            <a:r>
              <a:rPr lang="en-US"/>
              <a:t>the effects of a transaction</a:t>
            </a:r>
          </a:p>
          <a:p>
            <a:pPr lvl="1"/>
            <a:r>
              <a:rPr lang="en-US"/>
              <a:t>E.g. </a:t>
            </a:r>
          </a:p>
          <a:p>
            <a:pPr lvl="2"/>
            <a:r>
              <a:rPr lang="en-US" i="1"/>
              <a:t>&lt;T1, START&gt;</a:t>
            </a:r>
          </a:p>
          <a:p>
            <a:pPr lvl="2"/>
            <a:r>
              <a:rPr lang="en-US" i="1"/>
              <a:t>&lt;T1, A, 200, 300&gt;</a:t>
            </a:r>
          </a:p>
          <a:p>
            <a:pPr lvl="2"/>
            <a:r>
              <a:rPr lang="en-US" i="1"/>
              <a:t>&lt;T1, B, 400, 300&gt;</a:t>
            </a:r>
          </a:p>
          <a:p>
            <a:pPr lvl="2"/>
            <a:r>
              <a:rPr lang="en-US" i="1"/>
              <a:t>&lt;T1, A, 300, 200&gt;           [[ note: second update of A ]]</a:t>
            </a:r>
          </a:p>
          <a:p>
            <a:pPr lvl="2"/>
            <a:r>
              <a:rPr lang="en-US"/>
              <a:t>T1 decides to abort</a:t>
            </a:r>
          </a:p>
          <a:p>
            <a:pPr lvl="1"/>
            <a:endParaRPr lang="en-US"/>
          </a:p>
          <a:p>
            <a:pPr lvl="1"/>
            <a:r>
              <a:rPr lang="en-US"/>
              <a:t>Any of the changes might have made it to the disk</a:t>
            </a:r>
          </a:p>
          <a:p>
            <a:pPr lvl="1"/>
            <a:endParaRPr lang="en-US" i="1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3213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log to </a:t>
            </a:r>
            <a:r>
              <a:rPr lang="en-US" i="1"/>
              <a:t>abort/rollback</a:t>
            </a:r>
            <a:endParaRPr lang="en-US"/>
          </a:p>
        </p:txBody>
      </p:sp>
      <p:sp>
        <p:nvSpPr>
          <p:cNvPr id="72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UNDO(T1):</a:t>
            </a:r>
          </a:p>
          <a:p>
            <a:pPr lvl="1"/>
            <a:r>
              <a:rPr lang="en-US" dirty="0"/>
              <a:t>Go </a:t>
            </a:r>
            <a:r>
              <a:rPr lang="en-US" i="1" u="sng" dirty="0"/>
              <a:t>backwards </a:t>
            </a:r>
            <a:r>
              <a:rPr lang="en-US" dirty="0"/>
              <a:t>in the </a:t>
            </a:r>
            <a:r>
              <a:rPr lang="en-US" i="1" dirty="0"/>
              <a:t>log </a:t>
            </a:r>
            <a:r>
              <a:rPr lang="en-US" dirty="0"/>
              <a:t>looking for log records belonging to T1</a:t>
            </a:r>
            <a:endParaRPr lang="en-US" i="1" dirty="0"/>
          </a:p>
          <a:p>
            <a:pPr lvl="1"/>
            <a:r>
              <a:rPr lang="en-US" dirty="0"/>
              <a:t>Restore the values to the old values</a:t>
            </a:r>
          </a:p>
          <a:p>
            <a:pPr lvl="1"/>
            <a:r>
              <a:rPr lang="en-US" dirty="0"/>
              <a:t>NOTE: Going backwards is important.</a:t>
            </a:r>
          </a:p>
          <a:p>
            <a:pPr lvl="2"/>
            <a:r>
              <a:rPr lang="en-US" i="1" dirty="0"/>
              <a:t>A </a:t>
            </a:r>
            <a:r>
              <a:rPr lang="en-US" dirty="0"/>
              <a:t>was updated twice</a:t>
            </a:r>
          </a:p>
          <a:p>
            <a:pPr lvl="1"/>
            <a:r>
              <a:rPr lang="en-US" dirty="0"/>
              <a:t>In the example, we simply:</a:t>
            </a:r>
          </a:p>
          <a:p>
            <a:pPr lvl="2"/>
            <a:r>
              <a:rPr lang="en-US" dirty="0"/>
              <a:t>Restore A to 300</a:t>
            </a:r>
          </a:p>
          <a:p>
            <a:pPr lvl="2"/>
            <a:r>
              <a:rPr lang="en-US" dirty="0"/>
              <a:t>Restore B to 400</a:t>
            </a:r>
          </a:p>
          <a:p>
            <a:pPr lvl="2"/>
            <a:r>
              <a:rPr lang="en-US" dirty="0"/>
              <a:t>Restore A to 200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Write a log record </a:t>
            </a:r>
            <a:r>
              <a:rPr lang="en-US" i="1" dirty="0">
                <a:latin typeface="Helvetica" charset="0"/>
                <a:ea typeface="ＭＳ Ｐゴシック" charset="0"/>
              </a:rPr>
              <a:t>&lt;T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i="1" dirty="0">
                <a:latin typeface="Helvetica" charset="0"/>
                <a:ea typeface="ＭＳ Ｐゴシック" charset="0"/>
              </a:rPr>
              <a:t> , </a:t>
            </a:r>
            <a:r>
              <a:rPr lang="en-US" i="1" dirty="0" err="1">
                <a:latin typeface="Helvetica" charset="0"/>
                <a:ea typeface="ＭＳ Ｐゴシック" charset="0"/>
              </a:rPr>
              <a:t>X</a:t>
            </a:r>
            <a:r>
              <a:rPr lang="en-US" i="1" baseline="-25000" dirty="0" err="1">
                <a:latin typeface="Helvetica" charset="0"/>
                <a:ea typeface="ＭＳ Ｐゴシック" charset="0"/>
              </a:rPr>
              <a:t>j</a:t>
            </a:r>
            <a:r>
              <a:rPr lang="en-US" i="1" dirty="0">
                <a:latin typeface="Helvetica" charset="0"/>
                <a:ea typeface="ＭＳ Ｐゴシック" charset="0"/>
              </a:rPr>
              <a:t>,  V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1</a:t>
            </a:r>
            <a:r>
              <a:rPr lang="en-US" i="1" dirty="0">
                <a:latin typeface="Helvetica" charset="0"/>
                <a:ea typeface="ＭＳ Ｐゴシック" charset="0"/>
              </a:rPr>
              <a:t>&gt; 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such log records are called </a:t>
            </a:r>
            <a:r>
              <a:rPr lang="en-US" b="1" dirty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compensation log records</a:t>
            </a:r>
          </a:p>
          <a:p>
            <a:pPr lvl="2"/>
            <a:r>
              <a:rPr lang="en-US" b="1" dirty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&lt;T1, A, 300&gt;, &lt;T1, B, 400&gt;, &lt;T1, A, 200&gt;</a:t>
            </a:r>
            <a:endParaRPr lang="en-US" dirty="0"/>
          </a:p>
          <a:p>
            <a:pPr lvl="1"/>
            <a:r>
              <a:rPr lang="en-US" dirty="0"/>
              <a:t>Note: No other transaction better have changed A or B in the meantime</a:t>
            </a:r>
          </a:p>
          <a:p>
            <a:pPr lvl="2"/>
            <a:r>
              <a:rPr lang="en-US" i="1" u="sng" dirty="0"/>
              <a:t>Strict two-phase locking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341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279079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Transactions and ACID Properties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19200" y="3091434"/>
            <a:ext cx="6705600" cy="1470024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Recovery: Log-based Restart Recovery</a:t>
            </a:r>
          </a:p>
        </p:txBody>
      </p:sp>
    </p:spTree>
    <p:extLst>
      <p:ext uri="{BB962C8B-B14F-4D97-AF65-F5344CB8AC3E}">
        <p14:creationId xmlns:p14="http://schemas.microsoft.com/office/powerpoint/2010/main" val="266904904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Book Chapters</a:t>
            </a:r>
          </a:p>
          <a:p>
            <a:pPr lvl="1"/>
            <a:r>
              <a:rPr lang="en-US" sz="2400" dirty="0">
                <a:latin typeface="Calibri" charset="0"/>
              </a:rPr>
              <a:t>16.4</a:t>
            </a:r>
          </a:p>
          <a:p>
            <a:r>
              <a:rPr lang="en-US" sz="2800" dirty="0">
                <a:latin typeface="Calibri" charset="0"/>
              </a:rPr>
              <a:t>Key topics:</a:t>
            </a:r>
          </a:p>
          <a:p>
            <a:pPr lvl="1"/>
            <a:r>
              <a:rPr lang="en-US" sz="2400" dirty="0">
                <a:latin typeface="Calibri" charset="0"/>
              </a:rPr>
              <a:t>How to use logs for REDO</a:t>
            </a:r>
          </a:p>
          <a:p>
            <a:pPr lvl="1"/>
            <a:r>
              <a:rPr lang="en-US" sz="2400" dirty="0">
                <a:latin typeface="Calibri" charset="0"/>
              </a:rPr>
              <a:t>Idempotency of log records </a:t>
            </a:r>
          </a:p>
          <a:p>
            <a:pPr lvl="1"/>
            <a:r>
              <a:rPr lang="en-US" sz="2400" dirty="0">
                <a:latin typeface="Calibri" charset="0"/>
              </a:rPr>
              <a:t>Restart recovery after a failure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Using Logs for Recovery</a:t>
            </a:r>
          </a:p>
        </p:txBody>
      </p:sp>
    </p:spTree>
    <p:extLst>
      <p:ext uri="{BB962C8B-B14F-4D97-AF65-F5344CB8AC3E}">
        <p14:creationId xmlns:p14="http://schemas.microsoft.com/office/powerpoint/2010/main" val="3457750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Schedules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kumimoji="0" lang="en-US" sz="2400"/>
              <a:t>A </a:t>
            </a:r>
            <a:r>
              <a:rPr kumimoji="0" lang="en-US" sz="2400" i="1"/>
              <a:t>schedule</a:t>
            </a:r>
            <a:r>
              <a:rPr kumimoji="0" lang="en-US" sz="2400"/>
              <a:t> is simply a (possibly interleaved) execution sequence of transaction instructions</a:t>
            </a:r>
          </a:p>
          <a:p>
            <a:pPr>
              <a:lnSpc>
                <a:spcPct val="90000"/>
              </a:lnSpc>
            </a:pPr>
            <a:endParaRPr kumimoji="0" lang="en-US" sz="2400"/>
          </a:p>
          <a:p>
            <a:pPr>
              <a:lnSpc>
                <a:spcPct val="90000"/>
              </a:lnSpc>
            </a:pPr>
            <a:r>
              <a:rPr kumimoji="0" lang="en-US" sz="2400" i="1"/>
              <a:t>Serial Schedule: </a:t>
            </a:r>
            <a:r>
              <a:rPr kumimoji="0" lang="en-US" sz="2400"/>
              <a:t>A schedule in which transaction appear one after the other</a:t>
            </a:r>
          </a:p>
          <a:p>
            <a:pPr lvl="1">
              <a:lnSpc>
                <a:spcPct val="90000"/>
              </a:lnSpc>
            </a:pPr>
            <a:r>
              <a:rPr kumimoji="0" lang="en-US" sz="2000"/>
              <a:t>ie., No interleaving</a:t>
            </a:r>
          </a:p>
          <a:p>
            <a:pPr lvl="1">
              <a:lnSpc>
                <a:spcPct val="90000"/>
              </a:lnSpc>
            </a:pPr>
            <a:endParaRPr kumimoji="0" lang="en-US" sz="2000"/>
          </a:p>
          <a:p>
            <a:pPr>
              <a:lnSpc>
                <a:spcPct val="90000"/>
              </a:lnSpc>
            </a:pPr>
            <a:r>
              <a:rPr kumimoji="0" lang="en-US" sz="2400"/>
              <a:t>Serial schedules satisfy isolation and consistency</a:t>
            </a:r>
          </a:p>
          <a:p>
            <a:pPr lvl="1">
              <a:lnSpc>
                <a:spcPct val="90000"/>
              </a:lnSpc>
            </a:pPr>
            <a:r>
              <a:rPr kumimoji="0" lang="en-US" sz="2000"/>
              <a:t>Since each transaction by itself does not introduce inconsistency</a:t>
            </a:r>
          </a:p>
        </p:txBody>
      </p:sp>
    </p:spTree>
    <p:extLst>
      <p:ext uri="{BB962C8B-B14F-4D97-AF65-F5344CB8AC3E}">
        <p14:creationId xmlns:p14="http://schemas.microsoft.com/office/powerpoint/2010/main" val="142509584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log to </a:t>
            </a:r>
            <a:r>
              <a:rPr lang="en-US" i="1"/>
              <a:t>recover</a:t>
            </a:r>
            <a:endParaRPr lang="en-US"/>
          </a:p>
        </p:txBody>
      </p:sp>
      <p:sp>
        <p:nvSpPr>
          <p:cNvPr id="724995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572500" cy="5500688"/>
          </a:xfrm>
        </p:spPr>
        <p:txBody>
          <a:bodyPr/>
          <a:lstStyle/>
          <a:p>
            <a:r>
              <a:rPr lang="en-US"/>
              <a:t>We don’t require FORCE, so a change made by the committed transaction may not have made it to the disk before the system crashed</a:t>
            </a:r>
          </a:p>
          <a:p>
            <a:pPr lvl="1"/>
            <a:r>
              <a:rPr lang="en-US"/>
              <a:t>BUT, the log record did (recall our assumptions)</a:t>
            </a:r>
          </a:p>
          <a:p>
            <a:r>
              <a:rPr lang="en-US"/>
              <a:t>REDO(T1):</a:t>
            </a:r>
          </a:p>
          <a:p>
            <a:pPr lvl="1"/>
            <a:r>
              <a:rPr lang="en-US"/>
              <a:t>Procedure executed to recover a committed transaction</a:t>
            </a:r>
          </a:p>
          <a:p>
            <a:pPr lvl="1"/>
            <a:r>
              <a:rPr lang="en-US"/>
              <a:t>E.g.</a:t>
            </a:r>
          </a:p>
          <a:p>
            <a:pPr lvl="2"/>
            <a:r>
              <a:rPr lang="en-US"/>
              <a:t>&lt;</a:t>
            </a:r>
            <a:r>
              <a:rPr lang="en-US" i="1"/>
              <a:t>T1, START&gt;</a:t>
            </a:r>
          </a:p>
          <a:p>
            <a:pPr lvl="2"/>
            <a:r>
              <a:rPr lang="en-US" i="1"/>
              <a:t>&lt;T1, A, 200, 300&gt;</a:t>
            </a:r>
          </a:p>
          <a:p>
            <a:pPr lvl="2"/>
            <a:r>
              <a:rPr lang="en-US" i="1"/>
              <a:t>&lt;T1, B, 400, 300&gt;</a:t>
            </a:r>
          </a:p>
          <a:p>
            <a:pPr lvl="2"/>
            <a:r>
              <a:rPr lang="en-US" i="1"/>
              <a:t>&lt;T1, A, 300, 200&gt;           [[ note: second update of A ]]</a:t>
            </a:r>
          </a:p>
          <a:p>
            <a:pPr lvl="2"/>
            <a:r>
              <a:rPr lang="en-US" i="1"/>
              <a:t>&lt;T1, COMMIT&gt;</a:t>
            </a:r>
          </a:p>
          <a:p>
            <a:pPr lvl="1"/>
            <a:r>
              <a:rPr lang="en-US"/>
              <a:t>By our assumptions, all the log records made it to the disk (since the transaction committed)</a:t>
            </a:r>
          </a:p>
          <a:p>
            <a:pPr lvl="1"/>
            <a:r>
              <a:rPr lang="en-US"/>
              <a:t>But any or none of the changes to A or B might have made it to disk</a:t>
            </a:r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log to </a:t>
            </a:r>
            <a:r>
              <a:rPr lang="en-US" i="1"/>
              <a:t>recover</a:t>
            </a:r>
            <a:endParaRPr lang="en-US"/>
          </a:p>
        </p:txBody>
      </p:sp>
      <p:sp>
        <p:nvSpPr>
          <p:cNvPr id="72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REDO(T1):</a:t>
            </a:r>
          </a:p>
          <a:p>
            <a:pPr lvl="1"/>
            <a:r>
              <a:rPr lang="en-US"/>
              <a:t>Go </a:t>
            </a:r>
            <a:r>
              <a:rPr lang="en-US" i="1" u="sng"/>
              <a:t>forwards </a:t>
            </a:r>
            <a:r>
              <a:rPr lang="en-US"/>
              <a:t>in the </a:t>
            </a:r>
            <a:r>
              <a:rPr lang="en-US" i="1"/>
              <a:t>log </a:t>
            </a:r>
            <a:r>
              <a:rPr lang="en-US"/>
              <a:t>looking for log records belonging to T1</a:t>
            </a:r>
            <a:endParaRPr lang="en-US" i="1"/>
          </a:p>
          <a:p>
            <a:pPr lvl="1"/>
            <a:r>
              <a:rPr lang="en-US"/>
              <a:t>Set the values to the new values</a:t>
            </a:r>
          </a:p>
          <a:p>
            <a:pPr lvl="1"/>
            <a:r>
              <a:rPr lang="en-US"/>
              <a:t>NOTE: Going forwards is important.</a:t>
            </a:r>
          </a:p>
          <a:p>
            <a:pPr lvl="1"/>
            <a:r>
              <a:rPr lang="en-US"/>
              <a:t>In the example, we simply:</a:t>
            </a:r>
          </a:p>
          <a:p>
            <a:pPr lvl="2"/>
            <a:r>
              <a:rPr lang="en-US"/>
              <a:t>Set A to 300</a:t>
            </a:r>
          </a:p>
          <a:p>
            <a:pPr lvl="2"/>
            <a:r>
              <a:rPr lang="en-US"/>
              <a:t>Set B to 300</a:t>
            </a:r>
          </a:p>
          <a:p>
            <a:pPr lvl="2"/>
            <a:r>
              <a:rPr lang="en-US"/>
              <a:t>Set A to 200</a:t>
            </a:r>
          </a:p>
        </p:txBody>
      </p:sp>
    </p:spTree>
    <p:extLst>
      <p:ext uri="{BB962C8B-B14F-4D97-AF65-F5344CB8AC3E}">
        <p14:creationId xmlns:p14="http://schemas.microsoft.com/office/powerpoint/2010/main" val="83171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Idempotency</a:t>
            </a:r>
          </a:p>
        </p:txBody>
      </p:sp>
      <p:sp>
        <p:nvSpPr>
          <p:cNvPr id="72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Both redo and undo are required to </a:t>
            </a:r>
            <a:r>
              <a:rPr lang="en-US" i="1"/>
              <a:t>idempotent</a:t>
            </a:r>
          </a:p>
          <a:p>
            <a:pPr lvl="1"/>
            <a:r>
              <a:rPr lang="en-US" i="1"/>
              <a:t>F is idempotent, if F(x) = F(F(x)) = F(F(F(F(…F(x)))))</a:t>
            </a:r>
          </a:p>
          <a:p>
            <a:r>
              <a:rPr lang="en-US"/>
              <a:t>Multiple applications shouldn’t change the effect</a:t>
            </a:r>
          </a:p>
          <a:p>
            <a:pPr lvl="1"/>
            <a:r>
              <a:rPr lang="en-US"/>
              <a:t>This is important because we don’t know exactly what made it to the disk, and we can’t keep track of that</a:t>
            </a:r>
          </a:p>
          <a:p>
            <a:pPr lvl="1"/>
            <a:r>
              <a:rPr lang="en-US"/>
              <a:t>E.g. consider a log record of the type </a:t>
            </a:r>
          </a:p>
          <a:p>
            <a:pPr lvl="2"/>
            <a:r>
              <a:rPr lang="en-US"/>
              <a:t>&lt;T1, A, </a:t>
            </a:r>
            <a:r>
              <a:rPr lang="en-US" i="1" u="sng"/>
              <a:t>incremented by 100&gt;</a:t>
            </a:r>
          </a:p>
          <a:p>
            <a:pPr lvl="2"/>
            <a:r>
              <a:rPr lang="en-US"/>
              <a:t>Old value was 200, and so new value was 300</a:t>
            </a:r>
          </a:p>
          <a:p>
            <a:pPr lvl="1"/>
            <a:r>
              <a:rPr lang="en-US"/>
              <a:t>But the on disk value might be 200 or 300 (since we have no control over the buffer manager)</a:t>
            </a:r>
          </a:p>
          <a:p>
            <a:pPr lvl="1"/>
            <a:r>
              <a:rPr lang="en-US"/>
              <a:t>So we have no idea whether to apply this log record or not</a:t>
            </a:r>
          </a:p>
          <a:p>
            <a:pPr lvl="1"/>
            <a:r>
              <a:rPr lang="en-US"/>
              <a:t>Hence, </a:t>
            </a:r>
            <a:r>
              <a:rPr lang="en-US" i="1"/>
              <a:t>value based logging </a:t>
            </a:r>
            <a:r>
              <a:rPr lang="en-US"/>
              <a:t>is used (also called </a:t>
            </a:r>
            <a:r>
              <a:rPr lang="en-US" i="1" u="sng"/>
              <a:t>physical)</a:t>
            </a:r>
            <a:r>
              <a:rPr lang="en-US"/>
              <a:t>, not operation based (also called </a:t>
            </a:r>
            <a:r>
              <a:rPr lang="en-US" i="1" u="sng"/>
              <a:t>logical)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6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9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Log-based recovery</a:t>
            </a:r>
          </a:p>
        </p:txBody>
      </p:sp>
      <p:sp>
        <p:nvSpPr>
          <p:cNvPr id="72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Log is maintained</a:t>
            </a:r>
          </a:p>
          <a:p>
            <a:endParaRPr lang="en-US"/>
          </a:p>
          <a:p>
            <a:r>
              <a:rPr lang="en-US"/>
              <a:t>If during the normal processing, a transaction needs to abort</a:t>
            </a:r>
          </a:p>
          <a:p>
            <a:pPr lvl="1"/>
            <a:r>
              <a:rPr lang="en-US"/>
              <a:t>UNDO() is used for that purpose</a:t>
            </a:r>
          </a:p>
          <a:p>
            <a:pPr lvl="1"/>
            <a:endParaRPr lang="en-US"/>
          </a:p>
          <a:p>
            <a:r>
              <a:rPr lang="en-US"/>
              <a:t>If the system crashes, then we need to do recovery using both UNDO() and REDO()</a:t>
            </a:r>
          </a:p>
          <a:p>
            <a:pPr lvl="1"/>
            <a:r>
              <a:rPr lang="en-US"/>
              <a:t>Some transactions that were going on at the time of crash may not have completed, and must be </a:t>
            </a:r>
            <a:r>
              <a:rPr lang="en-US" i="1"/>
              <a:t>aborted/undone</a:t>
            </a:r>
          </a:p>
          <a:p>
            <a:pPr lvl="1"/>
            <a:r>
              <a:rPr lang="en-US"/>
              <a:t>Some transaction may have committed, but their changes didn’t make it to disk, so they must be </a:t>
            </a:r>
            <a:r>
              <a:rPr lang="en-US" i="1"/>
              <a:t>redone</a:t>
            </a:r>
          </a:p>
          <a:p>
            <a:pPr lvl="1"/>
            <a:r>
              <a:rPr lang="en-US"/>
              <a:t>Called </a:t>
            </a:r>
            <a:r>
              <a:rPr lang="en-US" i="1"/>
              <a:t>restart recovery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9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Helvetica" charset="0"/>
              </a:rPr>
              <a:t>Recovery from failure</a:t>
            </a:r>
            <a:r>
              <a:rPr lang="en-US" dirty="0">
                <a:latin typeface="Helvetica" charset="0"/>
              </a:rPr>
              <a:t>: Two phases</a:t>
            </a:r>
          </a:p>
          <a:p>
            <a:pPr marL="800100" lvl="1" indent="-342900"/>
            <a:r>
              <a:rPr lang="en-US" b="1" dirty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Redo phase</a:t>
            </a:r>
            <a:r>
              <a:rPr lang="en-US" dirty="0">
                <a:latin typeface="Helvetica" charset="0"/>
                <a:ea typeface="ＭＳ Ｐゴシック" charset="0"/>
              </a:rPr>
              <a:t>:  replay updates of </a:t>
            </a:r>
            <a:r>
              <a:rPr lang="en-US" b="1" dirty="0">
                <a:latin typeface="Helvetica" charset="0"/>
                <a:ea typeface="ＭＳ Ｐゴシック" charset="0"/>
              </a:rPr>
              <a:t>all</a:t>
            </a:r>
            <a:r>
              <a:rPr lang="en-US" dirty="0">
                <a:latin typeface="Helvetica" charset="0"/>
                <a:ea typeface="ＭＳ Ｐゴシック" charset="0"/>
              </a:rPr>
              <a:t> transactions, whether they committed, aborted, or are incomplete</a:t>
            </a:r>
          </a:p>
          <a:p>
            <a:pPr marL="800100" lvl="1" indent="-342900"/>
            <a:r>
              <a:rPr lang="en-US" b="1" dirty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Undo phase</a:t>
            </a:r>
            <a:r>
              <a:rPr lang="en-US" dirty="0">
                <a:latin typeface="Helvetica" charset="0"/>
                <a:ea typeface="ＭＳ Ｐゴシック" charset="0"/>
              </a:rPr>
              <a:t>: undo all incomplete transactions</a:t>
            </a:r>
          </a:p>
          <a:p>
            <a:endParaRPr lang="en-US" b="1" dirty="0">
              <a:latin typeface="Helvetica" charset="0"/>
            </a:endParaRPr>
          </a:p>
          <a:p>
            <a:r>
              <a:rPr lang="en-US" b="1" dirty="0">
                <a:latin typeface="Helvetica" charset="0"/>
              </a:rPr>
              <a:t>Redo phase</a:t>
            </a:r>
            <a:r>
              <a:rPr lang="en-US" dirty="0">
                <a:latin typeface="Helvetica" charset="0"/>
              </a:rPr>
              <a:t>:</a:t>
            </a:r>
          </a:p>
          <a:p>
            <a:pPr marL="800100" lvl="1" indent="-342900"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ＭＳ Ｐゴシック" charset="0"/>
              </a:rPr>
              <a:t>Set undo-list to </a:t>
            </a:r>
            <a:r>
              <a:rPr lang="en-US" i="1" dirty="0">
                <a:latin typeface="Helvetica" charset="0"/>
                <a:ea typeface="ＭＳ Ｐゴシック" charset="0"/>
              </a:rPr>
              <a:t>{} (empty)</a:t>
            </a:r>
            <a:r>
              <a:rPr lang="en-US" dirty="0">
                <a:latin typeface="Helvetica" charset="0"/>
                <a:ea typeface="ＭＳ Ｐゴシック" charset="0"/>
              </a:rPr>
              <a:t>.</a:t>
            </a:r>
          </a:p>
          <a:p>
            <a:pPr marL="800100" lvl="1" indent="-342900"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ＭＳ Ｐゴシック" charset="0"/>
              </a:rPr>
              <a:t>Scan forward from first log record</a:t>
            </a:r>
          </a:p>
          <a:p>
            <a:pPr marL="1200150" lvl="2" indent="-342900"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ＭＳ Ｐゴシック" charset="0"/>
              </a:rPr>
              <a:t>Whenever a  record </a:t>
            </a:r>
            <a:r>
              <a:rPr lang="en-US" i="1" dirty="0">
                <a:latin typeface="Helvetica" charset="0"/>
                <a:ea typeface="ＭＳ Ｐゴシック" charset="0"/>
              </a:rPr>
              <a:t>&lt;T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i="1" dirty="0">
                <a:latin typeface="Helvetica" charset="0"/>
                <a:ea typeface="ＭＳ Ｐゴシック" charset="0"/>
              </a:rPr>
              <a:t>, </a:t>
            </a:r>
            <a:r>
              <a:rPr lang="en-US" i="1" dirty="0" err="1">
                <a:latin typeface="Helvetica" charset="0"/>
                <a:ea typeface="ＭＳ Ｐゴシック" charset="0"/>
              </a:rPr>
              <a:t>X</a:t>
            </a:r>
            <a:r>
              <a:rPr lang="en-US" i="1" baseline="-25000" dirty="0" err="1">
                <a:latin typeface="Helvetica" charset="0"/>
                <a:ea typeface="ＭＳ Ｐゴシック" charset="0"/>
              </a:rPr>
              <a:t>j</a:t>
            </a:r>
            <a:r>
              <a:rPr lang="en-US" i="1" dirty="0">
                <a:latin typeface="Helvetica" charset="0"/>
                <a:ea typeface="ＭＳ Ｐゴシック" charset="0"/>
              </a:rPr>
              <a:t>,  V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1</a:t>
            </a:r>
            <a:r>
              <a:rPr lang="en-US" i="1" dirty="0">
                <a:latin typeface="Helvetica" charset="0"/>
                <a:ea typeface="ＭＳ Ｐゴシック" charset="0"/>
              </a:rPr>
              <a:t>,  V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2</a:t>
            </a:r>
            <a:r>
              <a:rPr lang="en-US" i="1" dirty="0">
                <a:latin typeface="Helvetica" charset="0"/>
                <a:ea typeface="ＭＳ Ｐゴシック" charset="0"/>
              </a:rPr>
              <a:t>&gt; </a:t>
            </a:r>
            <a:r>
              <a:rPr lang="en-US" dirty="0">
                <a:latin typeface="Helvetica" charset="0"/>
                <a:ea typeface="ＭＳ Ｐゴシック" charset="0"/>
              </a:rPr>
              <a:t>is found, redo it by writing </a:t>
            </a:r>
            <a:r>
              <a:rPr lang="en-US" i="1" dirty="0">
                <a:latin typeface="Helvetica" charset="0"/>
                <a:ea typeface="ＭＳ Ｐゴシック" charset="0"/>
              </a:rPr>
              <a:t>V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2  </a:t>
            </a:r>
            <a:r>
              <a:rPr lang="en-US" dirty="0">
                <a:latin typeface="Helvetica" charset="0"/>
                <a:ea typeface="ＭＳ Ｐゴシック" charset="0"/>
              </a:rPr>
              <a:t>to </a:t>
            </a:r>
            <a:r>
              <a:rPr lang="en-US" i="1" dirty="0" err="1">
                <a:latin typeface="Helvetica" charset="0"/>
                <a:ea typeface="ＭＳ Ｐゴシック" charset="0"/>
              </a:rPr>
              <a:t>X</a:t>
            </a:r>
            <a:r>
              <a:rPr lang="en-US" i="1" baseline="-25000" dirty="0" err="1">
                <a:latin typeface="Helvetica" charset="0"/>
                <a:ea typeface="ＭＳ Ｐゴシック" charset="0"/>
              </a:rPr>
              <a:t>j</a:t>
            </a:r>
            <a:r>
              <a:rPr lang="en-US" i="1" dirty="0">
                <a:latin typeface="Helvetica" charset="0"/>
                <a:ea typeface="ＭＳ Ｐゴシック" charset="0"/>
              </a:rPr>
              <a:t> </a:t>
            </a:r>
          </a:p>
          <a:p>
            <a:pPr marL="1200150" lvl="2" indent="-342900"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ＭＳ Ｐゴシック" charset="0"/>
              </a:rPr>
              <a:t>Whenever a log record </a:t>
            </a:r>
            <a:r>
              <a:rPr lang="en-US" i="1" dirty="0">
                <a:latin typeface="Helvetica" charset="0"/>
                <a:ea typeface="ＭＳ Ｐゴシック" charset="0"/>
              </a:rPr>
              <a:t>&lt;T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 </a:t>
            </a:r>
            <a:r>
              <a:rPr lang="en-US" i="1" dirty="0">
                <a:latin typeface="Helvetica" charset="0"/>
                <a:ea typeface="ＭＳ Ｐゴシック" charset="0"/>
              </a:rPr>
              <a:t> </a:t>
            </a:r>
            <a:r>
              <a:rPr lang="en-US" b="1" dirty="0">
                <a:latin typeface="Helvetica" charset="0"/>
                <a:ea typeface="ＭＳ Ｐゴシック" charset="0"/>
              </a:rPr>
              <a:t>start</a:t>
            </a:r>
            <a:r>
              <a:rPr lang="en-US" i="1" dirty="0">
                <a:latin typeface="Helvetica" charset="0"/>
                <a:ea typeface="ＭＳ Ｐゴシック" charset="0"/>
              </a:rPr>
              <a:t>&gt; </a:t>
            </a:r>
            <a:r>
              <a:rPr lang="en-US" dirty="0">
                <a:latin typeface="Helvetica" charset="0"/>
                <a:ea typeface="ＭＳ Ｐゴシック" charset="0"/>
              </a:rPr>
              <a:t>is found, add </a:t>
            </a:r>
            <a:r>
              <a:rPr lang="en-US" i="1" dirty="0">
                <a:latin typeface="Helvetica" charset="0"/>
                <a:ea typeface="ＭＳ Ｐゴシック" charset="0"/>
              </a:rPr>
              <a:t>T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  </a:t>
            </a:r>
            <a:r>
              <a:rPr lang="en-US" dirty="0">
                <a:latin typeface="Helvetica" charset="0"/>
                <a:ea typeface="ＭＳ Ｐゴシック" charset="0"/>
              </a:rPr>
              <a:t>to undo-list</a:t>
            </a:r>
          </a:p>
          <a:p>
            <a:pPr marL="1200150" lvl="2" indent="-342900"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ＭＳ Ｐゴシック" charset="0"/>
              </a:rPr>
              <a:t>Whenever a log record </a:t>
            </a:r>
            <a:r>
              <a:rPr lang="en-US" i="1" dirty="0">
                <a:latin typeface="Helvetica" charset="0"/>
                <a:ea typeface="ＭＳ Ｐゴシック" charset="0"/>
              </a:rPr>
              <a:t>&lt;T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i="1" dirty="0">
                <a:latin typeface="Helvetica" charset="0"/>
                <a:ea typeface="ＭＳ Ｐゴシック" charset="0"/>
              </a:rPr>
              <a:t>  </a:t>
            </a:r>
            <a:r>
              <a:rPr lang="en-US" b="1" dirty="0">
                <a:latin typeface="Helvetica" charset="0"/>
                <a:ea typeface="ＭＳ Ｐゴシック" charset="0"/>
              </a:rPr>
              <a:t>commit</a:t>
            </a:r>
            <a:r>
              <a:rPr lang="en-US" i="1" dirty="0">
                <a:latin typeface="Helvetica" charset="0"/>
                <a:ea typeface="ＭＳ Ｐゴシック" charset="0"/>
              </a:rPr>
              <a:t>&gt; or &lt;T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i="1" dirty="0">
                <a:latin typeface="Helvetica" charset="0"/>
                <a:ea typeface="ＭＳ Ｐゴシック" charset="0"/>
              </a:rPr>
              <a:t> </a:t>
            </a:r>
            <a:r>
              <a:rPr lang="en-US" b="1" dirty="0">
                <a:latin typeface="Helvetica" charset="0"/>
                <a:ea typeface="ＭＳ Ｐゴシック" charset="0"/>
              </a:rPr>
              <a:t>abort</a:t>
            </a:r>
            <a:r>
              <a:rPr lang="en-US" i="1" dirty="0">
                <a:latin typeface="Helvetica" charset="0"/>
                <a:ea typeface="ＭＳ Ｐゴシック" charset="0"/>
              </a:rPr>
              <a:t>&gt; </a:t>
            </a:r>
            <a:r>
              <a:rPr lang="en-US" dirty="0">
                <a:latin typeface="Helvetica" charset="0"/>
                <a:ea typeface="ＭＳ Ｐゴシック" charset="0"/>
              </a:rPr>
              <a:t>is found, remove </a:t>
            </a:r>
            <a:r>
              <a:rPr lang="en-US" i="1" dirty="0">
                <a:latin typeface="Helvetica" charset="0"/>
                <a:ea typeface="ＭＳ Ｐゴシック" charset="0"/>
              </a:rPr>
              <a:t>T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i="1" dirty="0">
                <a:latin typeface="Helvetica" charset="0"/>
                <a:ea typeface="ＭＳ Ｐゴシック" charset="0"/>
              </a:rPr>
              <a:t>  </a:t>
            </a:r>
            <a:r>
              <a:rPr lang="en-US" dirty="0">
                <a:latin typeface="Helvetica" charset="0"/>
                <a:ea typeface="ＭＳ Ｐゴシック" charset="0"/>
              </a:rPr>
              <a:t>from undo-list</a:t>
            </a:r>
          </a:p>
          <a:p>
            <a:endParaRPr lang="en-US" dirty="0">
              <a:latin typeface="Helvetica" charset="0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Helvetica" charset="0"/>
              </a:rPr>
              <a:t>Recovery Algorithm (Cont.)</a:t>
            </a:r>
          </a:p>
        </p:txBody>
      </p:sp>
    </p:spTree>
    <p:extLst>
      <p:ext uri="{BB962C8B-B14F-4D97-AF65-F5344CB8AC3E}">
        <p14:creationId xmlns:p14="http://schemas.microsoft.com/office/powerpoint/2010/main" val="414986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Helvetica" charset="0"/>
              </a:rPr>
              <a:t>Recovery Algorithm (Cont.)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>
                <a:latin typeface="Helvetica" charset="0"/>
              </a:rPr>
              <a:t>Undo phase: </a:t>
            </a:r>
            <a:endParaRPr lang="en-US">
              <a:latin typeface="Helvetica" charset="0"/>
            </a:endParaRPr>
          </a:p>
          <a:p>
            <a:pPr marL="800100" lvl="1" indent="-342900">
              <a:lnSpc>
                <a:spcPct val="90000"/>
              </a:lnSpc>
              <a:buFont typeface="Monotype Sorts" charset="0"/>
              <a:buAutoNum type="arabicPeriod"/>
            </a:pPr>
            <a:r>
              <a:rPr lang="en-US">
                <a:latin typeface="Helvetica" charset="0"/>
                <a:ea typeface="ＭＳ Ｐゴシック" charset="0"/>
              </a:rPr>
              <a:t>Scan log backwards from end </a:t>
            </a:r>
          </a:p>
          <a:p>
            <a:pPr marL="1200150" lvl="2" indent="-342900">
              <a:lnSpc>
                <a:spcPct val="90000"/>
              </a:lnSpc>
              <a:buFont typeface="Monotype Sorts" charset="0"/>
              <a:buAutoNum type="arabicPeriod"/>
            </a:pPr>
            <a:r>
              <a:rPr lang="en-US">
                <a:latin typeface="Helvetica" charset="0"/>
                <a:ea typeface="ＭＳ Ｐゴシック" charset="0"/>
              </a:rPr>
              <a:t>Whenever a log record </a:t>
            </a:r>
            <a:r>
              <a:rPr lang="en-US" i="1">
                <a:latin typeface="Helvetica" charset="0"/>
                <a:ea typeface="ＭＳ Ｐゴシック" charset="0"/>
              </a:rPr>
              <a:t>&lt;T</a:t>
            </a:r>
            <a:r>
              <a:rPr lang="en-US" i="1" baseline="-25000">
                <a:latin typeface="Helvetica" charset="0"/>
                <a:ea typeface="ＭＳ Ｐゴシック" charset="0"/>
              </a:rPr>
              <a:t>i</a:t>
            </a:r>
            <a:r>
              <a:rPr lang="en-US" i="1">
                <a:latin typeface="Helvetica" charset="0"/>
                <a:ea typeface="ＭＳ Ｐゴシック" charset="0"/>
              </a:rPr>
              <a:t>, X</a:t>
            </a:r>
            <a:r>
              <a:rPr lang="en-US" i="1" baseline="-25000">
                <a:latin typeface="Helvetica" charset="0"/>
                <a:ea typeface="ＭＳ Ｐゴシック" charset="0"/>
              </a:rPr>
              <a:t>j</a:t>
            </a:r>
            <a:r>
              <a:rPr lang="en-US" i="1">
                <a:latin typeface="Helvetica" charset="0"/>
                <a:ea typeface="ＭＳ Ｐゴシック" charset="0"/>
              </a:rPr>
              <a:t>,  V</a:t>
            </a:r>
            <a:r>
              <a:rPr lang="en-US" i="1" baseline="-25000">
                <a:latin typeface="Helvetica" charset="0"/>
                <a:ea typeface="ＭＳ Ｐゴシック" charset="0"/>
              </a:rPr>
              <a:t>1</a:t>
            </a:r>
            <a:r>
              <a:rPr lang="en-US" i="1">
                <a:latin typeface="Helvetica" charset="0"/>
                <a:ea typeface="ＭＳ Ｐゴシック" charset="0"/>
              </a:rPr>
              <a:t>,  V</a:t>
            </a:r>
            <a:r>
              <a:rPr lang="en-US" i="1" baseline="-25000">
                <a:latin typeface="Helvetica" charset="0"/>
                <a:ea typeface="ＭＳ Ｐゴシック" charset="0"/>
              </a:rPr>
              <a:t>2</a:t>
            </a:r>
            <a:r>
              <a:rPr lang="en-US" i="1">
                <a:latin typeface="Helvetica" charset="0"/>
                <a:ea typeface="ＭＳ Ｐゴシック" charset="0"/>
              </a:rPr>
              <a:t>&gt; </a:t>
            </a:r>
            <a:r>
              <a:rPr lang="en-US">
                <a:latin typeface="Helvetica" charset="0"/>
                <a:ea typeface="ＭＳ Ｐゴシック" charset="0"/>
              </a:rPr>
              <a:t>is found where 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 i="1" baseline="-25000">
                <a:latin typeface="Helvetica" charset="0"/>
                <a:ea typeface="ＭＳ Ｐゴシック" charset="0"/>
              </a:rPr>
              <a:t>i</a:t>
            </a:r>
            <a:r>
              <a:rPr lang="en-US" i="1">
                <a:latin typeface="Helvetica" charset="0"/>
                <a:ea typeface="ＭＳ Ｐゴシック" charset="0"/>
              </a:rPr>
              <a:t> </a:t>
            </a:r>
            <a:r>
              <a:rPr lang="en-US">
                <a:latin typeface="Helvetica" charset="0"/>
                <a:ea typeface="ＭＳ Ｐゴシック" charset="0"/>
              </a:rPr>
              <a:t>is in undo-list perform same actions as for transaction rollback:</a:t>
            </a:r>
          </a:p>
          <a:p>
            <a:pPr marL="1543050" lvl="3" indent="-342900">
              <a:lnSpc>
                <a:spcPct val="90000"/>
              </a:lnSpc>
              <a:buFont typeface="Monotype Sorts" charset="0"/>
              <a:buAutoNum type="arabicPeriod"/>
            </a:pPr>
            <a:r>
              <a:rPr lang="en-US">
                <a:latin typeface="Helvetica" charset="0"/>
                <a:ea typeface="ＭＳ Ｐゴシック" charset="0"/>
              </a:rPr>
              <a:t> perform undo by writing </a:t>
            </a:r>
            <a:r>
              <a:rPr lang="en-US" i="1">
                <a:latin typeface="Helvetica" charset="0"/>
                <a:ea typeface="ＭＳ Ｐゴシック" charset="0"/>
              </a:rPr>
              <a:t>V</a:t>
            </a:r>
            <a:r>
              <a:rPr lang="en-US" i="1" baseline="-25000">
                <a:latin typeface="Helvetica" charset="0"/>
                <a:ea typeface="ＭＳ Ｐゴシック" charset="0"/>
              </a:rPr>
              <a:t>1</a:t>
            </a:r>
            <a:r>
              <a:rPr lang="en-US">
                <a:latin typeface="Helvetica" charset="0"/>
                <a:ea typeface="ＭＳ Ｐゴシック" charset="0"/>
              </a:rPr>
              <a:t> to </a:t>
            </a:r>
            <a:r>
              <a:rPr lang="en-US" i="1">
                <a:latin typeface="Helvetica" charset="0"/>
                <a:ea typeface="ＭＳ Ｐゴシック" charset="0"/>
              </a:rPr>
              <a:t>X</a:t>
            </a:r>
            <a:r>
              <a:rPr lang="en-US" i="1" baseline="-25000">
                <a:latin typeface="Helvetica" charset="0"/>
                <a:ea typeface="ＭＳ Ｐゴシック" charset="0"/>
              </a:rPr>
              <a:t>j</a:t>
            </a:r>
            <a:r>
              <a:rPr lang="en-US">
                <a:latin typeface="Helvetica" charset="0"/>
                <a:ea typeface="ＭＳ Ｐゴシック" charset="0"/>
              </a:rPr>
              <a:t>.</a:t>
            </a:r>
          </a:p>
          <a:p>
            <a:pPr marL="1543050" lvl="3" indent="-342900">
              <a:lnSpc>
                <a:spcPct val="90000"/>
              </a:lnSpc>
              <a:buFont typeface="Monotype Sorts" charset="0"/>
              <a:buAutoNum type="arabicPeriod"/>
            </a:pPr>
            <a:r>
              <a:rPr lang="en-US">
                <a:latin typeface="Helvetica" charset="0"/>
                <a:ea typeface="ＭＳ Ｐゴシック" charset="0"/>
              </a:rPr>
              <a:t>write a log record </a:t>
            </a:r>
            <a:r>
              <a:rPr lang="en-US" i="1">
                <a:latin typeface="Helvetica" charset="0"/>
                <a:ea typeface="ＭＳ Ｐゴシック" charset="0"/>
              </a:rPr>
              <a:t>&lt;T</a:t>
            </a:r>
            <a:r>
              <a:rPr lang="en-US" i="1" baseline="-25000">
                <a:latin typeface="Helvetica" charset="0"/>
                <a:ea typeface="ＭＳ Ｐゴシック" charset="0"/>
              </a:rPr>
              <a:t>i</a:t>
            </a:r>
            <a:r>
              <a:rPr lang="en-US" i="1">
                <a:latin typeface="Helvetica" charset="0"/>
                <a:ea typeface="ＭＳ Ｐゴシック" charset="0"/>
              </a:rPr>
              <a:t> , X</a:t>
            </a:r>
            <a:r>
              <a:rPr lang="en-US" i="1" baseline="-25000">
                <a:latin typeface="Helvetica" charset="0"/>
                <a:ea typeface="ＭＳ Ｐゴシック" charset="0"/>
              </a:rPr>
              <a:t>j</a:t>
            </a:r>
            <a:r>
              <a:rPr lang="en-US" i="1">
                <a:latin typeface="Helvetica" charset="0"/>
                <a:ea typeface="ＭＳ Ｐゴシック" charset="0"/>
              </a:rPr>
              <a:t>,  V</a:t>
            </a:r>
            <a:r>
              <a:rPr lang="en-US" i="1" baseline="-25000">
                <a:latin typeface="Helvetica" charset="0"/>
                <a:ea typeface="ＭＳ Ｐゴシック" charset="0"/>
              </a:rPr>
              <a:t>1</a:t>
            </a:r>
            <a:r>
              <a:rPr lang="en-US" i="1">
                <a:latin typeface="Helvetica" charset="0"/>
                <a:ea typeface="ＭＳ Ｐゴシック" charset="0"/>
              </a:rPr>
              <a:t>&gt;</a:t>
            </a:r>
          </a:p>
          <a:p>
            <a:pPr marL="1200150" lvl="2" indent="-342900">
              <a:lnSpc>
                <a:spcPct val="90000"/>
              </a:lnSpc>
              <a:buFont typeface="Monotype Sorts" charset="0"/>
              <a:buAutoNum type="arabicPeriod"/>
            </a:pPr>
            <a:r>
              <a:rPr lang="en-US">
                <a:latin typeface="Helvetica" charset="0"/>
                <a:ea typeface="ＭＳ Ｐゴシック" charset="0"/>
              </a:rPr>
              <a:t>Whenever a log record </a:t>
            </a:r>
            <a:r>
              <a:rPr lang="en-US" i="1">
                <a:latin typeface="Helvetica" charset="0"/>
                <a:ea typeface="ＭＳ Ｐゴシック" charset="0"/>
              </a:rPr>
              <a:t>&lt;T</a:t>
            </a:r>
            <a:r>
              <a:rPr lang="en-US" i="1" baseline="-25000">
                <a:latin typeface="Helvetica" charset="0"/>
                <a:ea typeface="ＭＳ Ｐゴシック" charset="0"/>
              </a:rPr>
              <a:t>i</a:t>
            </a:r>
            <a:r>
              <a:rPr lang="en-US" i="1">
                <a:latin typeface="Helvetica" charset="0"/>
                <a:ea typeface="ＭＳ Ｐゴシック" charset="0"/>
              </a:rPr>
              <a:t> </a:t>
            </a:r>
            <a:r>
              <a:rPr lang="en-US" b="1">
                <a:latin typeface="Helvetica" charset="0"/>
                <a:ea typeface="ＭＳ Ｐゴシック" charset="0"/>
              </a:rPr>
              <a:t>start</a:t>
            </a:r>
            <a:r>
              <a:rPr lang="en-US" i="1">
                <a:latin typeface="Helvetica" charset="0"/>
                <a:ea typeface="ＭＳ Ｐゴシック" charset="0"/>
              </a:rPr>
              <a:t>&gt; </a:t>
            </a:r>
            <a:r>
              <a:rPr lang="en-US">
                <a:latin typeface="Helvetica" charset="0"/>
                <a:ea typeface="ＭＳ Ｐゴシック" charset="0"/>
              </a:rPr>
              <a:t>is found where 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 i="1" baseline="-25000">
                <a:latin typeface="Helvetica" charset="0"/>
                <a:ea typeface="ＭＳ Ｐゴシック" charset="0"/>
              </a:rPr>
              <a:t>i</a:t>
            </a:r>
            <a:r>
              <a:rPr lang="en-US" i="1">
                <a:latin typeface="Helvetica" charset="0"/>
                <a:ea typeface="ＭＳ Ｐゴシック" charset="0"/>
              </a:rPr>
              <a:t> </a:t>
            </a:r>
            <a:r>
              <a:rPr lang="en-US">
                <a:latin typeface="Helvetica" charset="0"/>
                <a:ea typeface="ＭＳ Ｐゴシック" charset="0"/>
              </a:rPr>
              <a:t>is in undo-list, </a:t>
            </a:r>
          </a:p>
          <a:p>
            <a:pPr marL="1543050" lvl="3" indent="-342900">
              <a:lnSpc>
                <a:spcPct val="90000"/>
              </a:lnSpc>
              <a:buFont typeface="Monotype Sorts" charset="0"/>
              <a:buAutoNum type="arabicPeriod"/>
            </a:pPr>
            <a:r>
              <a:rPr lang="en-US">
                <a:latin typeface="Helvetica" charset="0"/>
                <a:ea typeface="ＭＳ Ｐゴシック" charset="0"/>
              </a:rPr>
              <a:t>Write a log record </a:t>
            </a:r>
            <a:r>
              <a:rPr lang="en-US" i="1">
                <a:latin typeface="Helvetica" charset="0"/>
                <a:ea typeface="ＭＳ Ｐゴシック" charset="0"/>
              </a:rPr>
              <a:t>&lt;T</a:t>
            </a:r>
            <a:r>
              <a:rPr lang="en-US" i="1" baseline="-25000">
                <a:latin typeface="Helvetica" charset="0"/>
                <a:ea typeface="ＭＳ Ｐゴシック" charset="0"/>
              </a:rPr>
              <a:t>i </a:t>
            </a:r>
            <a:r>
              <a:rPr lang="en-US" i="1">
                <a:latin typeface="Helvetica" charset="0"/>
                <a:ea typeface="ＭＳ Ｐゴシック" charset="0"/>
              </a:rPr>
              <a:t> </a:t>
            </a:r>
            <a:r>
              <a:rPr lang="en-US" b="1">
                <a:latin typeface="Helvetica" charset="0"/>
                <a:ea typeface="ＭＳ Ｐゴシック" charset="0"/>
              </a:rPr>
              <a:t>abort</a:t>
            </a:r>
            <a:r>
              <a:rPr lang="en-US" i="1">
                <a:latin typeface="Helvetica" charset="0"/>
                <a:ea typeface="ＭＳ Ｐゴシック" charset="0"/>
              </a:rPr>
              <a:t>&gt; </a:t>
            </a:r>
          </a:p>
          <a:p>
            <a:pPr marL="1543050" lvl="3" indent="-342900">
              <a:lnSpc>
                <a:spcPct val="90000"/>
              </a:lnSpc>
              <a:buFont typeface="Monotype Sorts" charset="0"/>
              <a:buAutoNum type="arabicPeriod"/>
            </a:pPr>
            <a:r>
              <a:rPr lang="en-US">
                <a:latin typeface="Helvetica" charset="0"/>
                <a:ea typeface="ＭＳ Ｐゴシック" charset="0"/>
              </a:rPr>
              <a:t>Remove 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 i="1" baseline="-25000">
                <a:latin typeface="Helvetica" charset="0"/>
                <a:ea typeface="ＭＳ Ｐゴシック" charset="0"/>
              </a:rPr>
              <a:t>i  </a:t>
            </a:r>
            <a:r>
              <a:rPr lang="en-US">
                <a:latin typeface="Helvetica" charset="0"/>
                <a:ea typeface="ＭＳ Ｐゴシック" charset="0"/>
              </a:rPr>
              <a:t>from undo-list</a:t>
            </a:r>
          </a:p>
          <a:p>
            <a:pPr marL="1200150" lvl="2" indent="-342900">
              <a:lnSpc>
                <a:spcPct val="90000"/>
              </a:lnSpc>
              <a:buFont typeface="Monotype Sorts" charset="0"/>
              <a:buAutoNum type="arabicPeriod"/>
            </a:pPr>
            <a:r>
              <a:rPr lang="en-US">
                <a:latin typeface="Helvetica" charset="0"/>
                <a:ea typeface="ＭＳ Ｐゴシック" charset="0"/>
              </a:rPr>
              <a:t>Stop when undo-list is empty</a:t>
            </a:r>
          </a:p>
          <a:p>
            <a:pPr marL="1543050" lvl="3" indent="-342900">
              <a:lnSpc>
                <a:spcPct val="90000"/>
              </a:lnSpc>
              <a:buFont typeface="Monotype Sorts" charset="0"/>
              <a:buChar char="l"/>
            </a:pPr>
            <a:r>
              <a:rPr lang="en-US">
                <a:latin typeface="Helvetica" charset="0"/>
                <a:ea typeface="ＭＳ Ｐゴシック" charset="0"/>
              </a:rPr>
              <a:t>i.e. </a:t>
            </a:r>
            <a:r>
              <a:rPr lang="en-US" i="1">
                <a:latin typeface="Helvetica" charset="0"/>
                <a:ea typeface="ＭＳ Ｐゴシック" charset="0"/>
              </a:rPr>
              <a:t>&lt;T</a:t>
            </a:r>
            <a:r>
              <a:rPr lang="en-US" i="1" baseline="-25000">
                <a:latin typeface="Helvetica" charset="0"/>
                <a:ea typeface="ＭＳ Ｐゴシック" charset="0"/>
              </a:rPr>
              <a:t>i</a:t>
            </a:r>
            <a:r>
              <a:rPr lang="en-US" i="1">
                <a:latin typeface="Helvetica" charset="0"/>
                <a:ea typeface="ＭＳ Ｐゴシック" charset="0"/>
              </a:rPr>
              <a:t> </a:t>
            </a:r>
            <a:r>
              <a:rPr lang="en-US" b="1">
                <a:latin typeface="Helvetica" charset="0"/>
                <a:ea typeface="ＭＳ Ｐゴシック" charset="0"/>
              </a:rPr>
              <a:t>start</a:t>
            </a:r>
            <a:r>
              <a:rPr lang="en-US" i="1">
                <a:latin typeface="Helvetica" charset="0"/>
                <a:ea typeface="ＭＳ Ｐゴシック" charset="0"/>
              </a:rPr>
              <a:t>&gt; </a:t>
            </a:r>
            <a:r>
              <a:rPr lang="en-US">
                <a:latin typeface="Helvetica" charset="0"/>
                <a:ea typeface="ＭＳ Ｐゴシック" charset="0"/>
              </a:rPr>
              <a:t>has been found for every transaction in undo-list</a:t>
            </a:r>
          </a:p>
          <a:p>
            <a:pPr>
              <a:lnSpc>
                <a:spcPct val="90000"/>
              </a:lnSpc>
              <a:buFont typeface="Monotype Sorts" charset="0"/>
              <a:buChar char="l"/>
            </a:pPr>
            <a:r>
              <a:rPr lang="en-US">
                <a:latin typeface="Helvetica" charset="0"/>
              </a:rPr>
              <a:t>After undo phase completes, normal transaction processing can commence</a:t>
            </a:r>
          </a:p>
        </p:txBody>
      </p:sp>
    </p:spTree>
    <p:extLst>
      <p:ext uri="{BB962C8B-B14F-4D97-AF65-F5344CB8AC3E}">
        <p14:creationId xmlns:p14="http://schemas.microsoft.com/office/powerpoint/2010/main" val="230580728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Example of Recovery</a:t>
            </a:r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149350"/>
            <a:ext cx="8750300" cy="445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84453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279079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Transactions and ACID Properties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19200" y="3091434"/>
            <a:ext cx="6705600" cy="1470024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Checkpointing; Write-ahead Logging; Recap</a:t>
            </a:r>
          </a:p>
        </p:txBody>
      </p:sp>
    </p:spTree>
    <p:extLst>
      <p:ext uri="{BB962C8B-B14F-4D97-AF65-F5344CB8AC3E}">
        <p14:creationId xmlns:p14="http://schemas.microsoft.com/office/powerpoint/2010/main" val="352052648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Book Chapters</a:t>
            </a:r>
          </a:p>
          <a:p>
            <a:pPr lvl="1"/>
            <a:r>
              <a:rPr lang="en-US" sz="2400" dirty="0">
                <a:latin typeface="Calibri" charset="0"/>
              </a:rPr>
              <a:t>16.3.6, 16.5</a:t>
            </a:r>
          </a:p>
          <a:p>
            <a:r>
              <a:rPr lang="en-US" sz="2800" dirty="0">
                <a:latin typeface="Calibri" charset="0"/>
              </a:rPr>
              <a:t>Key topics:</a:t>
            </a:r>
          </a:p>
          <a:p>
            <a:pPr lvl="1"/>
            <a:r>
              <a:rPr lang="en-US" sz="2400" dirty="0">
                <a:latin typeface="Calibri" charset="0"/>
              </a:rPr>
              <a:t>Checkpointing</a:t>
            </a:r>
          </a:p>
          <a:p>
            <a:pPr lvl="1"/>
            <a:r>
              <a:rPr lang="en-US" sz="2400" dirty="0">
                <a:latin typeface="Calibri" charset="0"/>
              </a:rPr>
              <a:t>Write-ahead logging</a:t>
            </a:r>
          </a:p>
          <a:p>
            <a:pPr lvl="1"/>
            <a:r>
              <a:rPr lang="en-US" sz="2400" dirty="0">
                <a:latin typeface="Calibri" charset="0"/>
              </a:rPr>
              <a:t>Recap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Recovery: Recap</a:t>
            </a:r>
          </a:p>
        </p:txBody>
      </p:sp>
    </p:spTree>
    <p:extLst>
      <p:ext uri="{BB962C8B-B14F-4D97-AF65-F5344CB8AC3E}">
        <p14:creationId xmlns:p14="http://schemas.microsoft.com/office/powerpoint/2010/main" val="69679678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Checkpointing</a:t>
            </a:r>
          </a:p>
        </p:txBody>
      </p:sp>
      <p:sp>
        <p:nvSpPr>
          <p:cNvPr id="73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far should we go back in the log while constructing redo and undo lists ??</a:t>
            </a:r>
          </a:p>
          <a:p>
            <a:pPr lvl="1"/>
            <a:r>
              <a:rPr lang="en-US"/>
              <a:t>It is possible that a transaction made an update at the very beginning of the system, and that update never made it to disk</a:t>
            </a:r>
          </a:p>
          <a:p>
            <a:pPr lvl="2"/>
            <a:r>
              <a:rPr lang="en-US"/>
              <a:t>very very unlikely, but possible (because we don’t do force)</a:t>
            </a:r>
          </a:p>
          <a:p>
            <a:pPr lvl="1"/>
            <a:r>
              <a:rPr lang="en-US"/>
              <a:t>For correctness, we have to go back all the way to the beginning of the log</a:t>
            </a:r>
          </a:p>
          <a:p>
            <a:pPr lvl="1"/>
            <a:r>
              <a:rPr lang="en-US"/>
              <a:t>Bad idea !!</a:t>
            </a:r>
          </a:p>
          <a:p>
            <a:endParaRPr lang="en-US"/>
          </a:p>
          <a:p>
            <a:r>
              <a:rPr lang="en-US"/>
              <a:t>Checkpointing is a mechanism to reduce this</a:t>
            </a:r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81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Schedule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7848600" cy="660400"/>
          </a:xfrm>
        </p:spPr>
        <p:txBody>
          <a:bodyPr/>
          <a:lstStyle/>
          <a:p>
            <a:r>
              <a:rPr lang="en-US"/>
              <a:t>Another “serial” schedule:</a:t>
            </a:r>
          </a:p>
        </p:txBody>
      </p:sp>
      <p:sp>
        <p:nvSpPr>
          <p:cNvPr id="541700" name="Text Box 4"/>
          <p:cNvSpPr txBox="1">
            <a:spLocks noChangeArrowheads="1"/>
          </p:cNvSpPr>
          <p:nvPr/>
        </p:nvSpPr>
        <p:spPr bwMode="auto">
          <a:xfrm>
            <a:off x="1330325" y="1866900"/>
            <a:ext cx="1143000" cy="421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 = A -50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B=B+50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write(B)</a:t>
            </a:r>
          </a:p>
        </p:txBody>
      </p:sp>
      <p:sp>
        <p:nvSpPr>
          <p:cNvPr id="541701" name="Text Box 5"/>
          <p:cNvSpPr txBox="1">
            <a:spLocks noChangeArrowheads="1"/>
          </p:cNvSpPr>
          <p:nvPr/>
        </p:nvSpPr>
        <p:spPr bwMode="auto">
          <a:xfrm>
            <a:off x="3476625" y="1892300"/>
            <a:ext cx="13843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tmp = A*0.1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 = A – tmp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 = B+ tmp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write(B)</a:t>
            </a:r>
          </a:p>
        </p:txBody>
      </p:sp>
      <p:sp>
        <p:nvSpPr>
          <p:cNvPr id="541702" name="Line 6"/>
          <p:cNvSpPr>
            <a:spLocks noChangeShapeType="1"/>
          </p:cNvSpPr>
          <p:nvPr/>
        </p:nvSpPr>
        <p:spPr bwMode="auto">
          <a:xfrm>
            <a:off x="1295400" y="2184400"/>
            <a:ext cx="405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541703" name="Line 7"/>
          <p:cNvSpPr>
            <a:spLocks noChangeShapeType="1"/>
          </p:cNvSpPr>
          <p:nvPr/>
        </p:nvSpPr>
        <p:spPr bwMode="auto">
          <a:xfrm>
            <a:off x="2984500" y="16891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541706" name="Text Box 10"/>
          <p:cNvSpPr txBox="1">
            <a:spLocks noChangeArrowheads="1"/>
          </p:cNvSpPr>
          <p:nvPr/>
        </p:nvSpPr>
        <p:spPr bwMode="auto">
          <a:xfrm>
            <a:off x="4775200" y="4797425"/>
            <a:ext cx="4106863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Consistent 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Constraint is satisfied.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Since each Xion is consistent, any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serial schedule must be consistent</a:t>
            </a:r>
          </a:p>
        </p:txBody>
      </p:sp>
      <p:sp>
        <p:nvSpPr>
          <p:cNvPr id="541708" name="Text Box 12"/>
          <p:cNvSpPr txBox="1">
            <a:spLocks noChangeArrowheads="1"/>
          </p:cNvSpPr>
          <p:nvPr/>
        </p:nvSpPr>
        <p:spPr bwMode="auto">
          <a:xfrm>
            <a:off x="5530850" y="2182813"/>
            <a:ext cx="30924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Effect:      </a:t>
            </a:r>
            <a:r>
              <a:rPr kumimoji="0" lang="en-US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Before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</a:t>
            </a:r>
            <a:r>
              <a:rPr kumimoji="0" lang="en-US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After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A      100          40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B       50           110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5367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6" grpId="0"/>
      <p:bldP spid="541708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Checkpointing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255000" cy="5529263"/>
          </a:xfrm>
        </p:spPr>
        <p:txBody>
          <a:bodyPr/>
          <a:lstStyle/>
          <a:p>
            <a:r>
              <a:rPr lang="en-US"/>
              <a:t>Periodically, the database system writes out everything in the memory to disk</a:t>
            </a:r>
          </a:p>
          <a:p>
            <a:pPr lvl="1"/>
            <a:r>
              <a:rPr lang="en-US"/>
              <a:t>Goal is to get the database in a state that we know (not necessarily consistent state)</a:t>
            </a:r>
          </a:p>
          <a:p>
            <a:r>
              <a:rPr lang="en-US"/>
              <a:t>Steps:</a:t>
            </a:r>
          </a:p>
          <a:p>
            <a:pPr lvl="1"/>
            <a:r>
              <a:rPr lang="en-US"/>
              <a:t>Stop all other activity in the database system</a:t>
            </a:r>
          </a:p>
          <a:p>
            <a:pPr lvl="1"/>
            <a:r>
              <a:rPr lang="en-US"/>
              <a:t>Write out the entire contents of the memory to the disk </a:t>
            </a:r>
          </a:p>
          <a:p>
            <a:pPr lvl="2"/>
            <a:r>
              <a:rPr lang="en-US"/>
              <a:t>Only need to write updated pages, so not so bad</a:t>
            </a:r>
          </a:p>
          <a:p>
            <a:pPr lvl="2"/>
            <a:r>
              <a:rPr lang="en-US"/>
              <a:t>Entire === all updates, whether committed or not</a:t>
            </a:r>
          </a:p>
          <a:p>
            <a:pPr lvl="1"/>
            <a:r>
              <a:rPr lang="en-US"/>
              <a:t>Write out all the log records to the disk</a:t>
            </a:r>
          </a:p>
          <a:p>
            <a:pPr lvl="1"/>
            <a:r>
              <a:rPr lang="en-US"/>
              <a:t>Write out a special log record to disk </a:t>
            </a:r>
          </a:p>
          <a:p>
            <a:pPr lvl="2"/>
            <a:r>
              <a:rPr lang="en-US"/>
              <a:t>&lt;</a:t>
            </a:r>
            <a:r>
              <a:rPr lang="en-US" i="1"/>
              <a:t>CHECKPOINT LIST_OF_ACTIVE_TRANSACTIONS&gt;</a:t>
            </a:r>
          </a:p>
          <a:p>
            <a:pPr lvl="2"/>
            <a:r>
              <a:rPr lang="en-US"/>
              <a:t>The second component is the list of all active transactions in the system right now</a:t>
            </a:r>
          </a:p>
          <a:p>
            <a:pPr lvl="1"/>
            <a:r>
              <a:rPr lang="en-US"/>
              <a:t>Continue with the transactions again</a:t>
            </a:r>
          </a:p>
        </p:txBody>
      </p:sp>
    </p:spTree>
    <p:extLst>
      <p:ext uri="{BB962C8B-B14F-4D97-AF65-F5344CB8AC3E}">
        <p14:creationId xmlns:p14="http://schemas.microsoft.com/office/powerpoint/2010/main" val="328499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63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Helvetica" charset="0"/>
              </a:rPr>
              <a:t>Recovery from failure</a:t>
            </a:r>
            <a:r>
              <a:rPr lang="en-US" dirty="0">
                <a:latin typeface="Helvetica" charset="0"/>
              </a:rPr>
              <a:t>: Two phases</a:t>
            </a:r>
          </a:p>
          <a:p>
            <a:pPr marL="800100" lvl="1" indent="-342900"/>
            <a:r>
              <a:rPr lang="en-US" b="1" dirty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Redo phase</a:t>
            </a:r>
            <a:r>
              <a:rPr lang="en-US" dirty="0">
                <a:latin typeface="Helvetica" charset="0"/>
                <a:ea typeface="ＭＳ Ｐゴシック" charset="0"/>
              </a:rPr>
              <a:t>:  replay updates of </a:t>
            </a:r>
            <a:r>
              <a:rPr lang="en-US" b="1" dirty="0">
                <a:latin typeface="Helvetica" charset="0"/>
                <a:ea typeface="ＭＳ Ｐゴシック" charset="0"/>
              </a:rPr>
              <a:t>all</a:t>
            </a:r>
            <a:r>
              <a:rPr lang="en-US" dirty="0">
                <a:latin typeface="Helvetica" charset="0"/>
                <a:ea typeface="ＭＳ Ｐゴシック" charset="0"/>
              </a:rPr>
              <a:t> transactions, whether they committed, aborted, or are incomplete</a:t>
            </a:r>
          </a:p>
          <a:p>
            <a:pPr marL="800100" lvl="1" indent="-342900"/>
            <a:r>
              <a:rPr lang="en-US" b="1" dirty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Undo phase</a:t>
            </a:r>
            <a:r>
              <a:rPr lang="en-US" dirty="0">
                <a:latin typeface="Helvetica" charset="0"/>
                <a:ea typeface="ＭＳ Ｐゴシック" charset="0"/>
              </a:rPr>
              <a:t>: undo all incomplete transactions</a:t>
            </a:r>
          </a:p>
          <a:p>
            <a:endParaRPr lang="en-US" b="1" dirty="0">
              <a:latin typeface="Helvetica" charset="0"/>
            </a:endParaRPr>
          </a:p>
          <a:p>
            <a:r>
              <a:rPr lang="en-US" b="1" dirty="0">
                <a:latin typeface="Helvetica" charset="0"/>
              </a:rPr>
              <a:t>Redo phase</a:t>
            </a:r>
            <a:r>
              <a:rPr lang="en-US" dirty="0">
                <a:latin typeface="Helvetica" charset="0"/>
              </a:rPr>
              <a:t> (No difference for Undo phase):</a:t>
            </a:r>
          </a:p>
          <a:p>
            <a:pPr marL="800100" lvl="1" indent="-342900"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ＭＳ Ｐゴシック" charset="0"/>
              </a:rPr>
              <a:t>Find last &lt;</a:t>
            </a:r>
            <a:r>
              <a:rPr lang="en-US" b="1" dirty="0">
                <a:latin typeface="Helvetica" charset="0"/>
                <a:ea typeface="ＭＳ Ｐゴシック" charset="0"/>
              </a:rPr>
              <a:t>checkpoint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US" i="1" dirty="0">
                <a:latin typeface="Helvetica" charset="0"/>
                <a:ea typeface="ＭＳ Ｐゴシック" charset="0"/>
              </a:rPr>
              <a:t>L</a:t>
            </a:r>
            <a:r>
              <a:rPr lang="en-US" dirty="0">
                <a:latin typeface="Helvetica" charset="0"/>
                <a:ea typeface="ＭＳ Ｐゴシック" charset="0"/>
              </a:rPr>
              <a:t>&gt; record, and set undo-list to </a:t>
            </a:r>
            <a:r>
              <a:rPr lang="en-US" i="1" dirty="0">
                <a:latin typeface="Helvetica" charset="0"/>
                <a:ea typeface="ＭＳ Ｐゴシック" charset="0"/>
              </a:rPr>
              <a:t>L</a:t>
            </a:r>
            <a:r>
              <a:rPr lang="en-US" dirty="0">
                <a:latin typeface="Helvetica" charset="0"/>
                <a:ea typeface="ＭＳ Ｐゴシック" charset="0"/>
              </a:rPr>
              <a:t>.</a:t>
            </a:r>
          </a:p>
          <a:p>
            <a:pPr marL="800100" lvl="2" indent="0">
              <a:buNone/>
            </a:pPr>
            <a:r>
              <a:rPr lang="en-US" dirty="0">
                <a:latin typeface="Helvetica" charset="0"/>
                <a:ea typeface="ＭＳ Ｐゴシック" charset="0"/>
              </a:rPr>
              <a:t>- If no checkpoint record, start at the beginning</a:t>
            </a:r>
          </a:p>
          <a:p>
            <a:pPr marL="800100" lvl="1" indent="-342900"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ＭＳ Ｐゴシック" charset="0"/>
              </a:rPr>
              <a:t>Scan forward from above &lt;</a:t>
            </a:r>
            <a:r>
              <a:rPr lang="en-US" b="1" dirty="0">
                <a:latin typeface="Helvetica" charset="0"/>
                <a:ea typeface="ＭＳ Ｐゴシック" charset="0"/>
              </a:rPr>
              <a:t>checkpoint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US" i="1" dirty="0">
                <a:latin typeface="Helvetica" charset="0"/>
                <a:ea typeface="ＭＳ Ｐゴシック" charset="0"/>
              </a:rPr>
              <a:t>L</a:t>
            </a:r>
            <a:r>
              <a:rPr lang="en-US" dirty="0">
                <a:latin typeface="Helvetica" charset="0"/>
                <a:ea typeface="ＭＳ Ｐゴシック" charset="0"/>
              </a:rPr>
              <a:t>&gt; record</a:t>
            </a:r>
          </a:p>
          <a:p>
            <a:pPr marL="1200150" lvl="2" indent="-342900"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ＭＳ Ｐゴシック" charset="0"/>
              </a:rPr>
              <a:t>Whenever a  record </a:t>
            </a:r>
            <a:r>
              <a:rPr lang="en-US" i="1" dirty="0">
                <a:latin typeface="Helvetica" charset="0"/>
                <a:ea typeface="ＭＳ Ｐゴシック" charset="0"/>
              </a:rPr>
              <a:t>&lt;T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i="1" dirty="0">
                <a:latin typeface="Helvetica" charset="0"/>
                <a:ea typeface="ＭＳ Ｐゴシック" charset="0"/>
              </a:rPr>
              <a:t>, </a:t>
            </a:r>
            <a:r>
              <a:rPr lang="en-US" i="1" dirty="0" err="1">
                <a:latin typeface="Helvetica" charset="0"/>
                <a:ea typeface="ＭＳ Ｐゴシック" charset="0"/>
              </a:rPr>
              <a:t>X</a:t>
            </a:r>
            <a:r>
              <a:rPr lang="en-US" i="1" baseline="-25000" dirty="0" err="1">
                <a:latin typeface="Helvetica" charset="0"/>
                <a:ea typeface="ＭＳ Ｐゴシック" charset="0"/>
              </a:rPr>
              <a:t>j</a:t>
            </a:r>
            <a:r>
              <a:rPr lang="en-US" i="1" dirty="0">
                <a:latin typeface="Helvetica" charset="0"/>
                <a:ea typeface="ＭＳ Ｐゴシック" charset="0"/>
              </a:rPr>
              <a:t>,  V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1</a:t>
            </a:r>
            <a:r>
              <a:rPr lang="en-US" i="1" dirty="0">
                <a:latin typeface="Helvetica" charset="0"/>
                <a:ea typeface="ＭＳ Ｐゴシック" charset="0"/>
              </a:rPr>
              <a:t>,  V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2</a:t>
            </a:r>
            <a:r>
              <a:rPr lang="en-US" i="1" dirty="0">
                <a:latin typeface="Helvetica" charset="0"/>
                <a:ea typeface="ＭＳ Ｐゴシック" charset="0"/>
              </a:rPr>
              <a:t>&gt; </a:t>
            </a:r>
            <a:r>
              <a:rPr lang="en-US" dirty="0">
                <a:latin typeface="Helvetica" charset="0"/>
                <a:ea typeface="ＭＳ Ｐゴシック" charset="0"/>
              </a:rPr>
              <a:t>is found, redo it by writing </a:t>
            </a:r>
            <a:r>
              <a:rPr lang="en-US" i="1" dirty="0">
                <a:latin typeface="Helvetica" charset="0"/>
                <a:ea typeface="ＭＳ Ｐゴシック" charset="0"/>
              </a:rPr>
              <a:t>V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2  </a:t>
            </a:r>
            <a:r>
              <a:rPr lang="en-US" dirty="0">
                <a:latin typeface="Helvetica" charset="0"/>
                <a:ea typeface="ＭＳ Ｐゴシック" charset="0"/>
              </a:rPr>
              <a:t>to </a:t>
            </a:r>
            <a:r>
              <a:rPr lang="en-US" i="1" dirty="0" err="1">
                <a:latin typeface="Helvetica" charset="0"/>
                <a:ea typeface="ＭＳ Ｐゴシック" charset="0"/>
              </a:rPr>
              <a:t>X</a:t>
            </a:r>
            <a:r>
              <a:rPr lang="en-US" i="1" baseline="-25000" dirty="0" err="1">
                <a:latin typeface="Helvetica" charset="0"/>
                <a:ea typeface="ＭＳ Ｐゴシック" charset="0"/>
              </a:rPr>
              <a:t>j</a:t>
            </a:r>
            <a:r>
              <a:rPr lang="en-US" i="1" dirty="0">
                <a:latin typeface="Helvetica" charset="0"/>
                <a:ea typeface="ＭＳ Ｐゴシック" charset="0"/>
              </a:rPr>
              <a:t> </a:t>
            </a:r>
          </a:p>
          <a:p>
            <a:pPr marL="1200150" lvl="2" indent="-342900"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ＭＳ Ｐゴシック" charset="0"/>
              </a:rPr>
              <a:t>Whenever a log record </a:t>
            </a:r>
            <a:r>
              <a:rPr lang="en-US" i="1" dirty="0">
                <a:latin typeface="Helvetica" charset="0"/>
                <a:ea typeface="ＭＳ Ｐゴシック" charset="0"/>
              </a:rPr>
              <a:t>&lt;T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 </a:t>
            </a:r>
            <a:r>
              <a:rPr lang="en-US" i="1" dirty="0">
                <a:latin typeface="Helvetica" charset="0"/>
                <a:ea typeface="ＭＳ Ｐゴシック" charset="0"/>
              </a:rPr>
              <a:t> </a:t>
            </a:r>
            <a:r>
              <a:rPr lang="en-US" b="1" dirty="0">
                <a:latin typeface="Helvetica" charset="0"/>
                <a:ea typeface="ＭＳ Ｐゴシック" charset="0"/>
              </a:rPr>
              <a:t>start</a:t>
            </a:r>
            <a:r>
              <a:rPr lang="en-US" i="1" dirty="0">
                <a:latin typeface="Helvetica" charset="0"/>
                <a:ea typeface="ＭＳ Ｐゴシック" charset="0"/>
              </a:rPr>
              <a:t>&gt; </a:t>
            </a:r>
            <a:r>
              <a:rPr lang="en-US" dirty="0">
                <a:latin typeface="Helvetica" charset="0"/>
                <a:ea typeface="ＭＳ Ｐゴシック" charset="0"/>
              </a:rPr>
              <a:t>is found, add </a:t>
            </a:r>
            <a:r>
              <a:rPr lang="en-US" i="1" dirty="0">
                <a:latin typeface="Helvetica" charset="0"/>
                <a:ea typeface="ＭＳ Ｐゴシック" charset="0"/>
              </a:rPr>
              <a:t>T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  </a:t>
            </a:r>
            <a:r>
              <a:rPr lang="en-US" dirty="0">
                <a:latin typeface="Helvetica" charset="0"/>
                <a:ea typeface="ＭＳ Ｐゴシック" charset="0"/>
              </a:rPr>
              <a:t>to undo-list</a:t>
            </a:r>
          </a:p>
          <a:p>
            <a:pPr marL="1200150" lvl="2" indent="-342900"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ＭＳ Ｐゴシック" charset="0"/>
              </a:rPr>
              <a:t>Whenever a log record </a:t>
            </a:r>
            <a:r>
              <a:rPr lang="en-US" i="1" dirty="0">
                <a:latin typeface="Helvetica" charset="0"/>
                <a:ea typeface="ＭＳ Ｐゴシック" charset="0"/>
              </a:rPr>
              <a:t>&lt;T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i="1" dirty="0">
                <a:latin typeface="Helvetica" charset="0"/>
                <a:ea typeface="ＭＳ Ｐゴシック" charset="0"/>
              </a:rPr>
              <a:t>  </a:t>
            </a:r>
            <a:r>
              <a:rPr lang="en-US" b="1" dirty="0">
                <a:latin typeface="Helvetica" charset="0"/>
                <a:ea typeface="ＭＳ Ｐゴシック" charset="0"/>
              </a:rPr>
              <a:t>commit</a:t>
            </a:r>
            <a:r>
              <a:rPr lang="en-US" i="1" dirty="0">
                <a:latin typeface="Helvetica" charset="0"/>
                <a:ea typeface="ＭＳ Ｐゴシック" charset="0"/>
              </a:rPr>
              <a:t>&gt; or &lt;T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i="1" dirty="0">
                <a:latin typeface="Helvetica" charset="0"/>
                <a:ea typeface="ＭＳ Ｐゴシック" charset="0"/>
              </a:rPr>
              <a:t> </a:t>
            </a:r>
            <a:r>
              <a:rPr lang="en-US" b="1" dirty="0">
                <a:latin typeface="Helvetica" charset="0"/>
                <a:ea typeface="ＭＳ Ｐゴシック" charset="0"/>
              </a:rPr>
              <a:t>abort</a:t>
            </a:r>
            <a:r>
              <a:rPr lang="en-US" i="1" dirty="0">
                <a:latin typeface="Helvetica" charset="0"/>
                <a:ea typeface="ＭＳ Ｐゴシック" charset="0"/>
              </a:rPr>
              <a:t>&gt; </a:t>
            </a:r>
            <a:r>
              <a:rPr lang="en-US" dirty="0">
                <a:latin typeface="Helvetica" charset="0"/>
                <a:ea typeface="ＭＳ Ｐゴシック" charset="0"/>
              </a:rPr>
              <a:t>is found, remove </a:t>
            </a:r>
            <a:r>
              <a:rPr lang="en-US" i="1" dirty="0">
                <a:latin typeface="Helvetica" charset="0"/>
                <a:ea typeface="ＭＳ Ｐゴシック" charset="0"/>
              </a:rPr>
              <a:t>T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i="1" dirty="0">
                <a:latin typeface="Helvetica" charset="0"/>
                <a:ea typeface="ＭＳ Ｐゴシック" charset="0"/>
              </a:rPr>
              <a:t>  </a:t>
            </a:r>
            <a:r>
              <a:rPr lang="en-US" dirty="0">
                <a:latin typeface="Helvetica" charset="0"/>
                <a:ea typeface="ＭＳ Ｐゴシック" charset="0"/>
              </a:rPr>
              <a:t>from undo-list</a:t>
            </a:r>
          </a:p>
          <a:p>
            <a:pPr marL="114300" indent="0">
              <a:buNone/>
            </a:pPr>
            <a:endParaRPr lang="en-US" dirty="0">
              <a:latin typeface="Helvetica" charset="0"/>
              <a:ea typeface="ＭＳ Ｐゴシック" charset="0"/>
            </a:endParaRPr>
          </a:p>
          <a:p>
            <a:endParaRPr lang="en-US" dirty="0">
              <a:latin typeface="Helvetica" charset="0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Helvetica" charset="0"/>
              </a:rPr>
              <a:t>Recovery Algorithm (Cont.)</a:t>
            </a:r>
          </a:p>
        </p:txBody>
      </p:sp>
    </p:spTree>
    <p:extLst>
      <p:ext uri="{BB962C8B-B14F-4D97-AF65-F5344CB8AC3E}">
        <p14:creationId xmlns:p14="http://schemas.microsoft.com/office/powerpoint/2010/main" val="275831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so far …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Log-based recovery</a:t>
            </a:r>
          </a:p>
          <a:p>
            <a:pPr lvl="1"/>
            <a:r>
              <a:rPr lang="en-US"/>
              <a:t>Uses a </a:t>
            </a:r>
            <a:r>
              <a:rPr lang="en-US" i="1"/>
              <a:t>log </a:t>
            </a:r>
            <a:r>
              <a:rPr lang="en-US"/>
              <a:t>to aid during recovery</a:t>
            </a:r>
          </a:p>
          <a:p>
            <a:pPr lvl="1"/>
            <a:endParaRPr lang="en-US"/>
          </a:p>
          <a:p>
            <a:r>
              <a:rPr lang="en-US"/>
              <a:t>UNDO()</a:t>
            </a:r>
          </a:p>
          <a:p>
            <a:pPr lvl="1"/>
            <a:r>
              <a:rPr lang="en-US"/>
              <a:t>Used for normal transaction abort/rollback, as well as during restart recovery</a:t>
            </a:r>
          </a:p>
          <a:p>
            <a:pPr lvl="1"/>
            <a:endParaRPr lang="en-US"/>
          </a:p>
          <a:p>
            <a:r>
              <a:rPr lang="en-US"/>
              <a:t>REDO()</a:t>
            </a:r>
          </a:p>
          <a:p>
            <a:pPr lvl="1"/>
            <a:r>
              <a:rPr lang="en-US"/>
              <a:t>Used during restart recovery </a:t>
            </a:r>
          </a:p>
          <a:p>
            <a:pPr lvl="1"/>
            <a:endParaRPr lang="en-US"/>
          </a:p>
          <a:p>
            <a:r>
              <a:rPr lang="en-US"/>
              <a:t>Checkpoints</a:t>
            </a:r>
          </a:p>
          <a:p>
            <a:pPr lvl="1"/>
            <a:r>
              <a:rPr lang="en-US"/>
              <a:t>Used to reduce the restart recovery time</a:t>
            </a:r>
          </a:p>
        </p:txBody>
      </p:sp>
    </p:spTree>
    <p:extLst>
      <p:ext uri="{BB962C8B-B14F-4D97-AF65-F5344CB8AC3E}">
        <p14:creationId xmlns:p14="http://schemas.microsoft.com/office/powerpoint/2010/main" val="185045067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Write-ahead logging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051800" cy="5341938"/>
          </a:xfrm>
        </p:spPr>
        <p:txBody>
          <a:bodyPr/>
          <a:lstStyle/>
          <a:p>
            <a:r>
              <a:rPr lang="en-US"/>
              <a:t>We assumed that log records are written to disk as soon as generated</a:t>
            </a:r>
          </a:p>
          <a:p>
            <a:pPr lvl="1"/>
            <a:r>
              <a:rPr lang="en-US"/>
              <a:t>Too restrictive</a:t>
            </a:r>
          </a:p>
          <a:p>
            <a:r>
              <a:rPr lang="en-US"/>
              <a:t>Write-ahead logging:</a:t>
            </a:r>
          </a:p>
          <a:p>
            <a:pPr lvl="1"/>
            <a:r>
              <a:rPr lang="en-US"/>
              <a:t>Before an update on a data item (say A) makes it to disk, the log records referring to the update must be forced to disk</a:t>
            </a:r>
          </a:p>
          <a:p>
            <a:pPr lvl="1"/>
            <a:r>
              <a:rPr lang="en-US"/>
              <a:t>How ?</a:t>
            </a:r>
          </a:p>
          <a:p>
            <a:pPr lvl="2"/>
            <a:r>
              <a:rPr lang="en-US"/>
              <a:t>Each log record has a log sequence number (LSN)</a:t>
            </a:r>
          </a:p>
          <a:p>
            <a:pPr lvl="3"/>
            <a:r>
              <a:rPr lang="en-US"/>
              <a:t>Monotonically increasing</a:t>
            </a:r>
          </a:p>
          <a:p>
            <a:pPr lvl="2"/>
            <a:r>
              <a:rPr lang="en-US"/>
              <a:t>For each page in the memory, we maintain the LSN of the </a:t>
            </a:r>
            <a:r>
              <a:rPr lang="en-US" i="1" u="sng"/>
              <a:t>last log record</a:t>
            </a:r>
            <a:r>
              <a:rPr lang="en-US" i="1"/>
              <a:t> </a:t>
            </a:r>
            <a:r>
              <a:rPr lang="en-US"/>
              <a:t>that updated a record on this page</a:t>
            </a:r>
          </a:p>
          <a:p>
            <a:pPr lvl="3"/>
            <a:r>
              <a:rPr lang="en-US" i="1"/>
              <a:t>pageLSN</a:t>
            </a:r>
          </a:p>
          <a:p>
            <a:pPr lvl="2"/>
            <a:r>
              <a:rPr lang="en-US"/>
              <a:t>If a page </a:t>
            </a:r>
            <a:r>
              <a:rPr lang="en-US" i="1"/>
              <a:t>P </a:t>
            </a:r>
            <a:r>
              <a:rPr lang="en-US"/>
              <a:t>is to be written to disk, all the log records till </a:t>
            </a:r>
            <a:r>
              <a:rPr lang="en-US" i="1"/>
              <a:t>pageLSN(P)</a:t>
            </a:r>
            <a:r>
              <a:rPr lang="en-US"/>
              <a:t> are forced to disk</a:t>
            </a:r>
          </a:p>
          <a:p>
            <a:pPr>
              <a:buFont typeface="Monotype Sorts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2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Write-ahead logging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Write-ahead logging (WAL) is sufficient for all our purposes</a:t>
            </a:r>
          </a:p>
          <a:p>
            <a:pPr lvl="1"/>
            <a:r>
              <a:rPr lang="en-US"/>
              <a:t>All the algorithms discussed before work</a:t>
            </a:r>
          </a:p>
          <a:p>
            <a:pPr lvl="1"/>
            <a:endParaRPr lang="en-US"/>
          </a:p>
          <a:p>
            <a:r>
              <a:rPr lang="en-US"/>
              <a:t>Note the special case: </a:t>
            </a:r>
          </a:p>
          <a:p>
            <a:pPr lvl="1"/>
            <a:r>
              <a:rPr lang="en-US"/>
              <a:t>A transaction is not considered committed, unless the &lt;T, commit&gt; record is on disk</a:t>
            </a:r>
          </a:p>
        </p:txBody>
      </p:sp>
    </p:spTree>
    <p:extLst>
      <p:ext uri="{BB962C8B-B14F-4D97-AF65-F5344CB8AC3E}">
        <p14:creationId xmlns:p14="http://schemas.microsoft.com/office/powerpoint/2010/main" val="227037672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issues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system halts during checkpointing</a:t>
            </a:r>
          </a:p>
          <a:p>
            <a:pPr lvl="1"/>
            <a:r>
              <a:rPr lang="en-US"/>
              <a:t>Not acceptable</a:t>
            </a:r>
          </a:p>
          <a:p>
            <a:pPr lvl="1"/>
            <a:r>
              <a:rPr lang="en-US"/>
              <a:t>Advanced recovery techniques allow the system to continue processing while checkpointing is going on</a:t>
            </a:r>
          </a:p>
          <a:p>
            <a:pPr lvl="1"/>
            <a:endParaRPr lang="en-US"/>
          </a:p>
          <a:p>
            <a:r>
              <a:rPr lang="en-US"/>
              <a:t>System may crash during recovery</a:t>
            </a:r>
          </a:p>
          <a:p>
            <a:pPr lvl="1"/>
            <a:r>
              <a:rPr lang="en-US"/>
              <a:t>Our simple protocol is actually fine</a:t>
            </a:r>
          </a:p>
          <a:p>
            <a:pPr lvl="1"/>
            <a:r>
              <a:rPr lang="en-US"/>
              <a:t>In general, this can be painful to handle</a:t>
            </a:r>
          </a:p>
          <a:p>
            <a:pPr lvl="1"/>
            <a:endParaRPr lang="en-US"/>
          </a:p>
          <a:p>
            <a:r>
              <a:rPr lang="en-US"/>
              <a:t>B+-Tree and other indexing techniques</a:t>
            </a:r>
          </a:p>
          <a:p>
            <a:pPr lvl="1"/>
            <a:r>
              <a:rPr lang="en-US"/>
              <a:t>Strict 2PL is typically not followed (we didn’t cover this)</a:t>
            </a:r>
          </a:p>
          <a:p>
            <a:pPr lvl="1"/>
            <a:r>
              <a:rPr lang="en-US"/>
              <a:t>So physical logging is not sufficient; must have logical logging</a:t>
            </a:r>
          </a:p>
        </p:txBody>
      </p:sp>
    </p:spTree>
    <p:extLst>
      <p:ext uri="{BB962C8B-B14F-4D97-AF65-F5344CB8AC3E}">
        <p14:creationId xmlns:p14="http://schemas.microsoft.com/office/powerpoint/2010/main" val="191060272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issues</a:t>
            </a:r>
          </a:p>
        </p:txBody>
      </p:sp>
      <p:sp>
        <p:nvSpPr>
          <p:cNvPr id="74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ARIES: Considered </a:t>
            </a:r>
            <a:r>
              <a:rPr lang="en-US" i="1"/>
              <a:t>the canonical description of log-based recovery</a:t>
            </a:r>
          </a:p>
          <a:p>
            <a:pPr lvl="1">
              <a:lnSpc>
                <a:spcPct val="90000"/>
              </a:lnSpc>
            </a:pPr>
            <a:r>
              <a:rPr lang="en-US"/>
              <a:t>Used in most systems</a:t>
            </a:r>
          </a:p>
          <a:p>
            <a:pPr lvl="1">
              <a:lnSpc>
                <a:spcPct val="90000"/>
              </a:lnSpc>
            </a:pPr>
            <a:r>
              <a:rPr lang="en-US"/>
              <a:t>Has many other types of log records that simplify recovery significantly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Loss of disk:</a:t>
            </a:r>
          </a:p>
          <a:p>
            <a:pPr lvl="1">
              <a:lnSpc>
                <a:spcPct val="90000"/>
              </a:lnSpc>
            </a:pPr>
            <a:r>
              <a:rPr lang="en-US"/>
              <a:t>Can use a scheme similar to checkpoining to periodically dump the database onto </a:t>
            </a:r>
            <a:r>
              <a:rPr lang="en-US" i="1"/>
              <a:t>tapes </a:t>
            </a:r>
            <a:r>
              <a:rPr lang="en-US"/>
              <a:t>or </a:t>
            </a:r>
            <a:r>
              <a:rPr lang="en-US" i="1"/>
              <a:t>optical storage</a:t>
            </a:r>
          </a:p>
          <a:p>
            <a:pPr lvl="1">
              <a:lnSpc>
                <a:spcPct val="90000"/>
              </a:lnSpc>
            </a:pPr>
            <a:r>
              <a:rPr lang="en-US"/>
              <a:t>Techniques exist for doing this while the transactions are executing (called </a:t>
            </a:r>
            <a:r>
              <a:rPr lang="en-US" i="1"/>
              <a:t>fuzzy dumps)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Shadow paging:</a:t>
            </a:r>
          </a:p>
          <a:p>
            <a:pPr lvl="1">
              <a:lnSpc>
                <a:spcPct val="90000"/>
              </a:lnSpc>
            </a:pPr>
            <a:r>
              <a:rPr lang="en-US"/>
              <a:t>Read up</a:t>
            </a:r>
          </a:p>
        </p:txBody>
      </p:sp>
    </p:spTree>
    <p:extLst>
      <p:ext uri="{BB962C8B-B14F-4D97-AF65-F5344CB8AC3E}">
        <p14:creationId xmlns:p14="http://schemas.microsoft.com/office/powerpoint/2010/main" val="404461872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</a:t>
            </a:r>
          </a:p>
        </p:txBody>
      </p:sp>
      <p:sp>
        <p:nvSpPr>
          <p:cNvPr id="74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STEAL vs NO STEAL, FORCE vs NO FORCE</a:t>
            </a:r>
          </a:p>
          <a:p>
            <a:pPr lvl="1"/>
            <a:r>
              <a:rPr lang="en-US"/>
              <a:t>We studied how to do STEAL and NO FORCE through log-based recovery scheme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66738" y="2708275"/>
            <a:ext cx="3554412" cy="2808288"/>
            <a:chOff x="357" y="1418"/>
            <a:chExt cx="2239" cy="1769"/>
          </a:xfrm>
        </p:grpSpPr>
        <p:sp>
          <p:nvSpPr>
            <p:cNvPr id="743428" name="Rectangle 4"/>
            <p:cNvSpPr>
              <a:spLocks noChangeArrowheads="1"/>
            </p:cNvSpPr>
            <p:nvPr/>
          </p:nvSpPr>
          <p:spPr bwMode="auto">
            <a:xfrm>
              <a:off x="469" y="2386"/>
              <a:ext cx="506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rgbClr val="3365FB"/>
                  </a:solidFill>
                  <a:latin typeface="Arial" charset="0"/>
                </a:rPr>
                <a:t>Force</a:t>
              </a:r>
            </a:p>
          </p:txBody>
        </p:sp>
        <p:sp>
          <p:nvSpPr>
            <p:cNvPr id="743429" name="Rectangle 5"/>
            <p:cNvSpPr>
              <a:spLocks noChangeArrowheads="1"/>
            </p:cNvSpPr>
            <p:nvPr/>
          </p:nvSpPr>
          <p:spPr bwMode="auto">
            <a:xfrm>
              <a:off x="357" y="1627"/>
              <a:ext cx="73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rgbClr val="3365FB"/>
                  </a:solidFill>
                  <a:latin typeface="Arial" charset="0"/>
                </a:rPr>
                <a:t>No Force</a:t>
              </a:r>
            </a:p>
          </p:txBody>
        </p:sp>
        <p:sp>
          <p:nvSpPr>
            <p:cNvPr id="743430" name="Rectangle 6"/>
            <p:cNvSpPr>
              <a:spLocks noChangeArrowheads="1"/>
            </p:cNvSpPr>
            <p:nvPr/>
          </p:nvSpPr>
          <p:spPr bwMode="auto">
            <a:xfrm>
              <a:off x="1141" y="2956"/>
              <a:ext cx="690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chemeClr val="tx2"/>
                  </a:solidFill>
                  <a:latin typeface="Arial" charset="0"/>
                </a:rPr>
                <a:t>No Steal</a:t>
              </a:r>
            </a:p>
          </p:txBody>
        </p:sp>
        <p:sp>
          <p:nvSpPr>
            <p:cNvPr id="743431" name="Rectangle 7"/>
            <p:cNvSpPr>
              <a:spLocks noChangeArrowheads="1"/>
            </p:cNvSpPr>
            <p:nvPr/>
          </p:nvSpPr>
          <p:spPr bwMode="auto">
            <a:xfrm>
              <a:off x="2064" y="2958"/>
              <a:ext cx="45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chemeClr val="tx2"/>
                  </a:solidFill>
                  <a:latin typeface="Arial" charset="0"/>
                </a:rPr>
                <a:t>Steal</a:t>
              </a:r>
            </a:p>
          </p:txBody>
        </p:sp>
        <p:sp>
          <p:nvSpPr>
            <p:cNvPr id="743432" name="Rectangle 8"/>
            <p:cNvSpPr>
              <a:spLocks noChangeArrowheads="1"/>
            </p:cNvSpPr>
            <p:nvPr/>
          </p:nvSpPr>
          <p:spPr bwMode="auto">
            <a:xfrm>
              <a:off x="1842" y="1420"/>
              <a:ext cx="748" cy="721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solidFill>
                    <a:srgbClr val="FFFFFF"/>
                  </a:solidFill>
                </a:rPr>
                <a:t>Desired</a:t>
              </a:r>
            </a:p>
          </p:txBody>
        </p:sp>
        <p:sp>
          <p:nvSpPr>
            <p:cNvPr id="743433" name="Rectangle 9"/>
            <p:cNvSpPr>
              <a:spLocks noChangeArrowheads="1"/>
            </p:cNvSpPr>
            <p:nvPr/>
          </p:nvSpPr>
          <p:spPr bwMode="auto">
            <a:xfrm>
              <a:off x="1060" y="2138"/>
              <a:ext cx="784" cy="72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/>
                <a:t>Trivial</a:t>
              </a:r>
            </a:p>
          </p:txBody>
        </p:sp>
        <p:sp>
          <p:nvSpPr>
            <p:cNvPr id="743434" name="Rectangle 10"/>
            <p:cNvSpPr>
              <a:spLocks noChangeArrowheads="1"/>
            </p:cNvSpPr>
            <p:nvPr/>
          </p:nvSpPr>
          <p:spPr bwMode="auto">
            <a:xfrm>
              <a:off x="1839" y="2137"/>
              <a:ext cx="757" cy="72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000" b="1"/>
            </a:p>
          </p:txBody>
        </p:sp>
        <p:sp>
          <p:nvSpPr>
            <p:cNvPr id="743435" name="Rectangle 11"/>
            <p:cNvSpPr>
              <a:spLocks noChangeArrowheads="1"/>
            </p:cNvSpPr>
            <p:nvPr/>
          </p:nvSpPr>
          <p:spPr bwMode="auto">
            <a:xfrm>
              <a:off x="1059" y="1418"/>
              <a:ext cx="793" cy="72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000" b="1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4697413" y="2655888"/>
            <a:ext cx="3554412" cy="2808287"/>
            <a:chOff x="2959" y="1385"/>
            <a:chExt cx="2239" cy="1769"/>
          </a:xfrm>
        </p:grpSpPr>
        <p:sp>
          <p:nvSpPr>
            <p:cNvPr id="743436" name="Rectangle 12"/>
            <p:cNvSpPr>
              <a:spLocks noChangeArrowheads="1"/>
            </p:cNvSpPr>
            <p:nvPr/>
          </p:nvSpPr>
          <p:spPr bwMode="auto">
            <a:xfrm>
              <a:off x="3071" y="2353"/>
              <a:ext cx="506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rgbClr val="3365FB"/>
                  </a:solidFill>
                  <a:latin typeface="Arial" charset="0"/>
                </a:rPr>
                <a:t>Force</a:t>
              </a:r>
            </a:p>
          </p:txBody>
        </p:sp>
        <p:sp>
          <p:nvSpPr>
            <p:cNvPr id="743437" name="Rectangle 13"/>
            <p:cNvSpPr>
              <a:spLocks noChangeArrowheads="1"/>
            </p:cNvSpPr>
            <p:nvPr/>
          </p:nvSpPr>
          <p:spPr bwMode="auto">
            <a:xfrm>
              <a:off x="2959" y="1594"/>
              <a:ext cx="73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rgbClr val="3365FB"/>
                  </a:solidFill>
                  <a:latin typeface="Arial" charset="0"/>
                </a:rPr>
                <a:t>No Force</a:t>
              </a:r>
            </a:p>
          </p:txBody>
        </p:sp>
        <p:sp>
          <p:nvSpPr>
            <p:cNvPr id="743438" name="Rectangle 14"/>
            <p:cNvSpPr>
              <a:spLocks noChangeArrowheads="1"/>
            </p:cNvSpPr>
            <p:nvPr/>
          </p:nvSpPr>
          <p:spPr bwMode="auto">
            <a:xfrm>
              <a:off x="3743" y="2923"/>
              <a:ext cx="690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chemeClr val="tx2"/>
                  </a:solidFill>
                  <a:latin typeface="Arial" charset="0"/>
                </a:rPr>
                <a:t>No Steal</a:t>
              </a:r>
            </a:p>
          </p:txBody>
        </p:sp>
        <p:sp>
          <p:nvSpPr>
            <p:cNvPr id="743439" name="Rectangle 15"/>
            <p:cNvSpPr>
              <a:spLocks noChangeArrowheads="1"/>
            </p:cNvSpPr>
            <p:nvPr/>
          </p:nvSpPr>
          <p:spPr bwMode="auto">
            <a:xfrm>
              <a:off x="4666" y="2925"/>
              <a:ext cx="45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chemeClr val="tx2"/>
                  </a:solidFill>
                  <a:latin typeface="Arial" charset="0"/>
                </a:rPr>
                <a:t>Steal</a:t>
              </a:r>
            </a:p>
          </p:txBody>
        </p:sp>
        <p:sp>
          <p:nvSpPr>
            <p:cNvPr id="743440" name="Rectangle 16"/>
            <p:cNvSpPr>
              <a:spLocks noChangeArrowheads="1"/>
            </p:cNvSpPr>
            <p:nvPr/>
          </p:nvSpPr>
          <p:spPr bwMode="auto">
            <a:xfrm>
              <a:off x="4444" y="1387"/>
              <a:ext cx="748" cy="721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="1">
                  <a:solidFill>
                    <a:srgbClr val="FFFFFF"/>
                  </a:solidFill>
                </a:rPr>
                <a:t>REDO</a:t>
              </a:r>
            </a:p>
            <a:p>
              <a:pPr algn="ctr"/>
              <a:r>
                <a:rPr lang="en-US" b="1">
                  <a:solidFill>
                    <a:srgbClr val="FFFFFF"/>
                  </a:solidFill>
                </a:rPr>
                <a:t>UNDO</a:t>
              </a:r>
            </a:p>
          </p:txBody>
        </p:sp>
        <p:sp>
          <p:nvSpPr>
            <p:cNvPr id="743441" name="Rectangle 17"/>
            <p:cNvSpPr>
              <a:spLocks noChangeArrowheads="1"/>
            </p:cNvSpPr>
            <p:nvPr/>
          </p:nvSpPr>
          <p:spPr bwMode="auto">
            <a:xfrm>
              <a:off x="3662" y="2105"/>
              <a:ext cx="784" cy="72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="1"/>
                <a:t>NO REDO</a:t>
              </a:r>
            </a:p>
            <a:p>
              <a:pPr algn="ctr"/>
              <a:r>
                <a:rPr lang="en-US" b="1"/>
                <a:t>NO UNDO</a:t>
              </a:r>
            </a:p>
          </p:txBody>
        </p:sp>
        <p:sp>
          <p:nvSpPr>
            <p:cNvPr id="743442" name="Rectangle 18"/>
            <p:cNvSpPr>
              <a:spLocks noChangeArrowheads="1"/>
            </p:cNvSpPr>
            <p:nvPr/>
          </p:nvSpPr>
          <p:spPr bwMode="auto">
            <a:xfrm>
              <a:off x="4441" y="2104"/>
              <a:ext cx="757" cy="72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="1"/>
                <a:t>NO REDO</a:t>
              </a:r>
            </a:p>
            <a:p>
              <a:pPr algn="ctr"/>
              <a:r>
                <a:rPr lang="en-US" b="1"/>
                <a:t>UNDO</a:t>
              </a:r>
            </a:p>
          </p:txBody>
        </p:sp>
        <p:sp>
          <p:nvSpPr>
            <p:cNvPr id="743443" name="Rectangle 19"/>
            <p:cNvSpPr>
              <a:spLocks noChangeArrowheads="1"/>
            </p:cNvSpPr>
            <p:nvPr/>
          </p:nvSpPr>
          <p:spPr bwMode="auto">
            <a:xfrm>
              <a:off x="3661" y="1385"/>
              <a:ext cx="793" cy="72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="1"/>
                <a:t>REDO</a:t>
              </a:r>
            </a:p>
            <a:p>
              <a:pPr algn="ctr"/>
              <a:r>
                <a:rPr lang="en-US" b="1"/>
                <a:t>NO UNDO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656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</a:t>
            </a:r>
          </a:p>
        </p:txBody>
      </p:sp>
      <p:sp>
        <p:nvSpPr>
          <p:cNvPr id="74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ACID Properties</a:t>
            </a:r>
          </a:p>
          <a:p>
            <a:pPr lvl="1"/>
            <a:r>
              <a:rPr lang="en-US"/>
              <a:t>Atomicity and Durability :</a:t>
            </a:r>
          </a:p>
          <a:p>
            <a:pPr lvl="2"/>
            <a:r>
              <a:rPr lang="en-US"/>
              <a:t>Logs, undo(), redo(), WAL etc</a:t>
            </a:r>
          </a:p>
          <a:p>
            <a:pPr lvl="2"/>
            <a:endParaRPr lang="en-US"/>
          </a:p>
          <a:p>
            <a:pPr lvl="1"/>
            <a:r>
              <a:rPr lang="en-US"/>
              <a:t>Consistency and Isolation:</a:t>
            </a:r>
          </a:p>
          <a:p>
            <a:pPr lvl="2"/>
            <a:r>
              <a:rPr lang="en-US"/>
              <a:t>Concurrency schemes</a:t>
            </a:r>
          </a:p>
          <a:p>
            <a:pPr lvl="2"/>
            <a:endParaRPr lang="en-US"/>
          </a:p>
          <a:p>
            <a:pPr lvl="1"/>
            <a:r>
              <a:rPr lang="en-US"/>
              <a:t>Strong interactions:</a:t>
            </a:r>
          </a:p>
          <a:p>
            <a:pPr lvl="2"/>
            <a:r>
              <a:rPr lang="en-US"/>
              <a:t>We had to assume Strict 2PL for proving correctness of recovery</a:t>
            </a:r>
          </a:p>
          <a:p>
            <a:pPr lvl="2"/>
            <a:endParaRPr lang="en-US"/>
          </a:p>
          <a:p>
            <a:pPr>
              <a:buFont typeface="Monotype Sorts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8876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279079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Transactions and ACID Properties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19200" y="3091434"/>
            <a:ext cx="6705600" cy="1470024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Distributed Transactions</a:t>
            </a:r>
          </a:p>
        </p:txBody>
      </p:sp>
    </p:spTree>
    <p:extLst>
      <p:ext uri="{BB962C8B-B14F-4D97-AF65-F5344CB8AC3E}">
        <p14:creationId xmlns:p14="http://schemas.microsoft.com/office/powerpoint/2010/main" val="3638960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95250"/>
            <a:ext cx="8077200" cy="609600"/>
          </a:xfrm>
        </p:spPr>
        <p:txBody>
          <a:bodyPr/>
          <a:lstStyle/>
          <a:p>
            <a:r>
              <a:rPr lang="en-US"/>
              <a:t>Another schedule</a:t>
            </a:r>
          </a:p>
        </p:txBody>
      </p:sp>
      <p:sp>
        <p:nvSpPr>
          <p:cNvPr id="652292" name="Text Box 4"/>
          <p:cNvSpPr txBox="1">
            <a:spLocks noChangeArrowheads="1"/>
          </p:cNvSpPr>
          <p:nvPr/>
        </p:nvSpPr>
        <p:spPr bwMode="auto">
          <a:xfrm>
            <a:off x="987425" y="1343025"/>
            <a:ext cx="1143000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 = A -50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B=B+50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write(B)</a:t>
            </a:r>
          </a:p>
        </p:txBody>
      </p:sp>
      <p:sp>
        <p:nvSpPr>
          <p:cNvPr id="652293" name="Text Box 5"/>
          <p:cNvSpPr txBox="1">
            <a:spLocks noChangeArrowheads="1"/>
          </p:cNvSpPr>
          <p:nvPr/>
        </p:nvSpPr>
        <p:spPr bwMode="auto">
          <a:xfrm>
            <a:off x="2960688" y="1357313"/>
            <a:ext cx="140294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tmp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= A*0.1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 = A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tmp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 = B +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tmp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write(B)</a:t>
            </a:r>
          </a:p>
        </p:txBody>
      </p:sp>
      <p:sp>
        <p:nvSpPr>
          <p:cNvPr id="652294" name="Line 6"/>
          <p:cNvSpPr>
            <a:spLocks noChangeShapeType="1"/>
          </p:cNvSpPr>
          <p:nvPr/>
        </p:nvSpPr>
        <p:spPr bwMode="auto">
          <a:xfrm>
            <a:off x="952500" y="1660525"/>
            <a:ext cx="405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652295" name="Line 7"/>
          <p:cNvSpPr>
            <a:spLocks noChangeShapeType="1"/>
          </p:cNvSpPr>
          <p:nvPr/>
        </p:nvSpPr>
        <p:spPr bwMode="auto">
          <a:xfrm>
            <a:off x="2671763" y="14605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652300" name="Text Box 12"/>
          <p:cNvSpPr txBox="1">
            <a:spLocks noChangeArrowheads="1"/>
          </p:cNvSpPr>
          <p:nvPr/>
        </p:nvSpPr>
        <p:spPr bwMode="auto">
          <a:xfrm>
            <a:off x="5291138" y="1695450"/>
            <a:ext cx="2751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Is this schedule okay ?</a:t>
            </a:r>
          </a:p>
        </p:txBody>
      </p:sp>
      <p:sp>
        <p:nvSpPr>
          <p:cNvPr id="652301" name="Text Box 13"/>
          <p:cNvSpPr txBox="1">
            <a:spLocks noChangeArrowheads="1"/>
          </p:cNvSpPr>
          <p:nvPr/>
        </p:nvSpPr>
        <p:spPr bwMode="auto">
          <a:xfrm>
            <a:off x="5297488" y="2427288"/>
            <a:ext cx="3382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Lets look at the final effect…</a:t>
            </a:r>
          </a:p>
        </p:txBody>
      </p:sp>
      <p:sp>
        <p:nvSpPr>
          <p:cNvPr id="652302" name="Text Box 14"/>
          <p:cNvSpPr txBox="1">
            <a:spLocks noChangeArrowheads="1"/>
          </p:cNvSpPr>
          <p:nvPr/>
        </p:nvSpPr>
        <p:spPr bwMode="auto">
          <a:xfrm>
            <a:off x="5314950" y="3170238"/>
            <a:ext cx="30924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Effect:      </a:t>
            </a:r>
            <a:r>
              <a:rPr kumimoji="0" lang="en-US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Before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</a:t>
            </a:r>
            <a:r>
              <a:rPr kumimoji="0" lang="en-US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After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A      100          45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B       50           105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652303" name="Text Box 15"/>
          <p:cNvSpPr txBox="1">
            <a:spLocks noChangeArrowheads="1"/>
          </p:cNvSpPr>
          <p:nvPr/>
        </p:nvSpPr>
        <p:spPr bwMode="auto">
          <a:xfrm>
            <a:off x="5348288" y="4670425"/>
            <a:ext cx="3400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Consistent.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So this schedule is okay too.</a:t>
            </a:r>
          </a:p>
        </p:txBody>
      </p:sp>
    </p:spTree>
    <p:extLst>
      <p:ext uri="{BB962C8B-B14F-4D97-AF65-F5344CB8AC3E}">
        <p14:creationId xmlns:p14="http://schemas.microsoft.com/office/powerpoint/2010/main" val="53675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300" grpId="0"/>
      <p:bldP spid="652301" grpId="0"/>
      <p:bldP spid="652302" grpId="0"/>
      <p:bldP spid="652303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11810"/>
            <a:ext cx="8599714" cy="5516562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Book Chapters</a:t>
            </a:r>
          </a:p>
          <a:p>
            <a:pPr lvl="1"/>
            <a:r>
              <a:rPr lang="en-US" sz="2400" dirty="0">
                <a:latin typeface="Calibri" charset="0"/>
              </a:rPr>
              <a:t>19.1-19.4, 19.6: at a fairly high level</a:t>
            </a:r>
          </a:p>
          <a:p>
            <a:r>
              <a:rPr lang="en-US" sz="2800" dirty="0">
                <a:latin typeface="Calibri" charset="0"/>
              </a:rPr>
              <a:t>Key topics:</a:t>
            </a:r>
          </a:p>
          <a:p>
            <a:pPr lvl="1"/>
            <a:r>
              <a:rPr lang="en-US" sz="2400" dirty="0">
                <a:latin typeface="Calibri" charset="0"/>
              </a:rPr>
              <a:t>Distributed databases and replication</a:t>
            </a:r>
          </a:p>
          <a:p>
            <a:pPr lvl="1"/>
            <a:r>
              <a:rPr lang="en-US" sz="2400" dirty="0">
                <a:latin typeface="Calibri" charset="0"/>
              </a:rPr>
              <a:t>Transaction processing in distributed databases</a:t>
            </a:r>
          </a:p>
          <a:p>
            <a:pPr lvl="1"/>
            <a:r>
              <a:rPr lang="en-US" sz="2400" dirty="0">
                <a:latin typeface="Calibri" charset="0"/>
              </a:rPr>
              <a:t>2-Phase Commit</a:t>
            </a:r>
          </a:p>
          <a:p>
            <a:pPr lvl="1"/>
            <a:r>
              <a:rPr lang="en-US" sz="2400" dirty="0">
                <a:latin typeface="Calibri" charset="0"/>
              </a:rPr>
              <a:t>Brief discussion of other protocols including </a:t>
            </a:r>
            <a:r>
              <a:rPr lang="en-US" sz="2400" dirty="0" err="1">
                <a:latin typeface="Calibri" charset="0"/>
              </a:rPr>
              <a:t>Paxos</a:t>
            </a:r>
            <a:endParaRPr lang="en-US" sz="2200" dirty="0">
              <a:latin typeface="Calibri" charset="0"/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Distributed Transactions</a:t>
            </a:r>
          </a:p>
        </p:txBody>
      </p:sp>
    </p:spTree>
    <p:extLst>
      <p:ext uri="{BB962C8B-B14F-4D97-AF65-F5344CB8AC3E}">
        <p14:creationId xmlns:p14="http://schemas.microsoft.com/office/powerpoint/2010/main" val="298088655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>
                <a:latin typeface="Helvetica" charset="0"/>
              </a:rPr>
              <a:t>Distributed Database System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92200"/>
            <a:ext cx="8267700" cy="4554538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A distributed database system consists of loosely coupled sites that share no physical component</a:t>
            </a:r>
          </a:p>
          <a:p>
            <a:r>
              <a:rPr lang="en-US" dirty="0">
                <a:latin typeface="Helvetica" charset="0"/>
              </a:rPr>
              <a:t>Database systems that run on each site are independent of each other</a:t>
            </a:r>
          </a:p>
          <a:p>
            <a:pPr lvl="1"/>
            <a:r>
              <a:rPr lang="en-US" dirty="0">
                <a:latin typeface="Helvetica" charset="0"/>
              </a:rPr>
              <a:t>Or not – lot of variations here</a:t>
            </a:r>
          </a:p>
          <a:p>
            <a:r>
              <a:rPr lang="en-US" dirty="0">
                <a:latin typeface="Helvetica" charset="0"/>
              </a:rPr>
              <a:t>Transactions may access data at one or more sites</a:t>
            </a:r>
          </a:p>
          <a:p>
            <a:pPr lvl="1"/>
            <a:r>
              <a:rPr lang="en-US" dirty="0">
                <a:latin typeface="Helvetica" charset="0"/>
              </a:rPr>
              <a:t>Because of replication, even updating a single data item involves a “distributed transaction” (to keep all replicas up to date)</a:t>
            </a:r>
          </a:p>
        </p:txBody>
      </p:sp>
      <p:pic>
        <p:nvPicPr>
          <p:cNvPr id="206850" name="Picture 2" descr="Distributed Databases: Tech Disruption That is Going to Give Media ...">
            <a:extLst>
              <a:ext uri="{FF2B5EF4-FFF2-40B4-BE49-F238E27FC236}">
                <a16:creationId xmlns:a16="http://schemas.microsoft.com/office/drawing/2014/main" id="{EDBF1A3C-1B92-5343-A036-A5152A475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491" y="3742447"/>
            <a:ext cx="4108784" cy="288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31353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>
                <a:latin typeface="Helvetica" charset="0"/>
              </a:rPr>
              <a:t>Data Replication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92200"/>
            <a:ext cx="7815262" cy="4710113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A relation or fragment of a relation is </a:t>
            </a:r>
            <a:r>
              <a:rPr lang="en-US" b="1" dirty="0">
                <a:solidFill>
                  <a:srgbClr val="000099"/>
                </a:solidFill>
                <a:latin typeface="Helvetica" charset="0"/>
              </a:rPr>
              <a:t>replicated</a:t>
            </a:r>
            <a:r>
              <a:rPr lang="en-US" dirty="0">
                <a:latin typeface="Helvetica" charset="0"/>
              </a:rPr>
              <a:t> if it is stored redundantly in two or more sites</a:t>
            </a:r>
          </a:p>
          <a:p>
            <a:pPr lvl="2"/>
            <a:endParaRPr lang="en-US" sz="1050" dirty="0">
              <a:latin typeface="Helvetica" charset="0"/>
            </a:endParaRPr>
          </a:p>
          <a:p>
            <a:r>
              <a:rPr lang="en-US" dirty="0">
                <a:latin typeface="Helvetica" charset="0"/>
              </a:rPr>
              <a:t>Advantages:</a:t>
            </a:r>
          </a:p>
          <a:p>
            <a:pPr lvl="1"/>
            <a:r>
              <a:rPr lang="en-US" b="1" dirty="0">
                <a:latin typeface="Helvetica" charset="0"/>
                <a:ea typeface="ＭＳ Ｐゴシック" charset="0"/>
              </a:rPr>
              <a:t>Availability</a:t>
            </a:r>
            <a:r>
              <a:rPr lang="en-US" dirty="0">
                <a:latin typeface="Helvetica" charset="0"/>
                <a:ea typeface="ＭＳ Ｐゴシック" charset="0"/>
              </a:rPr>
              <a:t>: failures can be handled through replicas</a:t>
            </a:r>
          </a:p>
          <a:p>
            <a:pPr lvl="1"/>
            <a:r>
              <a:rPr lang="en-US" b="1" dirty="0">
                <a:latin typeface="Helvetica" charset="0"/>
                <a:ea typeface="ＭＳ Ｐゴシック" charset="0"/>
              </a:rPr>
              <a:t>Parallelism</a:t>
            </a:r>
            <a:r>
              <a:rPr lang="en-US" dirty="0">
                <a:latin typeface="Helvetica" charset="0"/>
                <a:ea typeface="ＭＳ Ｐゴシック" charset="0"/>
              </a:rPr>
              <a:t>: queries can be run on any replica</a:t>
            </a:r>
          </a:p>
          <a:p>
            <a:pPr lvl="1"/>
            <a:r>
              <a:rPr lang="en-US" b="1" dirty="0">
                <a:latin typeface="Helvetica" charset="0"/>
                <a:ea typeface="ＭＳ Ｐゴシック" charset="0"/>
              </a:rPr>
              <a:t>Reduced data transfer</a:t>
            </a:r>
            <a:r>
              <a:rPr lang="en-US" dirty="0">
                <a:latin typeface="Helvetica" charset="0"/>
                <a:ea typeface="ＭＳ Ｐゴシック" charset="0"/>
              </a:rPr>
              <a:t>: queries can go to the “closest” replica</a:t>
            </a: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Helvetica" charset="0"/>
              </a:rPr>
              <a:t>Disadvantages:</a:t>
            </a:r>
          </a:p>
          <a:p>
            <a:pPr lvl="1">
              <a:lnSpc>
                <a:spcPct val="80000"/>
              </a:lnSpc>
            </a:pPr>
            <a:r>
              <a:rPr lang="en-US" b="1" dirty="0">
                <a:latin typeface="Helvetica" charset="0"/>
                <a:ea typeface="ＭＳ Ｐゴシック" charset="0"/>
              </a:rPr>
              <a:t>Increased cost of updates:</a:t>
            </a:r>
            <a:r>
              <a:rPr lang="en-US" dirty="0">
                <a:latin typeface="Helvetica" charset="0"/>
                <a:ea typeface="ＭＳ Ｐゴシック" charset="0"/>
              </a:rPr>
              <a:t> both computation as well as latency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latin typeface="Helvetica" charset="0"/>
                <a:ea typeface="ＭＳ Ｐゴシック" charset="0"/>
              </a:rPr>
              <a:t>Increased complexity of concurrency control:</a:t>
            </a:r>
            <a:r>
              <a:rPr lang="en-US" dirty="0">
                <a:latin typeface="Helvetica" charset="0"/>
                <a:ea typeface="ＭＳ Ｐゴシック" charset="0"/>
              </a:rPr>
              <a:t> need to update all copies of a data item/tuple</a:t>
            </a:r>
          </a:p>
          <a:p>
            <a:pPr lvl="3">
              <a:lnSpc>
                <a:spcPct val="110000"/>
              </a:lnSpc>
            </a:pPr>
            <a:endParaRPr lang="en-US" sz="1100" b="1" dirty="0">
              <a:solidFill>
                <a:schemeClr val="tx2"/>
              </a:solidFill>
              <a:latin typeface="Helvetica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tx2"/>
                </a:solidFill>
                <a:latin typeface="Helvetica" charset="0"/>
              </a:rPr>
              <a:t>Typically we use the term “data items”, which may be tuples or relations or relation partitions</a:t>
            </a:r>
            <a:endParaRPr lang="en-US" b="1" dirty="0">
              <a:solidFill>
                <a:schemeClr val="tx2"/>
              </a:solidFill>
              <a:latin typeface="Helvetica" charset="0"/>
              <a:ea typeface="ＭＳ Ｐゴシック" charset="0"/>
            </a:endParaRPr>
          </a:p>
          <a:p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37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Distributed Transactions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901283"/>
            <a:ext cx="7661275" cy="4013200"/>
          </a:xfrm>
        </p:spPr>
        <p:txBody>
          <a:bodyPr/>
          <a:lstStyle/>
          <a:p>
            <a:r>
              <a:rPr lang="en-US" sz="1400" dirty="0">
                <a:latin typeface="Helvetica" charset="0"/>
              </a:rPr>
              <a:t>Transaction may access data at several sites</a:t>
            </a:r>
          </a:p>
          <a:p>
            <a:pPr lvl="1"/>
            <a:r>
              <a:rPr lang="en-US" sz="1400" dirty="0">
                <a:latin typeface="Helvetica" charset="0"/>
              </a:rPr>
              <a:t>As noted, single data item update is also a distributed transaction</a:t>
            </a:r>
          </a:p>
          <a:p>
            <a:r>
              <a:rPr lang="en-US" sz="1400" b="1" dirty="0">
                <a:latin typeface="Helvetica" charset="0"/>
              </a:rPr>
              <a:t>Each site has a local </a:t>
            </a:r>
            <a:r>
              <a:rPr lang="en-US" sz="1400" b="1" dirty="0">
                <a:solidFill>
                  <a:srgbClr val="000099"/>
                </a:solidFill>
                <a:latin typeface="Helvetica" charset="0"/>
              </a:rPr>
              <a:t>transaction manager</a:t>
            </a:r>
            <a:r>
              <a:rPr lang="en-US" sz="1400" b="1" dirty="0">
                <a:latin typeface="Helvetica" charset="0"/>
              </a:rPr>
              <a:t> </a:t>
            </a:r>
            <a:r>
              <a:rPr lang="en-US" sz="1400" dirty="0">
                <a:latin typeface="Helvetica" charset="0"/>
              </a:rPr>
              <a:t>responsible for:</a:t>
            </a:r>
          </a:p>
          <a:p>
            <a:pPr lvl="1"/>
            <a:r>
              <a:rPr lang="en-US" sz="1400" dirty="0">
                <a:latin typeface="Helvetica" charset="0"/>
                <a:ea typeface="ＭＳ Ｐゴシック" charset="0"/>
              </a:rPr>
              <a:t>Maintaining a log for recovery purposes</a:t>
            </a:r>
          </a:p>
          <a:p>
            <a:pPr lvl="1"/>
            <a:r>
              <a:rPr lang="en-US" sz="1400" dirty="0">
                <a:latin typeface="Helvetica" charset="0"/>
                <a:ea typeface="ＭＳ Ｐゴシック" charset="0"/>
              </a:rPr>
              <a:t>Coordinating the concurrent execution of the transactions</a:t>
            </a:r>
          </a:p>
          <a:p>
            <a:r>
              <a:rPr lang="en-US" sz="1400" b="1" dirty="0">
                <a:latin typeface="Helvetica" charset="0"/>
              </a:rPr>
              <a:t>Each site has a </a:t>
            </a:r>
            <a:r>
              <a:rPr lang="en-US" sz="1400" b="1" dirty="0">
                <a:solidFill>
                  <a:srgbClr val="000099"/>
                </a:solidFill>
                <a:latin typeface="Helvetica" charset="0"/>
              </a:rPr>
              <a:t>transaction coordinator</a:t>
            </a:r>
            <a:r>
              <a:rPr lang="en-US" sz="1400" b="1" dirty="0">
                <a:latin typeface="Helvetica" charset="0"/>
              </a:rPr>
              <a:t>, </a:t>
            </a:r>
            <a:r>
              <a:rPr lang="en-US" sz="1400" dirty="0">
                <a:latin typeface="Helvetica" charset="0"/>
              </a:rPr>
              <a:t>which is responsible for:</a:t>
            </a:r>
          </a:p>
          <a:p>
            <a:pPr lvl="1"/>
            <a:r>
              <a:rPr lang="en-US" sz="1400" dirty="0">
                <a:latin typeface="Helvetica" charset="0"/>
                <a:ea typeface="ＭＳ Ｐゴシック" charset="0"/>
              </a:rPr>
              <a:t>Starting the execution of transactions that originate at the site.</a:t>
            </a:r>
          </a:p>
          <a:p>
            <a:pPr lvl="1"/>
            <a:r>
              <a:rPr lang="en-US" sz="1400" dirty="0">
                <a:latin typeface="Helvetica" charset="0"/>
                <a:ea typeface="ＭＳ Ｐゴシック" charset="0"/>
              </a:rPr>
              <a:t>Distributing sub-transactions at appropriate sites for execution.</a:t>
            </a:r>
          </a:p>
          <a:p>
            <a:pPr lvl="1"/>
            <a:r>
              <a:rPr lang="en-US" sz="1400" dirty="0">
                <a:latin typeface="Helvetica" charset="0"/>
                <a:ea typeface="ＭＳ Ｐゴシック" charset="0"/>
              </a:rPr>
              <a:t>Coordinating the termination of each transaction that originates at the site -- transaction may commit at all sites or abort at all sites.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B24FB78-A31E-E040-A7FB-E5FB504FC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600" y="4006888"/>
            <a:ext cx="4560179" cy="2443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41645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System Failure Modes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</a:rPr>
              <a:t>Failures unique to distributed systems: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Failure of a site.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Loss of massages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Handled by network transmission control protocols such as TCP-IP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Failure of a communication link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Handled by network protocols, by routing messages via alternative links</a:t>
            </a:r>
          </a:p>
          <a:p>
            <a:pPr lvl="1"/>
            <a:r>
              <a:rPr lang="en-US" b="1" dirty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Network partition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A network is said to be </a:t>
            </a:r>
            <a:r>
              <a:rPr lang="en-US" b="1" dirty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partitioned</a:t>
            </a:r>
            <a:r>
              <a:rPr lang="en-US" b="1" dirty="0"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</a:rPr>
              <a:t>when it has been split into two or more subsystems that lack any connection between them</a:t>
            </a:r>
          </a:p>
          <a:p>
            <a:pPr lvl="3"/>
            <a:r>
              <a:rPr lang="en-US" dirty="0">
                <a:latin typeface="Helvetica" charset="0"/>
                <a:ea typeface="ＭＳ Ｐゴシック" charset="0"/>
              </a:rPr>
              <a:t>Note: a subsystem may consist of a single node </a:t>
            </a:r>
          </a:p>
          <a:p>
            <a:r>
              <a:rPr lang="en-US" dirty="0">
                <a:latin typeface="Helvetica" charset="0"/>
              </a:rPr>
              <a:t>Network partitioning and site failures are generally indistinguishable.</a:t>
            </a:r>
          </a:p>
        </p:txBody>
      </p:sp>
    </p:spTree>
    <p:extLst>
      <p:ext uri="{BB962C8B-B14F-4D97-AF65-F5344CB8AC3E}">
        <p14:creationId xmlns:p14="http://schemas.microsoft.com/office/powerpoint/2010/main" val="96117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Commit Protocols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</a:rPr>
              <a:t>Commit protocols are used to ensure atomicity across sites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a transaction which executes at multiple sites must either be committed at all the sites, or aborted at all the sites.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not acceptable to have a transaction committed at one site and aborted at another</a:t>
            </a:r>
          </a:p>
          <a:p>
            <a:r>
              <a:rPr lang="en-US" b="1" dirty="0">
                <a:latin typeface="Helvetica" charset="0"/>
              </a:rPr>
              <a:t>Two-phase </a:t>
            </a:r>
            <a:r>
              <a:rPr lang="en-US" b="1" i="1" dirty="0">
                <a:latin typeface="Helvetica" charset="0"/>
              </a:rPr>
              <a:t>commit </a:t>
            </a:r>
            <a:r>
              <a:rPr lang="en-US" b="1" dirty="0">
                <a:latin typeface="Helvetica" charset="0"/>
              </a:rPr>
              <a:t>(2PC)</a:t>
            </a:r>
            <a:r>
              <a:rPr lang="en-US" dirty="0">
                <a:latin typeface="Helvetica" charset="0"/>
              </a:rPr>
              <a:t> protocol is widely used </a:t>
            </a:r>
          </a:p>
          <a:p>
            <a:r>
              <a:rPr lang="en-US" b="1" dirty="0">
                <a:latin typeface="Helvetica" charset="0"/>
              </a:rPr>
              <a:t>Three-phase commit</a:t>
            </a:r>
            <a:r>
              <a:rPr lang="en-US" b="1" i="1" dirty="0">
                <a:latin typeface="Helvetica" charset="0"/>
              </a:rPr>
              <a:t> </a:t>
            </a:r>
            <a:r>
              <a:rPr lang="en-US" b="1" dirty="0">
                <a:latin typeface="Helvetica" charset="0"/>
              </a:rPr>
              <a:t>(3PC)</a:t>
            </a:r>
            <a:r>
              <a:rPr lang="en-US" dirty="0">
                <a:latin typeface="Helvetica" charset="0"/>
              </a:rPr>
              <a:t> protocol</a:t>
            </a:r>
          </a:p>
          <a:p>
            <a:pPr lvl="1"/>
            <a:r>
              <a:rPr lang="en-US" dirty="0">
                <a:latin typeface="Helvetica" charset="0"/>
              </a:rPr>
              <a:t>Handles some situations that 2PC doesn’t</a:t>
            </a:r>
          </a:p>
          <a:p>
            <a:pPr lvl="1"/>
            <a:r>
              <a:rPr lang="en-US" dirty="0">
                <a:latin typeface="Helvetica" charset="0"/>
              </a:rPr>
              <a:t>Not widely used</a:t>
            </a:r>
          </a:p>
          <a:p>
            <a:r>
              <a:rPr lang="en-US" b="1" dirty="0" err="1">
                <a:latin typeface="Helvetica" charset="0"/>
              </a:rPr>
              <a:t>Paxos</a:t>
            </a:r>
            <a:endParaRPr lang="en-US" b="1" dirty="0">
              <a:latin typeface="Helvetica" charset="0"/>
            </a:endParaRPr>
          </a:p>
          <a:p>
            <a:pPr lvl="1"/>
            <a:r>
              <a:rPr lang="en-US" dirty="0">
                <a:latin typeface="Helvetica" charset="0"/>
              </a:rPr>
              <a:t>Robust alternative to 2PC that handles more situations as well</a:t>
            </a:r>
          </a:p>
          <a:p>
            <a:pPr lvl="1"/>
            <a:r>
              <a:rPr lang="en-US" dirty="0">
                <a:latin typeface="Helvetica" charset="0"/>
              </a:rPr>
              <a:t>Was considered too expensive at one point, but widely used today</a:t>
            </a:r>
          </a:p>
          <a:p>
            <a:r>
              <a:rPr lang="en-US" b="1" dirty="0">
                <a:latin typeface="Helvetica" charset="0"/>
              </a:rPr>
              <a:t>RAFT</a:t>
            </a:r>
            <a:r>
              <a:rPr lang="en-US" dirty="0">
                <a:latin typeface="Helvetica" charset="0"/>
              </a:rPr>
              <a:t>: Alternative to </a:t>
            </a:r>
            <a:r>
              <a:rPr lang="en-US" dirty="0" err="1">
                <a:latin typeface="Helvetica" charset="0"/>
              </a:rPr>
              <a:t>Paxos</a:t>
            </a:r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61980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Two Phase Commit Protocol (2PC)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</a:rPr>
              <a:t>Assumes </a:t>
            </a:r>
            <a:r>
              <a:rPr lang="en-US" b="1" dirty="0">
                <a:solidFill>
                  <a:srgbClr val="000099"/>
                </a:solidFill>
                <a:latin typeface="Helvetica" charset="0"/>
              </a:rPr>
              <a:t>fail-stop</a:t>
            </a:r>
            <a:r>
              <a:rPr lang="en-US" i="1" dirty="0"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model – failed sites simply stop working, and do not cause any other harm, such as sending incorrect messages to other sites.</a:t>
            </a:r>
          </a:p>
          <a:p>
            <a:endParaRPr lang="en-US" dirty="0">
              <a:latin typeface="Helvetica" charset="0"/>
            </a:endParaRPr>
          </a:p>
          <a:p>
            <a:r>
              <a:rPr lang="en-US" dirty="0">
                <a:latin typeface="Helvetica" charset="0"/>
              </a:rPr>
              <a:t>Execution of the protocol is initiated by the coordinator after the last step of the transaction has been reached.</a:t>
            </a:r>
          </a:p>
          <a:p>
            <a:endParaRPr lang="en-US" dirty="0">
              <a:latin typeface="Helvetica" charset="0"/>
            </a:endParaRPr>
          </a:p>
          <a:p>
            <a:r>
              <a:rPr lang="en-US" dirty="0">
                <a:latin typeface="Helvetica" charset="0"/>
              </a:rPr>
              <a:t>The protocol involves all the local sites at which the transaction executed</a:t>
            </a:r>
          </a:p>
          <a:p>
            <a:endParaRPr lang="en-US" dirty="0">
              <a:latin typeface="Helvetica" charset="0"/>
            </a:endParaRPr>
          </a:p>
          <a:p>
            <a:r>
              <a:rPr lang="en-US" dirty="0">
                <a:latin typeface="Helvetica" charset="0"/>
              </a:rPr>
              <a:t>Let </a:t>
            </a:r>
            <a:r>
              <a:rPr lang="en-US" i="1" dirty="0">
                <a:latin typeface="Helvetica" charset="0"/>
              </a:rPr>
              <a:t>T</a:t>
            </a:r>
            <a:r>
              <a:rPr lang="en-US" dirty="0">
                <a:latin typeface="Helvetica" charset="0"/>
              </a:rPr>
              <a:t> be a transaction initiated at site </a:t>
            </a:r>
            <a:r>
              <a:rPr lang="en-US" i="1" dirty="0">
                <a:latin typeface="Helvetica" charset="0"/>
              </a:rPr>
              <a:t>S</a:t>
            </a:r>
            <a:r>
              <a:rPr lang="en-US" i="1" baseline="-25000" dirty="0">
                <a:latin typeface="Helvetica" charset="0"/>
              </a:rPr>
              <a:t>i</a:t>
            </a:r>
            <a:r>
              <a:rPr lang="en-US" i="1" dirty="0">
                <a:latin typeface="Helvetica" charset="0"/>
              </a:rPr>
              <a:t>,</a:t>
            </a:r>
            <a:r>
              <a:rPr lang="en-US" dirty="0">
                <a:latin typeface="Helvetica" charset="0"/>
              </a:rPr>
              <a:t> and let the transaction coordinator at </a:t>
            </a:r>
            <a:r>
              <a:rPr lang="en-US" i="1" dirty="0">
                <a:latin typeface="Helvetica" charset="0"/>
              </a:rPr>
              <a:t>S</a:t>
            </a:r>
            <a:r>
              <a:rPr lang="en-US" i="1" baseline="-25000" dirty="0">
                <a:latin typeface="Helvetica" charset="0"/>
              </a:rPr>
              <a:t>i</a:t>
            </a:r>
            <a:r>
              <a:rPr lang="en-US" i="1" dirty="0"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be </a:t>
            </a:r>
            <a:r>
              <a:rPr lang="en-US" i="1" dirty="0">
                <a:latin typeface="Helvetica" charset="0"/>
              </a:rPr>
              <a:t>C</a:t>
            </a:r>
            <a:r>
              <a:rPr lang="en-US" i="1" baseline="-25000" dirty="0">
                <a:latin typeface="Helvetica" charset="0"/>
              </a:rPr>
              <a:t>i</a:t>
            </a:r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5664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Two Phase Commit Protocol (2PC)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4E48F9-8C5B-E446-90C2-4FECD0F9B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737" y="1054769"/>
            <a:ext cx="6704264" cy="30528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5BAF7F-327C-964D-AC57-36B3A2613B6A}"/>
              </a:ext>
            </a:extLst>
          </p:cNvPr>
          <p:cNvSpPr txBox="1"/>
          <p:nvPr/>
        </p:nvSpPr>
        <p:spPr>
          <a:xfrm>
            <a:off x="998955" y="5071311"/>
            <a:ext cx="7615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</a:rPr>
              <a:t>Goal: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</a:rPr>
              <a:t>Make sure all ”sites” commit or abort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</a:rPr>
              <a:t>Assumption: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</a:rPr>
              <a:t>Some log records can be “forced” (denote * above) </a:t>
            </a:r>
          </a:p>
        </p:txBody>
      </p:sp>
    </p:spTree>
    <p:extLst>
      <p:ext uri="{BB962C8B-B14F-4D97-AF65-F5344CB8AC3E}">
        <p14:creationId xmlns:p14="http://schemas.microsoft.com/office/powerpoint/2010/main" val="8442970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Phase 1: Obtaining a Decision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</a:rPr>
              <a:t>Coordinator asks all participants to </a:t>
            </a:r>
            <a:r>
              <a:rPr lang="en-US" i="1" dirty="0">
                <a:solidFill>
                  <a:srgbClr val="000099"/>
                </a:solidFill>
                <a:latin typeface="Helvetica" charset="0"/>
              </a:rPr>
              <a:t>prepare</a:t>
            </a:r>
            <a:r>
              <a:rPr lang="en-US" i="1" dirty="0"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to commit transaction </a:t>
            </a:r>
            <a:r>
              <a:rPr lang="en-US" i="1" dirty="0" err="1">
                <a:latin typeface="Helvetica" charset="0"/>
              </a:rPr>
              <a:t>T</a:t>
            </a:r>
            <a:r>
              <a:rPr lang="en-US" i="1" baseline="-25000" dirty="0" err="1">
                <a:latin typeface="Helvetica" charset="0"/>
              </a:rPr>
              <a:t>i</a:t>
            </a:r>
            <a:r>
              <a:rPr lang="en-US" dirty="0">
                <a:latin typeface="Helvetica" charset="0"/>
              </a:rPr>
              <a:t>.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C</a:t>
            </a:r>
            <a:r>
              <a:rPr lang="en-US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 adds the records &lt;</a:t>
            </a:r>
            <a:r>
              <a:rPr lang="en-US" b="1" dirty="0">
                <a:latin typeface="Helvetica" charset="0"/>
                <a:ea typeface="ＭＳ Ｐゴシック" charset="0"/>
              </a:rPr>
              <a:t>prepare </a:t>
            </a:r>
            <a:r>
              <a:rPr lang="en-US" i="1" dirty="0">
                <a:latin typeface="Helvetica" charset="0"/>
                <a:ea typeface="ＭＳ Ｐゴシック" charset="0"/>
              </a:rPr>
              <a:t>T</a:t>
            </a:r>
            <a:r>
              <a:rPr lang="en-US" dirty="0">
                <a:latin typeface="Helvetica" charset="0"/>
                <a:ea typeface="ＭＳ Ｐゴシック" charset="0"/>
              </a:rPr>
              <a:t>&gt; to the log and forces log to stable storage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sends </a:t>
            </a:r>
            <a:r>
              <a:rPr lang="en-US" b="1" dirty="0">
                <a:latin typeface="Helvetica" charset="0"/>
                <a:ea typeface="ＭＳ Ｐゴシック" charset="0"/>
              </a:rPr>
              <a:t>prepare </a:t>
            </a:r>
            <a:r>
              <a:rPr lang="en-US" i="1" dirty="0">
                <a:latin typeface="Helvetica" charset="0"/>
                <a:ea typeface="ＭＳ Ｐゴシック" charset="0"/>
              </a:rPr>
              <a:t>T</a:t>
            </a:r>
            <a:r>
              <a:rPr lang="en-US" dirty="0">
                <a:latin typeface="Helvetica" charset="0"/>
                <a:ea typeface="ＭＳ Ｐゴシック" charset="0"/>
              </a:rPr>
              <a:t> messages to all sites at which </a:t>
            </a:r>
            <a:r>
              <a:rPr lang="en-US" i="1" dirty="0">
                <a:latin typeface="Helvetica" charset="0"/>
                <a:ea typeface="ＭＳ Ｐゴシック" charset="0"/>
              </a:rPr>
              <a:t>T</a:t>
            </a:r>
            <a:r>
              <a:rPr lang="en-US" dirty="0">
                <a:latin typeface="Helvetica" charset="0"/>
                <a:ea typeface="ＭＳ Ｐゴシック" charset="0"/>
              </a:rPr>
              <a:t> executed</a:t>
            </a: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  <a:p>
            <a:r>
              <a:rPr lang="en-US" dirty="0">
                <a:latin typeface="Helvetica" charset="0"/>
              </a:rPr>
              <a:t>Upon receiving message, transaction manager at site determines if it can commit the transaction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if not, add a record &lt;</a:t>
            </a:r>
            <a:r>
              <a:rPr lang="en-US" b="1" dirty="0">
                <a:latin typeface="Helvetica" charset="0"/>
                <a:ea typeface="ＭＳ Ｐゴシック" charset="0"/>
              </a:rPr>
              <a:t>no </a:t>
            </a:r>
            <a:r>
              <a:rPr lang="en-US" i="1" dirty="0">
                <a:latin typeface="Helvetica" charset="0"/>
                <a:ea typeface="ＭＳ Ｐゴシック" charset="0"/>
              </a:rPr>
              <a:t>T</a:t>
            </a:r>
            <a:r>
              <a:rPr lang="en-US" dirty="0">
                <a:latin typeface="Helvetica" charset="0"/>
                <a:ea typeface="ＭＳ Ｐゴシック" charset="0"/>
              </a:rPr>
              <a:t>&gt; to the log and send </a:t>
            </a:r>
            <a:r>
              <a:rPr lang="en-US" b="1" dirty="0">
                <a:latin typeface="Helvetica" charset="0"/>
                <a:ea typeface="ＭＳ Ｐゴシック" charset="0"/>
              </a:rPr>
              <a:t>abort </a:t>
            </a:r>
            <a:r>
              <a:rPr lang="en-US" i="1" dirty="0">
                <a:latin typeface="Helvetica" charset="0"/>
                <a:ea typeface="ＭＳ Ｐゴシック" charset="0"/>
              </a:rPr>
              <a:t>T </a:t>
            </a:r>
            <a:r>
              <a:rPr lang="en-US" dirty="0">
                <a:latin typeface="Helvetica" charset="0"/>
                <a:ea typeface="ＭＳ Ｐゴシック" charset="0"/>
              </a:rPr>
              <a:t>message to </a:t>
            </a:r>
            <a:r>
              <a:rPr lang="en-US" i="1" dirty="0">
                <a:latin typeface="Helvetica" charset="0"/>
                <a:ea typeface="ＭＳ Ｐゴシック" charset="0"/>
              </a:rPr>
              <a:t>C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</a:t>
            </a:r>
            <a:endParaRPr lang="en-US" i="1" dirty="0">
              <a:latin typeface="Helvetica" charset="0"/>
              <a:ea typeface="ＭＳ Ｐゴシック" charset="0"/>
            </a:endParaRPr>
          </a:p>
          <a:p>
            <a:pPr lvl="1">
              <a:buSzPct val="85000"/>
            </a:pPr>
            <a:r>
              <a:rPr lang="en-US" dirty="0">
                <a:latin typeface="Helvetica" charset="0"/>
                <a:ea typeface="ＭＳ Ｐゴシック" charset="0"/>
              </a:rPr>
              <a:t>if the transaction can be committed, then:</a:t>
            </a:r>
          </a:p>
          <a:p>
            <a:pPr lvl="1">
              <a:buSzPct val="85000"/>
            </a:pPr>
            <a:r>
              <a:rPr lang="en-US" dirty="0">
                <a:latin typeface="Helvetica" charset="0"/>
                <a:ea typeface="ＭＳ Ｐゴシック" charset="0"/>
              </a:rPr>
              <a:t>add the record &lt;</a:t>
            </a:r>
            <a:r>
              <a:rPr lang="en-US" b="1" dirty="0">
                <a:latin typeface="Helvetica" charset="0"/>
                <a:ea typeface="ＭＳ Ｐゴシック" charset="0"/>
              </a:rPr>
              <a:t>ready </a:t>
            </a:r>
            <a:r>
              <a:rPr lang="en-US" i="1" dirty="0">
                <a:latin typeface="Helvetica" charset="0"/>
                <a:ea typeface="ＭＳ Ｐゴシック" charset="0"/>
              </a:rPr>
              <a:t>T</a:t>
            </a:r>
            <a:r>
              <a:rPr lang="en-US" dirty="0">
                <a:latin typeface="Helvetica" charset="0"/>
                <a:ea typeface="ＭＳ Ｐゴシック" charset="0"/>
              </a:rPr>
              <a:t>&gt; to the log</a:t>
            </a:r>
          </a:p>
          <a:p>
            <a:pPr lvl="1">
              <a:buSzPct val="85000"/>
            </a:pPr>
            <a:r>
              <a:rPr lang="en-US" dirty="0">
                <a:latin typeface="Helvetica" charset="0"/>
                <a:ea typeface="ＭＳ Ｐゴシック" charset="0"/>
              </a:rPr>
              <a:t>force </a:t>
            </a:r>
            <a:r>
              <a:rPr lang="en-US" i="1" dirty="0">
                <a:latin typeface="Helvetica" charset="0"/>
                <a:ea typeface="ＭＳ Ｐゴシック" charset="0"/>
              </a:rPr>
              <a:t>all records </a:t>
            </a:r>
            <a:r>
              <a:rPr lang="en-US" dirty="0">
                <a:latin typeface="Helvetica" charset="0"/>
                <a:ea typeface="ＭＳ Ｐゴシック" charset="0"/>
              </a:rPr>
              <a:t>for </a:t>
            </a:r>
            <a:r>
              <a:rPr lang="en-US" i="1" dirty="0">
                <a:latin typeface="Helvetica" charset="0"/>
                <a:ea typeface="ＭＳ Ｐゴシック" charset="0"/>
              </a:rPr>
              <a:t>T</a:t>
            </a:r>
            <a:r>
              <a:rPr lang="en-US" dirty="0">
                <a:latin typeface="Helvetica" charset="0"/>
                <a:ea typeface="ＭＳ Ｐゴシック" charset="0"/>
              </a:rPr>
              <a:t> to stable storage</a:t>
            </a:r>
          </a:p>
          <a:p>
            <a:pPr lvl="1">
              <a:buSzPct val="85000"/>
            </a:pPr>
            <a:r>
              <a:rPr lang="en-US" dirty="0">
                <a:latin typeface="Helvetica" charset="0"/>
                <a:ea typeface="ＭＳ Ｐゴシック" charset="0"/>
              </a:rPr>
              <a:t>send </a:t>
            </a:r>
            <a:r>
              <a:rPr lang="en-US" b="1" dirty="0">
                <a:latin typeface="Helvetica" charset="0"/>
                <a:ea typeface="ＭＳ Ｐゴシック" charset="0"/>
              </a:rPr>
              <a:t>ready</a:t>
            </a:r>
            <a:r>
              <a:rPr lang="en-US" b="1" i="1" dirty="0">
                <a:latin typeface="Helvetica" charset="0"/>
                <a:ea typeface="ＭＳ Ｐゴシック" charset="0"/>
              </a:rPr>
              <a:t> </a:t>
            </a:r>
            <a:r>
              <a:rPr lang="en-US" i="1" dirty="0">
                <a:latin typeface="Helvetica" charset="0"/>
                <a:ea typeface="ＭＳ Ｐゴシック" charset="0"/>
              </a:rPr>
              <a:t>T</a:t>
            </a:r>
            <a:r>
              <a:rPr lang="en-US" dirty="0">
                <a:latin typeface="Helvetica" charset="0"/>
                <a:ea typeface="ＭＳ Ｐゴシック" charset="0"/>
              </a:rPr>
              <a:t> message to C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611049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Phase 2: Recording the Decision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i="1">
                <a:latin typeface="Helvetica" charset="0"/>
              </a:rPr>
              <a:t>T </a:t>
            </a:r>
            <a:r>
              <a:rPr lang="en-US">
                <a:latin typeface="Helvetica" charset="0"/>
              </a:rPr>
              <a:t>can be committed of </a:t>
            </a:r>
            <a:r>
              <a:rPr lang="en-US" i="1">
                <a:latin typeface="Helvetica" charset="0"/>
              </a:rPr>
              <a:t>C</a:t>
            </a:r>
            <a:r>
              <a:rPr lang="en-US" i="1" baseline="-25000">
                <a:latin typeface="Helvetica" charset="0"/>
              </a:rPr>
              <a:t>i</a:t>
            </a:r>
            <a:r>
              <a:rPr lang="en-US" i="1">
                <a:latin typeface="Helvetica" charset="0"/>
              </a:rPr>
              <a:t> </a:t>
            </a:r>
            <a:r>
              <a:rPr lang="en-US">
                <a:latin typeface="Helvetica" charset="0"/>
              </a:rPr>
              <a:t>received a </a:t>
            </a:r>
            <a:r>
              <a:rPr lang="en-US" b="1">
                <a:latin typeface="Helvetica" charset="0"/>
              </a:rPr>
              <a:t>ready </a:t>
            </a:r>
            <a:r>
              <a:rPr lang="en-US" i="1">
                <a:latin typeface="Helvetica" charset="0"/>
              </a:rPr>
              <a:t>T</a:t>
            </a:r>
            <a:r>
              <a:rPr lang="en-US">
                <a:latin typeface="Helvetica" charset="0"/>
              </a:rPr>
              <a:t> message from all the participating sites: otherwise </a:t>
            </a:r>
            <a:r>
              <a:rPr lang="en-US" i="1">
                <a:latin typeface="Helvetica" charset="0"/>
              </a:rPr>
              <a:t>T </a:t>
            </a:r>
            <a:r>
              <a:rPr lang="en-US">
                <a:latin typeface="Helvetica" charset="0"/>
              </a:rPr>
              <a:t>must be aborted.</a:t>
            </a:r>
          </a:p>
          <a:p>
            <a:r>
              <a:rPr lang="en-US">
                <a:latin typeface="Helvetica" charset="0"/>
              </a:rPr>
              <a:t>Coordinator adds a decision record, &lt;</a:t>
            </a:r>
            <a:r>
              <a:rPr lang="en-US" b="1">
                <a:latin typeface="Helvetica" charset="0"/>
              </a:rPr>
              <a:t>commit </a:t>
            </a:r>
            <a:r>
              <a:rPr lang="en-US" i="1">
                <a:latin typeface="Helvetica" charset="0"/>
              </a:rPr>
              <a:t>T</a:t>
            </a:r>
            <a:r>
              <a:rPr lang="en-US">
                <a:latin typeface="Helvetica" charset="0"/>
              </a:rPr>
              <a:t>&gt; or &lt;a</a:t>
            </a:r>
            <a:r>
              <a:rPr lang="en-US" b="1">
                <a:latin typeface="Helvetica" charset="0"/>
              </a:rPr>
              <a:t>bort </a:t>
            </a:r>
            <a:r>
              <a:rPr lang="en-US" i="1">
                <a:latin typeface="Helvetica" charset="0"/>
              </a:rPr>
              <a:t>T</a:t>
            </a:r>
            <a:r>
              <a:rPr lang="en-US">
                <a:latin typeface="Helvetica" charset="0"/>
              </a:rPr>
              <a:t>&gt;, to the log and forces record onto stable storage. Once the record stable storage it is irrevocable (even if failures occur)</a:t>
            </a:r>
          </a:p>
          <a:p>
            <a:r>
              <a:rPr lang="en-US">
                <a:latin typeface="Helvetica" charset="0"/>
              </a:rPr>
              <a:t>Coordinator sends a message to each participant informing it of the decision (commit or abort)</a:t>
            </a:r>
          </a:p>
          <a:p>
            <a:r>
              <a:rPr lang="en-US">
                <a:latin typeface="Helvetica" charset="0"/>
              </a:rPr>
              <a:t>Participants take appropriate action locally.</a:t>
            </a:r>
          </a:p>
        </p:txBody>
      </p:sp>
    </p:spTree>
    <p:extLst>
      <p:ext uri="{BB962C8B-B14F-4D97-AF65-F5344CB8AC3E}">
        <p14:creationId xmlns:p14="http://schemas.microsoft.com/office/powerpoint/2010/main" val="2286109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95250"/>
            <a:ext cx="8077200" cy="609600"/>
          </a:xfrm>
        </p:spPr>
        <p:txBody>
          <a:bodyPr/>
          <a:lstStyle/>
          <a:p>
            <a:r>
              <a:rPr lang="en-US"/>
              <a:t>Another schedule</a:t>
            </a:r>
          </a:p>
        </p:txBody>
      </p:sp>
      <p:sp>
        <p:nvSpPr>
          <p:cNvPr id="654339" name="Text Box 3"/>
          <p:cNvSpPr txBox="1">
            <a:spLocks noChangeArrowheads="1"/>
          </p:cNvSpPr>
          <p:nvPr/>
        </p:nvSpPr>
        <p:spPr bwMode="auto">
          <a:xfrm>
            <a:off x="987425" y="1343025"/>
            <a:ext cx="1143000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 = A -50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B=B+50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write(B)</a:t>
            </a:r>
          </a:p>
        </p:txBody>
      </p:sp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2960688" y="1357313"/>
            <a:ext cx="13843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tmp = A*0.1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 = A – tmp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 = B+ tmp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write(B)</a:t>
            </a:r>
          </a:p>
        </p:txBody>
      </p:sp>
      <p:sp>
        <p:nvSpPr>
          <p:cNvPr id="654341" name="Line 5"/>
          <p:cNvSpPr>
            <a:spLocks noChangeShapeType="1"/>
          </p:cNvSpPr>
          <p:nvPr/>
        </p:nvSpPr>
        <p:spPr bwMode="auto">
          <a:xfrm>
            <a:off x="952500" y="1660525"/>
            <a:ext cx="405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654342" name="Line 6"/>
          <p:cNvSpPr>
            <a:spLocks noChangeShapeType="1"/>
          </p:cNvSpPr>
          <p:nvPr/>
        </p:nvSpPr>
        <p:spPr bwMode="auto">
          <a:xfrm>
            <a:off x="2671763" y="14605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654343" name="Text Box 7"/>
          <p:cNvSpPr txBox="1">
            <a:spLocks noChangeArrowheads="1"/>
          </p:cNvSpPr>
          <p:nvPr/>
        </p:nvSpPr>
        <p:spPr bwMode="auto">
          <a:xfrm>
            <a:off x="5291138" y="1695450"/>
            <a:ext cx="2751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Is this schedule okay ?</a:t>
            </a:r>
          </a:p>
        </p:txBody>
      </p:sp>
      <p:sp>
        <p:nvSpPr>
          <p:cNvPr id="654344" name="Text Box 8"/>
          <p:cNvSpPr txBox="1">
            <a:spLocks noChangeArrowheads="1"/>
          </p:cNvSpPr>
          <p:nvPr/>
        </p:nvSpPr>
        <p:spPr bwMode="auto">
          <a:xfrm>
            <a:off x="5297488" y="2427288"/>
            <a:ext cx="3382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Lets look at the final effect…</a:t>
            </a:r>
          </a:p>
        </p:txBody>
      </p:sp>
      <p:sp>
        <p:nvSpPr>
          <p:cNvPr id="654345" name="Text Box 9"/>
          <p:cNvSpPr txBox="1">
            <a:spLocks noChangeArrowheads="1"/>
          </p:cNvSpPr>
          <p:nvPr/>
        </p:nvSpPr>
        <p:spPr bwMode="auto">
          <a:xfrm>
            <a:off x="5314950" y="3170238"/>
            <a:ext cx="30924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Effect:      </a:t>
            </a:r>
            <a:r>
              <a:rPr kumimoji="0" lang="en-US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Before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</a:t>
            </a:r>
            <a:r>
              <a:rPr kumimoji="0" lang="en-US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After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A      100          45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B       50           105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654346" name="Text Box 10"/>
          <p:cNvSpPr txBox="1">
            <a:spLocks noChangeArrowheads="1"/>
          </p:cNvSpPr>
          <p:nvPr/>
        </p:nvSpPr>
        <p:spPr bwMode="auto">
          <a:xfrm>
            <a:off x="5348288" y="4670425"/>
            <a:ext cx="363378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Further, the effect same as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serial schedule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Called </a:t>
            </a:r>
            <a:r>
              <a:rPr kumimoji="0" lang="en-US" sz="2000" b="0" i="1" u="sng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serializable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92539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Handling of Failures - Site Failure</a:t>
            </a:r>
          </a:p>
        </p:txBody>
      </p:sp>
      <p:sp>
        <p:nvSpPr>
          <p:cNvPr id="60419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92200"/>
            <a:ext cx="7848600" cy="4876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>
                <a:latin typeface="Helvetica" charset="0"/>
              </a:rPr>
              <a:t>When site </a:t>
            </a:r>
            <a:r>
              <a:rPr lang="en-US" i="1">
                <a:latin typeface="Helvetica" charset="0"/>
              </a:rPr>
              <a:t>S</a:t>
            </a:r>
            <a:r>
              <a:rPr lang="en-US" i="1" baseline="-25000">
                <a:latin typeface="Helvetica" charset="0"/>
              </a:rPr>
              <a:t>i</a:t>
            </a:r>
            <a:r>
              <a:rPr lang="en-US" i="1">
                <a:latin typeface="Helvetica" charset="0"/>
              </a:rPr>
              <a:t> </a:t>
            </a:r>
            <a:r>
              <a:rPr lang="en-US">
                <a:latin typeface="Helvetica" charset="0"/>
              </a:rPr>
              <a:t>recovers, it examines its log to determine the fate of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>
                <a:latin typeface="Helvetica" charset="0"/>
              </a:rPr>
              <a:t>transactions active at the time of the failure.</a:t>
            </a:r>
          </a:p>
          <a:p>
            <a:pPr>
              <a:lnSpc>
                <a:spcPct val="90000"/>
              </a:lnSpc>
            </a:pPr>
            <a:r>
              <a:rPr lang="en-US">
                <a:latin typeface="Helvetica" charset="0"/>
              </a:rPr>
              <a:t>Log contain &lt;</a:t>
            </a:r>
            <a:r>
              <a:rPr lang="en-US" b="1">
                <a:latin typeface="Helvetica" charset="0"/>
              </a:rPr>
              <a:t>commit </a:t>
            </a:r>
            <a:r>
              <a:rPr lang="en-US" i="1">
                <a:latin typeface="Helvetica" charset="0"/>
              </a:rPr>
              <a:t>T</a:t>
            </a:r>
            <a:r>
              <a:rPr lang="en-US">
                <a:latin typeface="Helvetica" charset="0"/>
              </a:rPr>
              <a:t>&gt; record: txn had completed, nothing to be done</a:t>
            </a:r>
          </a:p>
          <a:p>
            <a:pPr>
              <a:lnSpc>
                <a:spcPct val="90000"/>
              </a:lnSpc>
            </a:pPr>
            <a:r>
              <a:rPr lang="en-US">
                <a:latin typeface="Helvetica" charset="0"/>
              </a:rPr>
              <a:t>Log contains &lt;</a:t>
            </a:r>
            <a:r>
              <a:rPr lang="en-US" b="1">
                <a:latin typeface="Helvetica" charset="0"/>
              </a:rPr>
              <a:t>abort </a:t>
            </a:r>
            <a:r>
              <a:rPr lang="en-US" i="1">
                <a:latin typeface="Helvetica" charset="0"/>
              </a:rPr>
              <a:t>T</a:t>
            </a:r>
            <a:r>
              <a:rPr lang="en-US">
                <a:latin typeface="Helvetica" charset="0"/>
              </a:rPr>
              <a:t>&gt; record: txn had completed, nothing to be done</a:t>
            </a:r>
          </a:p>
          <a:p>
            <a:pPr>
              <a:lnSpc>
                <a:spcPct val="90000"/>
              </a:lnSpc>
            </a:pPr>
            <a:r>
              <a:rPr lang="en-US">
                <a:latin typeface="Helvetica" charset="0"/>
              </a:rPr>
              <a:t>Log contains &lt;</a:t>
            </a:r>
            <a:r>
              <a:rPr lang="en-US" b="1">
                <a:latin typeface="Helvetica" charset="0"/>
              </a:rPr>
              <a:t>ready </a:t>
            </a:r>
            <a:r>
              <a:rPr lang="en-US" i="1">
                <a:latin typeface="Helvetica" charset="0"/>
              </a:rPr>
              <a:t>T</a:t>
            </a:r>
            <a:r>
              <a:rPr lang="en-US">
                <a:latin typeface="Helvetica" charset="0"/>
              </a:rPr>
              <a:t>&gt; record: site must consult C</a:t>
            </a:r>
            <a:r>
              <a:rPr lang="en-US" i="1" baseline="-25000">
                <a:latin typeface="Helvetica" charset="0"/>
              </a:rPr>
              <a:t>i</a:t>
            </a:r>
            <a:r>
              <a:rPr lang="en-US">
                <a:latin typeface="Helvetica" charset="0"/>
              </a:rPr>
              <a:t> to determine the fate of </a:t>
            </a:r>
            <a:r>
              <a:rPr lang="en-US" i="1">
                <a:latin typeface="Helvetica" charset="0"/>
              </a:rPr>
              <a:t>T</a:t>
            </a:r>
            <a:r>
              <a:rPr lang="en-US">
                <a:latin typeface="Helvetica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Helvetica" charset="0"/>
                <a:ea typeface="ＭＳ Ｐゴシック" charset="0"/>
              </a:rPr>
              <a:t>If 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>
                <a:latin typeface="Helvetica" charset="0"/>
                <a:ea typeface="ＭＳ Ｐゴシック" charset="0"/>
              </a:rPr>
              <a:t> committed, </a:t>
            </a:r>
            <a:r>
              <a:rPr lang="en-US" b="1">
                <a:latin typeface="Helvetica" charset="0"/>
                <a:ea typeface="ＭＳ Ｐゴシック" charset="0"/>
              </a:rPr>
              <a:t>redo </a:t>
            </a:r>
            <a:r>
              <a:rPr lang="en-US">
                <a:latin typeface="Helvetica" charset="0"/>
                <a:ea typeface="ＭＳ Ｐゴシック" charset="0"/>
              </a:rPr>
              <a:t>(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>
                <a:latin typeface="Helvetica" charset="0"/>
                <a:ea typeface="ＭＳ Ｐゴシック" charset="0"/>
              </a:rPr>
              <a:t>); write &lt;</a:t>
            </a:r>
            <a:r>
              <a:rPr lang="en-US" b="1">
                <a:latin typeface="Helvetica" charset="0"/>
                <a:ea typeface="ＭＳ Ｐゴシック" charset="0"/>
              </a:rPr>
              <a:t>commit 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>
                <a:latin typeface="Helvetica" charset="0"/>
                <a:ea typeface="ＭＳ Ｐゴシック" charset="0"/>
              </a:rPr>
              <a:t>&gt; record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Helvetica" charset="0"/>
                <a:ea typeface="ＭＳ Ｐゴシック" charset="0"/>
              </a:rPr>
              <a:t>If </a:t>
            </a:r>
            <a:r>
              <a:rPr lang="en-US" i="1">
                <a:latin typeface="Helvetica" charset="0"/>
                <a:ea typeface="ＭＳ Ｐゴシック" charset="0"/>
              </a:rPr>
              <a:t>T </a:t>
            </a:r>
            <a:r>
              <a:rPr lang="en-US">
                <a:latin typeface="Helvetica" charset="0"/>
                <a:ea typeface="ＭＳ Ｐゴシック" charset="0"/>
              </a:rPr>
              <a:t>aborted, </a:t>
            </a:r>
            <a:r>
              <a:rPr lang="en-US" b="1">
                <a:latin typeface="Helvetica" charset="0"/>
                <a:ea typeface="ＭＳ Ｐゴシック" charset="0"/>
              </a:rPr>
              <a:t>undo </a:t>
            </a:r>
            <a:r>
              <a:rPr lang="en-US">
                <a:latin typeface="Helvetica" charset="0"/>
                <a:ea typeface="ＭＳ Ｐゴシック" charset="0"/>
              </a:rPr>
              <a:t>(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>
                <a:latin typeface="Helvetica" charset="0"/>
                <a:ea typeface="ＭＳ Ｐゴシック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>
                <a:latin typeface="Helvetica" charset="0"/>
              </a:rPr>
              <a:t>The log contains no log records concerning </a:t>
            </a:r>
            <a:r>
              <a:rPr lang="en-US" i="1">
                <a:latin typeface="Helvetica" charset="0"/>
              </a:rPr>
              <a:t>T</a:t>
            </a:r>
            <a:r>
              <a:rPr lang="en-US">
                <a:latin typeface="Helvetica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Helvetica" charset="0"/>
                <a:ea typeface="ＭＳ Ｐゴシック" charset="0"/>
              </a:rPr>
              <a:t>Implies that S</a:t>
            </a:r>
            <a:r>
              <a:rPr lang="en-US" baseline="-25000">
                <a:latin typeface="Helvetica" charset="0"/>
                <a:ea typeface="ＭＳ Ｐゴシック" charset="0"/>
              </a:rPr>
              <a:t>k</a:t>
            </a:r>
            <a:r>
              <a:rPr lang="en-US">
                <a:latin typeface="Helvetica" charset="0"/>
                <a:ea typeface="ＭＳ Ｐゴシック" charset="0"/>
              </a:rPr>
              <a:t> failed before responding to the  </a:t>
            </a:r>
            <a:r>
              <a:rPr lang="en-US" b="1">
                <a:latin typeface="Helvetica" charset="0"/>
                <a:ea typeface="ＭＳ Ｐゴシック" charset="0"/>
              </a:rPr>
              <a:t>prepare </a:t>
            </a:r>
            <a:r>
              <a:rPr lang="en-US" i="1">
                <a:latin typeface="Helvetica" charset="0"/>
                <a:ea typeface="ＭＳ Ｐゴシック" charset="0"/>
              </a:rPr>
              <a:t>T </a:t>
            </a:r>
            <a:r>
              <a:rPr lang="en-US">
                <a:latin typeface="Helvetica" charset="0"/>
                <a:ea typeface="ＭＳ Ｐゴシック" charset="0"/>
              </a:rPr>
              <a:t>message from C</a:t>
            </a:r>
            <a:r>
              <a:rPr lang="en-US" baseline="-25000">
                <a:latin typeface="Helvetica" charset="0"/>
                <a:ea typeface="ＭＳ Ｐゴシック" charset="0"/>
              </a:rPr>
              <a:t>i </a:t>
            </a:r>
            <a:endParaRPr lang="en-US">
              <a:latin typeface="Helvetica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Helvetica" charset="0"/>
                <a:ea typeface="ＭＳ Ｐゴシック" charset="0"/>
              </a:rPr>
              <a:t>since the failure of </a:t>
            </a:r>
            <a:r>
              <a:rPr lang="en-US" i="1">
                <a:latin typeface="Helvetica" charset="0"/>
                <a:ea typeface="ＭＳ Ｐゴシック" charset="0"/>
              </a:rPr>
              <a:t>S</a:t>
            </a:r>
            <a:r>
              <a:rPr lang="en-US" i="1" baseline="-25000">
                <a:latin typeface="Helvetica" charset="0"/>
                <a:ea typeface="ＭＳ Ｐゴシック" charset="0"/>
              </a:rPr>
              <a:t>k </a:t>
            </a:r>
            <a:r>
              <a:rPr lang="en-US">
                <a:latin typeface="Helvetica" charset="0"/>
                <a:ea typeface="ＭＳ Ｐゴシック" charset="0"/>
              </a:rPr>
              <a:t>precludes the sending of such a response, coordinator </a:t>
            </a:r>
            <a:r>
              <a:rPr lang="en-US" i="1">
                <a:latin typeface="Helvetica" charset="0"/>
                <a:ea typeface="ＭＳ Ｐゴシック" charset="0"/>
              </a:rPr>
              <a:t>C</a:t>
            </a:r>
            <a:r>
              <a:rPr lang="en-US" i="1" baseline="-25000">
                <a:latin typeface="Helvetica" charset="0"/>
                <a:ea typeface="ＭＳ Ｐゴシック" charset="0"/>
              </a:rPr>
              <a:t>1 </a:t>
            </a:r>
            <a:r>
              <a:rPr lang="en-US">
                <a:latin typeface="Helvetica" charset="0"/>
                <a:ea typeface="ＭＳ Ｐゴシック" charset="0"/>
              </a:rPr>
              <a:t>must abort 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endParaRPr lang="en-US">
              <a:latin typeface="Helvetica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i="1">
                <a:latin typeface="Helvetica" charset="0"/>
                <a:ea typeface="ＭＳ Ｐゴシック" charset="0"/>
              </a:rPr>
              <a:t>S</a:t>
            </a:r>
            <a:r>
              <a:rPr lang="en-US" i="1" baseline="-25000">
                <a:latin typeface="Helvetica" charset="0"/>
                <a:ea typeface="ＭＳ Ｐゴシック" charset="0"/>
              </a:rPr>
              <a:t>k </a:t>
            </a:r>
            <a:r>
              <a:rPr lang="en-US">
                <a:latin typeface="Helvetica" charset="0"/>
                <a:ea typeface="ＭＳ Ｐゴシック" charset="0"/>
              </a:rPr>
              <a:t>must execute </a:t>
            </a:r>
            <a:r>
              <a:rPr lang="en-US" b="1">
                <a:latin typeface="Helvetica" charset="0"/>
                <a:ea typeface="ＭＳ Ｐゴシック" charset="0"/>
              </a:rPr>
              <a:t>undo </a:t>
            </a:r>
            <a:r>
              <a:rPr lang="en-US">
                <a:latin typeface="Helvetica" charset="0"/>
                <a:ea typeface="ＭＳ Ｐゴシック" charset="0"/>
              </a:rPr>
              <a:t>(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>
                <a:latin typeface="Helvetica" charset="0"/>
                <a:ea typeface="ＭＳ Ｐゴシック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284057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>
                <a:latin typeface="Helvetica" charset="0"/>
              </a:rPr>
              <a:t>Handling of Failures- Coordinator Failure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5129212"/>
          </a:xfrm>
        </p:spPr>
        <p:txBody>
          <a:bodyPr/>
          <a:lstStyle/>
          <a:p>
            <a:r>
              <a:rPr lang="en-US" sz="1600">
                <a:latin typeface="Helvetica" charset="0"/>
              </a:rPr>
              <a:t>If coordinator fails while the commit protocol for </a:t>
            </a:r>
            <a:r>
              <a:rPr lang="en-US" sz="1600" i="1">
                <a:latin typeface="Helvetica" charset="0"/>
              </a:rPr>
              <a:t>T</a:t>
            </a:r>
            <a:r>
              <a:rPr lang="en-US" sz="1600">
                <a:latin typeface="Helvetica" charset="0"/>
              </a:rPr>
              <a:t> is executing then participating sites must decide on </a:t>
            </a:r>
            <a:r>
              <a:rPr lang="en-US" sz="1600" i="1">
                <a:latin typeface="Helvetica" charset="0"/>
              </a:rPr>
              <a:t>T</a:t>
            </a:r>
            <a:r>
              <a:rPr lang="ja-JP" altLang="en-US" sz="1600">
                <a:latin typeface="Helvetica" charset="0"/>
              </a:rPr>
              <a:t>’</a:t>
            </a:r>
            <a:r>
              <a:rPr lang="en-US" sz="1600">
                <a:latin typeface="Helvetica" charset="0"/>
              </a:rPr>
              <a:t>s fate:</a:t>
            </a:r>
          </a:p>
          <a:p>
            <a:pPr lvl="1">
              <a:buFont typeface="Monotype Sorts" charset="0"/>
              <a:buAutoNum type="arabicPeriod"/>
            </a:pPr>
            <a:r>
              <a:rPr lang="en-US" sz="1600">
                <a:latin typeface="Helvetica" charset="0"/>
                <a:ea typeface="ＭＳ Ｐゴシック" charset="0"/>
              </a:rPr>
              <a:t>If an active site contains a &lt;</a:t>
            </a:r>
            <a:r>
              <a:rPr lang="en-US" sz="1600" b="1">
                <a:latin typeface="Helvetica" charset="0"/>
                <a:ea typeface="ＭＳ Ｐゴシック" charset="0"/>
              </a:rPr>
              <a:t>commit </a:t>
            </a:r>
            <a:r>
              <a:rPr lang="en-US" sz="1600" i="1">
                <a:latin typeface="Helvetica" charset="0"/>
                <a:ea typeface="ＭＳ Ｐゴシック" charset="0"/>
              </a:rPr>
              <a:t>T</a:t>
            </a:r>
            <a:r>
              <a:rPr lang="en-US" sz="1600">
                <a:latin typeface="Helvetica" charset="0"/>
                <a:ea typeface="ＭＳ Ｐゴシック" charset="0"/>
              </a:rPr>
              <a:t>&gt; record in its log, then </a:t>
            </a:r>
            <a:r>
              <a:rPr lang="en-US" sz="1600" i="1">
                <a:latin typeface="Helvetica" charset="0"/>
                <a:ea typeface="ＭＳ Ｐゴシック" charset="0"/>
              </a:rPr>
              <a:t>T</a:t>
            </a:r>
            <a:r>
              <a:rPr lang="en-US" sz="1600">
                <a:latin typeface="Helvetica" charset="0"/>
                <a:ea typeface="ＭＳ Ｐゴシック" charset="0"/>
              </a:rPr>
              <a:t> must be committed.</a:t>
            </a:r>
          </a:p>
          <a:p>
            <a:pPr lvl="1">
              <a:buFont typeface="Monotype Sorts" charset="0"/>
              <a:buAutoNum type="arabicPeriod"/>
            </a:pPr>
            <a:r>
              <a:rPr lang="en-US" sz="1600">
                <a:latin typeface="Helvetica" charset="0"/>
                <a:ea typeface="ＭＳ Ｐゴシック" charset="0"/>
              </a:rPr>
              <a:t>If an active site contains an &lt;</a:t>
            </a:r>
            <a:r>
              <a:rPr lang="en-US" sz="1600" b="1">
                <a:latin typeface="Helvetica" charset="0"/>
                <a:ea typeface="ＭＳ Ｐゴシック" charset="0"/>
              </a:rPr>
              <a:t>abort </a:t>
            </a:r>
            <a:r>
              <a:rPr lang="en-US" sz="1600" i="1">
                <a:latin typeface="Helvetica" charset="0"/>
                <a:ea typeface="ＭＳ Ｐゴシック" charset="0"/>
              </a:rPr>
              <a:t>T</a:t>
            </a:r>
            <a:r>
              <a:rPr lang="en-US" sz="1600">
                <a:latin typeface="Helvetica" charset="0"/>
                <a:ea typeface="ＭＳ Ｐゴシック" charset="0"/>
              </a:rPr>
              <a:t>&gt; record in its log, then </a:t>
            </a:r>
            <a:r>
              <a:rPr lang="en-US" sz="1600" i="1">
                <a:latin typeface="Helvetica" charset="0"/>
                <a:ea typeface="ＭＳ Ｐゴシック" charset="0"/>
              </a:rPr>
              <a:t>T</a:t>
            </a:r>
            <a:r>
              <a:rPr lang="en-US" sz="1600">
                <a:latin typeface="Helvetica" charset="0"/>
                <a:ea typeface="ＭＳ Ｐゴシック" charset="0"/>
              </a:rPr>
              <a:t> must be aborted.</a:t>
            </a:r>
          </a:p>
          <a:p>
            <a:pPr lvl="1">
              <a:buFont typeface="Monotype Sorts" charset="0"/>
              <a:buAutoNum type="arabicPeriod"/>
            </a:pPr>
            <a:r>
              <a:rPr lang="en-US" sz="1600">
                <a:latin typeface="Helvetica" charset="0"/>
                <a:ea typeface="ＭＳ Ｐゴシック" charset="0"/>
              </a:rPr>
              <a:t>If some active participating site does not contain a &lt;</a:t>
            </a:r>
            <a:r>
              <a:rPr lang="en-US" sz="1600" b="1">
                <a:latin typeface="Helvetica" charset="0"/>
                <a:ea typeface="ＭＳ Ｐゴシック" charset="0"/>
              </a:rPr>
              <a:t>ready </a:t>
            </a:r>
            <a:r>
              <a:rPr lang="en-US" sz="1600" i="1">
                <a:latin typeface="Helvetica" charset="0"/>
                <a:ea typeface="ＭＳ Ｐゴシック" charset="0"/>
              </a:rPr>
              <a:t>T</a:t>
            </a:r>
            <a:r>
              <a:rPr lang="en-US" sz="1600">
                <a:latin typeface="Helvetica" charset="0"/>
                <a:ea typeface="ＭＳ Ｐゴシック" charset="0"/>
              </a:rPr>
              <a:t>&gt; record in its log, then the failed coordinator </a:t>
            </a:r>
            <a:r>
              <a:rPr lang="en-US" sz="1600" i="1">
                <a:latin typeface="Helvetica" charset="0"/>
                <a:ea typeface="ＭＳ Ｐゴシック" charset="0"/>
              </a:rPr>
              <a:t>C</a:t>
            </a:r>
            <a:r>
              <a:rPr lang="en-US" sz="1600" i="1" baseline="-25000">
                <a:latin typeface="Helvetica" charset="0"/>
                <a:ea typeface="ＭＳ Ｐゴシック" charset="0"/>
              </a:rPr>
              <a:t>i</a:t>
            </a:r>
            <a:r>
              <a:rPr lang="en-US" sz="1600">
                <a:latin typeface="Helvetica" charset="0"/>
                <a:ea typeface="ＭＳ Ｐゴシック" charset="0"/>
              </a:rPr>
              <a:t> cannot have decided to commit </a:t>
            </a:r>
            <a:r>
              <a:rPr lang="en-US" sz="1600" i="1">
                <a:latin typeface="Helvetica" charset="0"/>
                <a:ea typeface="ＭＳ Ｐゴシック" charset="0"/>
              </a:rPr>
              <a:t>T</a:t>
            </a:r>
            <a:r>
              <a:rPr lang="en-US" sz="1600">
                <a:latin typeface="Helvetica" charset="0"/>
                <a:ea typeface="ＭＳ Ｐゴシック" charset="0"/>
              </a:rPr>
              <a:t>.  </a:t>
            </a:r>
          </a:p>
          <a:p>
            <a:pPr lvl="2">
              <a:buFont typeface="Monotype Sorts" charset="0"/>
              <a:buChar char="l"/>
            </a:pPr>
            <a:r>
              <a:rPr lang="en-US" sz="1600">
                <a:latin typeface="Helvetica" charset="0"/>
                <a:ea typeface="ＭＳ Ｐゴシック" charset="0"/>
              </a:rPr>
              <a:t>Can therefore abort </a:t>
            </a:r>
            <a:r>
              <a:rPr lang="en-US" sz="1600" i="1">
                <a:latin typeface="Helvetica" charset="0"/>
                <a:ea typeface="ＭＳ Ｐゴシック" charset="0"/>
              </a:rPr>
              <a:t>T;</a:t>
            </a:r>
            <a:r>
              <a:rPr lang="en-US" sz="1600">
                <a:latin typeface="Helvetica" charset="0"/>
                <a:ea typeface="ＭＳ Ｐゴシック" charset="0"/>
              </a:rPr>
              <a:t> however, such a site must reject any subsequent &lt;</a:t>
            </a:r>
            <a:r>
              <a:rPr lang="en-US" sz="1600" b="1">
                <a:latin typeface="Helvetica" charset="0"/>
                <a:ea typeface="ＭＳ Ｐゴシック" charset="0"/>
              </a:rPr>
              <a:t>prepare </a:t>
            </a:r>
            <a:r>
              <a:rPr lang="en-US" sz="1600" i="1">
                <a:latin typeface="Helvetica" charset="0"/>
                <a:ea typeface="ＭＳ Ｐゴシック" charset="0"/>
              </a:rPr>
              <a:t>T</a:t>
            </a:r>
            <a:r>
              <a:rPr lang="en-US" sz="1600">
                <a:latin typeface="Helvetica" charset="0"/>
                <a:ea typeface="ＭＳ Ｐゴシック" charset="0"/>
              </a:rPr>
              <a:t>&gt; message from </a:t>
            </a:r>
            <a:r>
              <a:rPr lang="en-US" sz="1600" i="1">
                <a:latin typeface="Helvetica" charset="0"/>
                <a:ea typeface="ＭＳ Ｐゴシック" charset="0"/>
              </a:rPr>
              <a:t>C</a:t>
            </a:r>
            <a:r>
              <a:rPr lang="en-US" sz="1600" i="1" baseline="-25000">
                <a:latin typeface="Helvetica" charset="0"/>
                <a:ea typeface="ＭＳ Ｐゴシック" charset="0"/>
              </a:rPr>
              <a:t>i</a:t>
            </a:r>
            <a:r>
              <a:rPr lang="en-US" sz="1600">
                <a:latin typeface="Helvetica" charset="0"/>
                <a:ea typeface="ＭＳ Ｐゴシック" charset="0"/>
              </a:rPr>
              <a:t> </a:t>
            </a:r>
          </a:p>
          <a:p>
            <a:pPr lvl="1">
              <a:buFont typeface="Monotype Sorts" charset="0"/>
              <a:buAutoNum type="arabicPeriod"/>
            </a:pPr>
            <a:r>
              <a:rPr lang="en-US" sz="1600">
                <a:latin typeface="Helvetica" charset="0"/>
                <a:ea typeface="ＭＳ Ｐゴシック" charset="0"/>
              </a:rPr>
              <a:t>If none of the above cases holds, then all active sites must have a &lt;</a:t>
            </a:r>
            <a:r>
              <a:rPr lang="en-US" sz="1600" b="1">
                <a:latin typeface="Helvetica" charset="0"/>
                <a:ea typeface="ＭＳ Ｐゴシック" charset="0"/>
              </a:rPr>
              <a:t>ready </a:t>
            </a:r>
            <a:r>
              <a:rPr lang="en-US" sz="1600" i="1">
                <a:latin typeface="Helvetica" charset="0"/>
                <a:ea typeface="ＭＳ Ｐゴシック" charset="0"/>
              </a:rPr>
              <a:t>T</a:t>
            </a:r>
            <a:r>
              <a:rPr lang="en-US" sz="1600">
                <a:latin typeface="Helvetica" charset="0"/>
                <a:ea typeface="ＭＳ Ｐゴシック" charset="0"/>
              </a:rPr>
              <a:t>&gt; record in their logs, but no additional control records (such as &lt;</a:t>
            </a:r>
            <a:r>
              <a:rPr lang="en-US" sz="1600" b="1">
                <a:latin typeface="Helvetica" charset="0"/>
                <a:ea typeface="ＭＳ Ｐゴシック" charset="0"/>
              </a:rPr>
              <a:t>abort </a:t>
            </a:r>
            <a:r>
              <a:rPr lang="en-US" sz="1600" i="1">
                <a:latin typeface="Helvetica" charset="0"/>
                <a:ea typeface="ＭＳ Ｐゴシック" charset="0"/>
              </a:rPr>
              <a:t>T</a:t>
            </a:r>
            <a:r>
              <a:rPr lang="en-US" sz="1600">
                <a:latin typeface="Helvetica" charset="0"/>
                <a:ea typeface="ＭＳ Ｐゴシック" charset="0"/>
              </a:rPr>
              <a:t>&gt; of &lt;</a:t>
            </a:r>
            <a:r>
              <a:rPr lang="en-US" sz="1600" b="1">
                <a:latin typeface="Helvetica" charset="0"/>
                <a:ea typeface="ＭＳ Ｐゴシック" charset="0"/>
              </a:rPr>
              <a:t>commit </a:t>
            </a:r>
            <a:r>
              <a:rPr lang="en-US" sz="1600" i="1">
                <a:latin typeface="Helvetica" charset="0"/>
                <a:ea typeface="ＭＳ Ｐゴシック" charset="0"/>
              </a:rPr>
              <a:t>T</a:t>
            </a:r>
            <a:r>
              <a:rPr lang="en-US" sz="1600">
                <a:latin typeface="Helvetica" charset="0"/>
                <a:ea typeface="ＭＳ Ｐゴシック" charset="0"/>
              </a:rPr>
              <a:t>&gt;). </a:t>
            </a:r>
          </a:p>
          <a:p>
            <a:pPr lvl="2">
              <a:buFont typeface="Monotype Sorts" charset="0"/>
              <a:buChar char="l"/>
            </a:pPr>
            <a:r>
              <a:rPr lang="en-US" sz="1600">
                <a:latin typeface="Helvetica" charset="0"/>
                <a:ea typeface="ＭＳ Ｐゴシック" charset="0"/>
              </a:rPr>
              <a:t>In this case active sites must wait for </a:t>
            </a:r>
            <a:r>
              <a:rPr lang="en-US" sz="1600" i="1">
                <a:latin typeface="Helvetica" charset="0"/>
                <a:ea typeface="ＭＳ Ｐゴシック" charset="0"/>
              </a:rPr>
              <a:t>C</a:t>
            </a:r>
            <a:r>
              <a:rPr lang="en-US" sz="1600" i="1" baseline="-25000">
                <a:latin typeface="Helvetica" charset="0"/>
                <a:ea typeface="ＭＳ Ｐゴシック" charset="0"/>
              </a:rPr>
              <a:t>i</a:t>
            </a:r>
            <a:r>
              <a:rPr lang="en-US" sz="1600" baseline="-25000">
                <a:latin typeface="Helvetica" charset="0"/>
                <a:ea typeface="ＭＳ Ｐゴシック" charset="0"/>
              </a:rPr>
              <a:t> </a:t>
            </a:r>
            <a:r>
              <a:rPr lang="en-US" sz="1600">
                <a:latin typeface="Helvetica" charset="0"/>
                <a:ea typeface="ＭＳ Ｐゴシック" charset="0"/>
              </a:rPr>
              <a:t>to recover, to find decision.</a:t>
            </a:r>
          </a:p>
          <a:p>
            <a:r>
              <a:rPr lang="en-US" sz="1600" b="1">
                <a:solidFill>
                  <a:srgbClr val="000099"/>
                </a:solidFill>
                <a:latin typeface="Helvetica" charset="0"/>
              </a:rPr>
              <a:t>Blocking problem</a:t>
            </a:r>
            <a:r>
              <a:rPr lang="en-US" sz="1600">
                <a:latin typeface="Helvetica" charset="0"/>
              </a:rPr>
              <a:t>: active sites may have to wait for failed coordinator to recover.</a:t>
            </a:r>
          </a:p>
          <a:p>
            <a:endParaRPr lang="en-US" sz="160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149200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217488"/>
            <a:ext cx="8077200" cy="609600"/>
          </a:xfrm>
        </p:spPr>
        <p:txBody>
          <a:bodyPr/>
          <a:lstStyle/>
          <a:p>
            <a:r>
              <a:rPr lang="en-US">
                <a:latin typeface="Helvetica" charset="0"/>
              </a:rPr>
              <a:t>Handling of Failures - Network Partition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r>
              <a:rPr lang="en-US">
                <a:latin typeface="Helvetica" charset="0"/>
              </a:rPr>
              <a:t>If the coordinator and all its participants remain in one partition, the failure has no effect on the commit protocol.</a:t>
            </a:r>
          </a:p>
          <a:p>
            <a:r>
              <a:rPr lang="en-US">
                <a:latin typeface="Helvetica" charset="0"/>
              </a:rPr>
              <a:t>If the coordinator and its participants belong to several partitions: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Sites that are not in the partition containing the coordinator think the coordinator has failed, and execute the protocol to deal with failure of the coordinator.</a:t>
            </a:r>
          </a:p>
          <a:p>
            <a:pPr lvl="2"/>
            <a:r>
              <a:rPr lang="en-US">
                <a:latin typeface="Helvetica" charset="0"/>
                <a:ea typeface="ＭＳ Ｐゴシック" charset="0"/>
              </a:rPr>
              <a:t>No harm results, but sites may still have to wait for decision from coordinator.</a:t>
            </a:r>
          </a:p>
          <a:p>
            <a:r>
              <a:rPr lang="en-US">
                <a:latin typeface="Helvetica" charset="0"/>
              </a:rPr>
              <a:t>The coordinator and the sites are in the same partition as the coordinator think that the sites in the other partition have failed, and follow the usual commit protocol.</a:t>
            </a:r>
          </a:p>
          <a:p>
            <a:pPr lvl="2"/>
            <a:r>
              <a:rPr lang="en-US">
                <a:latin typeface="Helvetica" charset="0"/>
                <a:ea typeface="ＭＳ Ｐゴシック" charset="0"/>
              </a:rPr>
              <a:t>Again, no harm results</a:t>
            </a:r>
          </a:p>
        </p:txBody>
      </p:sp>
    </p:spTree>
    <p:extLst>
      <p:ext uri="{BB962C8B-B14F-4D97-AF65-F5344CB8AC3E}">
        <p14:creationId xmlns:p14="http://schemas.microsoft.com/office/powerpoint/2010/main" val="26775999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217488"/>
            <a:ext cx="8077200" cy="609600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More…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Helvetica" charset="0"/>
              </a:rPr>
              <a:t>Three-phase Commit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2PC can’t handle failure of a coordinator well – everything halts waiting for the coordinator to come back up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Three-phase commit handles that through another phase</a:t>
            </a: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  <a:p>
            <a:r>
              <a:rPr lang="en-US" dirty="0" err="1">
                <a:latin typeface="Helvetica" charset="0"/>
              </a:rPr>
              <a:t>Paxos</a:t>
            </a:r>
            <a:r>
              <a:rPr lang="en-US" dirty="0">
                <a:latin typeface="Helvetica" charset="0"/>
              </a:rPr>
              <a:t> and RAFT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Solutions for the “consensus problem”: get a collection of distributed entities to ”choose” a single value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In case of transaction, you are choosing abort/commit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Fairly complex, but well-understood today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Widely used in most distributed systems today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See the Wikipedia pages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A nice recent paper: </a:t>
            </a:r>
            <a:r>
              <a:rPr lang="en-US" b="1" dirty="0" err="1"/>
              <a:t>Paxos</a:t>
            </a:r>
            <a:r>
              <a:rPr lang="en-US" b="1" dirty="0"/>
              <a:t> vs Raft: Have we reached consensus on distributed consensus? – Heidi Howard, 2020</a:t>
            </a: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050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85725"/>
            <a:ext cx="8077200" cy="609600"/>
          </a:xfrm>
        </p:spPr>
        <p:txBody>
          <a:bodyPr/>
          <a:lstStyle/>
          <a:p>
            <a:r>
              <a:rPr lang="en-US"/>
              <a:t>Example Schedules (Cont.)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>
          <a:xfrm>
            <a:off x="1062038" y="731838"/>
            <a:ext cx="6724650" cy="655637"/>
          </a:xfrm>
          <a:noFill/>
          <a:ln/>
        </p:spPr>
        <p:txBody>
          <a:bodyPr/>
          <a:lstStyle/>
          <a:p>
            <a:pPr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/>
              <a:t>                 A “bad” schedule</a:t>
            </a:r>
          </a:p>
          <a:p>
            <a:pPr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/>
              <a:t>			</a:t>
            </a:r>
            <a:endParaRPr lang="en-US" i="1"/>
          </a:p>
        </p:txBody>
      </p:sp>
      <p:sp>
        <p:nvSpPr>
          <p:cNvPr id="543750" name="Text Box 6"/>
          <p:cNvSpPr txBox="1">
            <a:spLocks noChangeArrowheads="1"/>
          </p:cNvSpPr>
          <p:nvPr/>
        </p:nvSpPr>
        <p:spPr bwMode="auto">
          <a:xfrm>
            <a:off x="5354638" y="3521075"/>
            <a:ext cx="1792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Not consistent</a:t>
            </a:r>
          </a:p>
        </p:txBody>
      </p:sp>
      <p:sp>
        <p:nvSpPr>
          <p:cNvPr id="543751" name="Text Box 7"/>
          <p:cNvSpPr txBox="1">
            <a:spLocks noChangeArrowheads="1"/>
          </p:cNvSpPr>
          <p:nvPr/>
        </p:nvSpPr>
        <p:spPr bwMode="auto">
          <a:xfrm>
            <a:off x="987425" y="1343025"/>
            <a:ext cx="1143000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 = A -50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B=B+50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write(B)</a:t>
            </a:r>
          </a:p>
        </p:txBody>
      </p:sp>
      <p:sp>
        <p:nvSpPr>
          <p:cNvPr id="543752" name="Text Box 8"/>
          <p:cNvSpPr txBox="1">
            <a:spLocks noChangeArrowheads="1"/>
          </p:cNvSpPr>
          <p:nvPr/>
        </p:nvSpPr>
        <p:spPr bwMode="auto">
          <a:xfrm>
            <a:off x="2960688" y="1357313"/>
            <a:ext cx="13843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tmp = A*0.1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 = A – tmp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 = B+ tmp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write(B)</a:t>
            </a:r>
          </a:p>
        </p:txBody>
      </p:sp>
      <p:sp>
        <p:nvSpPr>
          <p:cNvPr id="543753" name="Line 9"/>
          <p:cNvSpPr>
            <a:spLocks noChangeShapeType="1"/>
          </p:cNvSpPr>
          <p:nvPr/>
        </p:nvSpPr>
        <p:spPr bwMode="auto">
          <a:xfrm>
            <a:off x="952500" y="1660525"/>
            <a:ext cx="405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543754" name="Line 10"/>
          <p:cNvSpPr>
            <a:spLocks noChangeShapeType="1"/>
          </p:cNvSpPr>
          <p:nvPr/>
        </p:nvSpPr>
        <p:spPr bwMode="auto">
          <a:xfrm>
            <a:off x="2671763" y="14605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543756" name="Text Box 12"/>
          <p:cNvSpPr txBox="1">
            <a:spLocks noChangeArrowheads="1"/>
          </p:cNvSpPr>
          <p:nvPr/>
        </p:nvSpPr>
        <p:spPr bwMode="auto">
          <a:xfrm>
            <a:off x="5300663" y="1892300"/>
            <a:ext cx="30924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Effect:      </a:t>
            </a:r>
            <a:r>
              <a:rPr kumimoji="0" lang="en-US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Before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</a:t>
            </a:r>
            <a:r>
              <a:rPr kumimoji="0" lang="en-US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After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A      100          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B       50           60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38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50" grpId="0"/>
      <p:bldP spid="5437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Serializability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idx="1"/>
          </p:nvPr>
        </p:nvSpPr>
        <p:spPr>
          <a:xfrm>
            <a:off x="511175" y="885825"/>
            <a:ext cx="8242300" cy="4876800"/>
          </a:xfrm>
        </p:spPr>
        <p:txBody>
          <a:bodyPr/>
          <a:lstStyle/>
          <a:p>
            <a:r>
              <a:rPr lang="en-US" dirty="0"/>
              <a:t>A schedule is called </a:t>
            </a:r>
            <a:r>
              <a:rPr lang="en-US" i="1" dirty="0"/>
              <a:t>serializable</a:t>
            </a:r>
            <a:r>
              <a:rPr lang="en-US" dirty="0"/>
              <a:t> if its final effect is the same as that of a </a:t>
            </a:r>
            <a:r>
              <a:rPr lang="en-US" i="1" dirty="0"/>
              <a:t>serial schedule</a:t>
            </a:r>
          </a:p>
          <a:p>
            <a:pPr lvl="2"/>
            <a:endParaRPr lang="en-US" i="1" dirty="0"/>
          </a:p>
          <a:p>
            <a:r>
              <a:rPr lang="en-US" dirty="0"/>
              <a:t>Serializability </a:t>
            </a:r>
            <a:r>
              <a:rPr lang="en-US" dirty="0">
                <a:sym typeface="Wingdings" charset="2"/>
              </a:rPr>
              <a:t> schedule is fine and doesn’t cause inconsistencies</a:t>
            </a:r>
          </a:p>
          <a:p>
            <a:pPr lvl="1"/>
            <a:r>
              <a:rPr lang="en-US" dirty="0">
                <a:sym typeface="Wingdings" charset="2"/>
              </a:rPr>
              <a:t>Since serial schedules are fine</a:t>
            </a:r>
          </a:p>
          <a:p>
            <a:pPr lvl="3"/>
            <a:endParaRPr lang="en-US" dirty="0">
              <a:sym typeface="Wingdings" charset="2"/>
            </a:endParaRPr>
          </a:p>
          <a:p>
            <a:r>
              <a:rPr lang="en-US" dirty="0">
                <a:sym typeface="Wingdings" charset="2"/>
              </a:rPr>
              <a:t>Non-serializable schedules unlikely to result in consistent databases</a:t>
            </a:r>
          </a:p>
          <a:p>
            <a:pPr lvl="2"/>
            <a:endParaRPr lang="en-US" dirty="0">
              <a:sym typeface="Wingdings" charset="2"/>
            </a:endParaRPr>
          </a:p>
          <a:p>
            <a:r>
              <a:rPr lang="en-US" dirty="0">
                <a:sym typeface="Wingdings" charset="2"/>
              </a:rPr>
              <a:t>We will ensure serializability</a:t>
            </a:r>
          </a:p>
          <a:p>
            <a:pPr lvl="1"/>
            <a:r>
              <a:rPr lang="en-US" dirty="0">
                <a:sym typeface="Wingdings" charset="2"/>
              </a:rPr>
              <a:t>Typically relaxed in real high-throughput environments</a:t>
            </a:r>
          </a:p>
          <a:p>
            <a:pPr lvl="3"/>
            <a:endParaRPr lang="en-US" dirty="0">
              <a:sym typeface="Wingdings" charset="2"/>
            </a:endParaRPr>
          </a:p>
          <a:p>
            <a:r>
              <a:rPr lang="en-US" dirty="0"/>
              <a:t>Not possible to look at all </a:t>
            </a:r>
            <a:r>
              <a:rPr lang="en-US" i="1" dirty="0"/>
              <a:t>n!</a:t>
            </a:r>
            <a:r>
              <a:rPr lang="en-US" dirty="0"/>
              <a:t> serial schedules to check if the effect is the same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Instead we ensure serializability by allowing or not allowing certain schedules</a:t>
            </a:r>
          </a:p>
          <a:p>
            <a:endParaRPr lang="en-US" dirty="0">
              <a:sym typeface="Wingdings" charset="2"/>
            </a:endParaRPr>
          </a:p>
          <a:p>
            <a:pPr lvl="1">
              <a:buFont typeface="Wingdings 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75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Example Schedule with More Transactions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666750" y="1038225"/>
            <a:ext cx="6724650" cy="4114800"/>
          </a:xfrm>
        </p:spPr>
        <p:txBody>
          <a:bodyPr/>
          <a:lstStyle/>
          <a:p>
            <a:pPr marL="346075" indent="0">
              <a:lnSpc>
                <a:spcPct val="110000"/>
              </a:lnSpc>
              <a:buFont typeface="Monotype Sorts" charset="2"/>
              <a:buNone/>
              <a:tabLst>
                <a:tab pos="635000" algn="l"/>
                <a:tab pos="1485900" algn="l"/>
                <a:tab pos="1717675" algn="l"/>
                <a:tab pos="2684463" algn="l"/>
                <a:tab pos="2973388" algn="l"/>
                <a:tab pos="3767138" algn="l"/>
                <a:tab pos="3940175" algn="l"/>
                <a:tab pos="4805363" algn="l"/>
                <a:tab pos="4978400" algn="l"/>
              </a:tabLst>
            </a:pPr>
            <a:r>
              <a:rPr lang="en-US" sz="1800"/>
              <a:t>	</a:t>
            </a:r>
            <a:r>
              <a:rPr lang="en-US" sz="1800" i="1"/>
              <a:t>T</a:t>
            </a:r>
            <a:r>
              <a:rPr lang="en-US" sz="1800" baseline="-25000"/>
              <a:t>1		 </a:t>
            </a:r>
            <a:r>
              <a:rPr lang="en-US" sz="1800" i="1"/>
              <a:t>T</a:t>
            </a:r>
            <a:r>
              <a:rPr lang="en-US" sz="1800" baseline="-25000"/>
              <a:t>2		 </a:t>
            </a:r>
            <a:r>
              <a:rPr lang="en-US" sz="1800" i="1"/>
              <a:t>T</a:t>
            </a:r>
            <a:r>
              <a:rPr lang="en-US" sz="1800" baseline="-25000"/>
              <a:t>3		 </a:t>
            </a:r>
            <a:r>
              <a:rPr lang="en-US" sz="1800" i="1"/>
              <a:t>T</a:t>
            </a:r>
            <a:r>
              <a:rPr lang="en-US" sz="1800" baseline="-25000"/>
              <a:t>4		 </a:t>
            </a:r>
            <a:r>
              <a:rPr lang="en-US" sz="1800" i="1"/>
              <a:t>T</a:t>
            </a:r>
            <a:r>
              <a:rPr lang="en-US" sz="1800" baseline="-25000"/>
              <a:t>5</a:t>
            </a:r>
            <a:br>
              <a:rPr lang="en-US" sz="1800"/>
            </a:br>
            <a:r>
              <a:rPr lang="en-US" sz="1800"/>
              <a:t>		read(X)</a:t>
            </a:r>
            <a:br>
              <a:rPr lang="en-US" sz="1800"/>
            </a:br>
            <a:r>
              <a:rPr lang="en-US" sz="1800"/>
              <a:t>read(Y)</a:t>
            </a:r>
            <a:br>
              <a:rPr lang="en-US" sz="1800"/>
            </a:br>
            <a:r>
              <a:rPr lang="en-US" sz="1800"/>
              <a:t>read(Z)</a:t>
            </a:r>
            <a:br>
              <a:rPr lang="en-US" sz="1800"/>
            </a:br>
            <a:r>
              <a:rPr lang="en-US" sz="1800"/>
              <a:t>								read(V)</a:t>
            </a:r>
            <a:br>
              <a:rPr lang="en-US" sz="1800"/>
            </a:br>
            <a:r>
              <a:rPr lang="en-US" sz="1800"/>
              <a:t>								read(W)</a:t>
            </a:r>
            <a:br>
              <a:rPr lang="en-US" sz="1800"/>
            </a:br>
            <a:r>
              <a:rPr lang="en-US" sz="1800"/>
              <a:t>								read(W)</a:t>
            </a:r>
            <a:br>
              <a:rPr lang="en-US" sz="1800"/>
            </a:br>
            <a:r>
              <a:rPr lang="en-US" sz="1800"/>
              <a:t>		read(Y)</a:t>
            </a:r>
            <a:br>
              <a:rPr lang="en-US" sz="1800"/>
            </a:br>
            <a:r>
              <a:rPr lang="en-US" sz="1800"/>
              <a:t>		write(Y)</a:t>
            </a:r>
            <a:br>
              <a:rPr lang="en-US" sz="1800"/>
            </a:br>
            <a:r>
              <a:rPr lang="en-US" sz="1800"/>
              <a:t>				write(Z)</a:t>
            </a:r>
            <a:br>
              <a:rPr lang="en-US" sz="1800"/>
            </a:br>
            <a:r>
              <a:rPr lang="en-US" sz="1800"/>
              <a:t>read(U)</a:t>
            </a:r>
            <a:br>
              <a:rPr lang="en-US" sz="1800"/>
            </a:br>
            <a:r>
              <a:rPr lang="en-US" sz="1800"/>
              <a:t>						read(Y)</a:t>
            </a:r>
            <a:br>
              <a:rPr lang="en-US" sz="1800"/>
            </a:br>
            <a:r>
              <a:rPr lang="en-US" sz="1800"/>
              <a:t>						write(Y)</a:t>
            </a:r>
            <a:br>
              <a:rPr lang="en-US" sz="1800"/>
            </a:br>
            <a:r>
              <a:rPr lang="en-US" sz="1800"/>
              <a:t>						read(Z)</a:t>
            </a:r>
            <a:br>
              <a:rPr lang="en-US" sz="1800"/>
            </a:br>
            <a:r>
              <a:rPr lang="en-US" sz="1800"/>
              <a:t>						write(Z)</a:t>
            </a:r>
          </a:p>
          <a:p>
            <a:pPr marL="346075" indent="0">
              <a:lnSpc>
                <a:spcPct val="110000"/>
              </a:lnSpc>
              <a:buFont typeface="Monotype Sorts" charset="2"/>
              <a:buNone/>
              <a:tabLst>
                <a:tab pos="635000" algn="l"/>
                <a:tab pos="1485900" algn="l"/>
                <a:tab pos="1717675" algn="l"/>
                <a:tab pos="2684463" algn="l"/>
                <a:tab pos="2973388" algn="l"/>
                <a:tab pos="3767138" algn="l"/>
                <a:tab pos="3940175" algn="l"/>
                <a:tab pos="4805363" algn="l"/>
                <a:tab pos="4978400" algn="l"/>
              </a:tabLst>
            </a:pPr>
            <a:r>
              <a:rPr lang="en-US" sz="1800"/>
              <a:t>read(U)</a:t>
            </a:r>
            <a:br>
              <a:rPr lang="en-US" sz="1800"/>
            </a:br>
            <a:r>
              <a:rPr lang="en-US" sz="1800"/>
              <a:t>write(U)</a:t>
            </a:r>
            <a:endParaRPr lang="en-US" sz="1800" baseline="-25000"/>
          </a:p>
        </p:txBody>
      </p:sp>
      <p:grpSp>
        <p:nvGrpSpPr>
          <p:cNvPr id="664580" name="Group 4"/>
          <p:cNvGrpSpPr>
            <a:grpSpLocks/>
          </p:cNvGrpSpPr>
          <p:nvPr/>
        </p:nvGrpSpPr>
        <p:grpSpPr bwMode="auto">
          <a:xfrm>
            <a:off x="947738" y="1074738"/>
            <a:ext cx="5443537" cy="4806950"/>
            <a:chOff x="997" y="485"/>
            <a:chExt cx="3429" cy="3028"/>
          </a:xfrm>
        </p:grpSpPr>
        <p:sp>
          <p:nvSpPr>
            <p:cNvPr id="664581" name="Line 5"/>
            <p:cNvSpPr>
              <a:spLocks noChangeShapeType="1"/>
            </p:cNvSpPr>
            <p:nvPr/>
          </p:nvSpPr>
          <p:spPr bwMode="auto">
            <a:xfrm>
              <a:off x="1019" y="682"/>
              <a:ext cx="3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endParaRPr>
            </a:p>
          </p:txBody>
        </p:sp>
        <p:grpSp>
          <p:nvGrpSpPr>
            <p:cNvPr id="664582" name="Group 6"/>
            <p:cNvGrpSpPr>
              <a:grpSpLocks/>
            </p:cNvGrpSpPr>
            <p:nvPr/>
          </p:nvGrpSpPr>
          <p:grpSpPr bwMode="auto">
            <a:xfrm>
              <a:off x="997" y="485"/>
              <a:ext cx="3427" cy="3028"/>
              <a:chOff x="1005" y="485"/>
              <a:chExt cx="3427" cy="3696"/>
            </a:xfrm>
          </p:grpSpPr>
          <p:sp>
            <p:nvSpPr>
              <p:cNvPr id="664583" name="Line 7"/>
              <p:cNvSpPr>
                <a:spLocks noChangeShapeType="1"/>
              </p:cNvSpPr>
              <p:nvPr/>
            </p:nvSpPr>
            <p:spPr bwMode="auto">
              <a:xfrm>
                <a:off x="1005" y="485"/>
                <a:ext cx="0" cy="36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endParaRPr>
              </a:p>
            </p:txBody>
          </p:sp>
          <p:sp>
            <p:nvSpPr>
              <p:cNvPr id="664584" name="Line 8"/>
              <p:cNvSpPr>
                <a:spLocks noChangeShapeType="1"/>
              </p:cNvSpPr>
              <p:nvPr/>
            </p:nvSpPr>
            <p:spPr bwMode="auto">
              <a:xfrm>
                <a:off x="1721" y="485"/>
                <a:ext cx="0" cy="36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endParaRPr>
              </a:p>
            </p:txBody>
          </p:sp>
          <p:sp>
            <p:nvSpPr>
              <p:cNvPr id="664585" name="Line 9"/>
              <p:cNvSpPr>
                <a:spLocks noChangeShapeType="1"/>
              </p:cNvSpPr>
              <p:nvPr/>
            </p:nvSpPr>
            <p:spPr bwMode="auto">
              <a:xfrm>
                <a:off x="2428" y="485"/>
                <a:ext cx="0" cy="36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endParaRPr>
              </a:p>
            </p:txBody>
          </p:sp>
          <p:sp>
            <p:nvSpPr>
              <p:cNvPr id="664586" name="Line 10"/>
              <p:cNvSpPr>
                <a:spLocks noChangeShapeType="1"/>
              </p:cNvSpPr>
              <p:nvPr/>
            </p:nvSpPr>
            <p:spPr bwMode="auto">
              <a:xfrm>
                <a:off x="3099" y="485"/>
                <a:ext cx="0" cy="3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endParaRPr>
              </a:p>
            </p:txBody>
          </p:sp>
          <p:sp>
            <p:nvSpPr>
              <p:cNvPr id="664587" name="Line 11"/>
              <p:cNvSpPr>
                <a:spLocks noChangeShapeType="1"/>
              </p:cNvSpPr>
              <p:nvPr/>
            </p:nvSpPr>
            <p:spPr bwMode="auto">
              <a:xfrm>
                <a:off x="3761" y="485"/>
                <a:ext cx="0" cy="36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endParaRPr>
              </a:p>
            </p:txBody>
          </p:sp>
          <p:sp>
            <p:nvSpPr>
              <p:cNvPr id="664588" name="Line 12"/>
              <p:cNvSpPr>
                <a:spLocks noChangeShapeType="1"/>
              </p:cNvSpPr>
              <p:nvPr/>
            </p:nvSpPr>
            <p:spPr bwMode="auto">
              <a:xfrm>
                <a:off x="4432" y="485"/>
                <a:ext cx="0" cy="36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535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Book Chapters</a:t>
            </a:r>
          </a:p>
          <a:p>
            <a:pPr lvl="1"/>
            <a:r>
              <a:rPr lang="en-US" sz="2400" dirty="0">
                <a:latin typeface="Calibri" charset="0"/>
              </a:rPr>
              <a:t>14.1, 14.2, 14.3, 14.4, 14.5</a:t>
            </a:r>
          </a:p>
          <a:p>
            <a:r>
              <a:rPr lang="en-US" sz="2800" dirty="0">
                <a:latin typeface="Calibri" charset="0"/>
              </a:rPr>
              <a:t>Key topics:</a:t>
            </a:r>
          </a:p>
          <a:p>
            <a:pPr lvl="1"/>
            <a:r>
              <a:rPr lang="en-US" sz="2400" dirty="0">
                <a:latin typeface="Calibri" charset="0"/>
              </a:rPr>
              <a:t>Transactions and ACID Properties</a:t>
            </a:r>
          </a:p>
          <a:p>
            <a:pPr lvl="1"/>
            <a:r>
              <a:rPr lang="en-US" sz="2400" dirty="0">
                <a:latin typeface="Calibri" charset="0"/>
              </a:rPr>
              <a:t>Different states a transaction goes through</a:t>
            </a:r>
          </a:p>
          <a:p>
            <a:pPr lvl="1"/>
            <a:r>
              <a:rPr lang="en-US" sz="2400" dirty="0">
                <a:latin typeface="Calibri" charset="0"/>
              </a:rPr>
              <a:t>Notion of a ”Schedule” </a:t>
            </a:r>
          </a:p>
          <a:p>
            <a:pPr lvl="1"/>
            <a:r>
              <a:rPr lang="en-US" sz="2400" dirty="0">
                <a:latin typeface="Calibri" charset="0"/>
              </a:rPr>
              <a:t>Introduction </a:t>
            </a:r>
            <a:r>
              <a:rPr lang="en-US" sz="2400">
                <a:latin typeface="Calibri" charset="0"/>
              </a:rPr>
              <a:t>to Serializability</a:t>
            </a:r>
            <a:endParaRPr lang="en-US" sz="2400" dirty="0">
              <a:latin typeface="Calibri" charset="0"/>
            </a:endParaRPr>
          </a:p>
          <a:p>
            <a:pPr lvl="1"/>
            <a:endParaRPr lang="en-US" sz="2400" dirty="0">
              <a:latin typeface="Calibri" charset="0"/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Transactions: Overview</a:t>
            </a:r>
          </a:p>
        </p:txBody>
      </p:sp>
    </p:spTree>
    <p:extLst>
      <p:ext uri="{BB962C8B-B14F-4D97-AF65-F5344CB8AC3E}">
        <p14:creationId xmlns:p14="http://schemas.microsoft.com/office/powerpoint/2010/main" val="3200820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idx="1"/>
          </p:nvPr>
        </p:nvSpPr>
        <p:spPr>
          <a:xfrm>
            <a:off x="511175" y="885825"/>
            <a:ext cx="8242300" cy="4876800"/>
          </a:xfrm>
        </p:spPr>
        <p:txBody>
          <a:bodyPr/>
          <a:lstStyle/>
          <a:p>
            <a:r>
              <a:rPr lang="en-US" dirty="0"/>
              <a:t>Transactions is how we update data in databases</a:t>
            </a:r>
          </a:p>
          <a:p>
            <a:endParaRPr lang="en-US" dirty="0"/>
          </a:p>
          <a:p>
            <a:r>
              <a:rPr lang="en-US" dirty="0"/>
              <a:t>ACID properties: foundations on which high-performance transaction processing systems are built</a:t>
            </a:r>
          </a:p>
          <a:p>
            <a:pPr lvl="1"/>
            <a:r>
              <a:rPr lang="en-US" dirty="0"/>
              <a:t>From the beginning, consistency has been a key requirement</a:t>
            </a:r>
          </a:p>
          <a:p>
            <a:pPr lvl="1"/>
            <a:r>
              <a:rPr lang="en-US" dirty="0"/>
              <a:t>Although “relaxed” consistency is acceptable in many cases (originally laid out in 1975)</a:t>
            </a:r>
          </a:p>
          <a:p>
            <a:endParaRPr lang="en-US" dirty="0"/>
          </a:p>
          <a:p>
            <a:r>
              <a:rPr lang="en-US" dirty="0"/>
              <a:t>NoSQL systems originally eschewed ACID properties</a:t>
            </a:r>
          </a:p>
          <a:p>
            <a:pPr lvl="1"/>
            <a:r>
              <a:rPr lang="en-US" dirty="0"/>
              <a:t>MongoDB was famously bad at guaranteeing any of the properties</a:t>
            </a:r>
          </a:p>
          <a:p>
            <a:pPr lvl="1"/>
            <a:r>
              <a:rPr lang="en-US" dirty="0"/>
              <a:t>Lot of focus on what’s called “eventual consistency”</a:t>
            </a:r>
          </a:p>
          <a:p>
            <a:pPr lvl="1"/>
            <a:endParaRPr lang="en-US" dirty="0"/>
          </a:p>
          <a:p>
            <a:r>
              <a:rPr lang="en-US" dirty="0"/>
              <a:t>Recognition today that strict ACID is more important than that</a:t>
            </a:r>
          </a:p>
          <a:p>
            <a:pPr lvl="1"/>
            <a:r>
              <a:rPr lang="en-US" dirty="0"/>
              <a:t>Hard to build any business logic if you have no idea if your transactions are consistent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30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279079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Transactions and ACID Properties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19200" y="3091434"/>
            <a:ext cx="6705600" cy="1470024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Concurrency: Serializability</a:t>
            </a:r>
          </a:p>
        </p:txBody>
      </p:sp>
    </p:spTree>
    <p:extLst>
      <p:ext uri="{BB962C8B-B14F-4D97-AF65-F5344CB8AC3E}">
        <p14:creationId xmlns:p14="http://schemas.microsoft.com/office/powerpoint/2010/main" val="1413761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Book Chapters</a:t>
            </a:r>
          </a:p>
          <a:p>
            <a:pPr lvl="1"/>
            <a:r>
              <a:rPr lang="en-US" sz="2400" dirty="0">
                <a:latin typeface="Calibri" charset="0"/>
              </a:rPr>
              <a:t>14.6</a:t>
            </a:r>
          </a:p>
          <a:p>
            <a:r>
              <a:rPr lang="en-US" sz="2800" dirty="0">
                <a:latin typeface="Calibri" charset="0"/>
              </a:rPr>
              <a:t>Key topics:</a:t>
            </a:r>
          </a:p>
          <a:p>
            <a:pPr lvl="1"/>
            <a:r>
              <a:rPr lang="en-US" sz="2400" dirty="0">
                <a:latin typeface="Calibri" charset="0"/>
              </a:rPr>
              <a:t>Conflict equivalence of schedules</a:t>
            </a:r>
          </a:p>
          <a:p>
            <a:pPr lvl="1"/>
            <a:r>
              <a:rPr lang="en-US" sz="2400" dirty="0">
                <a:latin typeface="Calibri" charset="0"/>
              </a:rPr>
              <a:t>Conflict serializability and checking by drawing precedence graphs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Transactions: Serializability</a:t>
            </a:r>
          </a:p>
        </p:txBody>
      </p:sp>
    </p:spTree>
    <p:extLst>
      <p:ext uri="{BB962C8B-B14F-4D97-AF65-F5344CB8AC3E}">
        <p14:creationId xmlns:p14="http://schemas.microsoft.com/office/powerpoint/2010/main" val="753572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95250"/>
            <a:ext cx="8077200" cy="609600"/>
          </a:xfrm>
        </p:spPr>
        <p:txBody>
          <a:bodyPr/>
          <a:lstStyle/>
          <a:p>
            <a:r>
              <a:rPr lang="en-US" dirty="0"/>
              <a:t>An Interleaved schedule</a:t>
            </a:r>
          </a:p>
        </p:txBody>
      </p:sp>
      <p:sp>
        <p:nvSpPr>
          <p:cNvPr id="654339" name="Text Box 3"/>
          <p:cNvSpPr txBox="1">
            <a:spLocks noChangeArrowheads="1"/>
          </p:cNvSpPr>
          <p:nvPr/>
        </p:nvSpPr>
        <p:spPr bwMode="auto">
          <a:xfrm>
            <a:off x="987425" y="1343025"/>
            <a:ext cx="1143000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T1</a:t>
            </a:r>
          </a:p>
          <a:p>
            <a:r>
              <a:rPr lang="en-US"/>
              <a:t>read(A)</a:t>
            </a:r>
          </a:p>
          <a:p>
            <a:r>
              <a:rPr lang="en-US"/>
              <a:t>A = A -50</a:t>
            </a:r>
          </a:p>
          <a:p>
            <a:r>
              <a:rPr lang="en-US"/>
              <a:t>write(A)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read(B)</a:t>
            </a:r>
          </a:p>
          <a:p>
            <a:r>
              <a:rPr lang="en-US"/>
              <a:t>B=B+50</a:t>
            </a:r>
          </a:p>
          <a:p>
            <a:r>
              <a:rPr lang="en-US"/>
              <a:t>write(B)</a:t>
            </a:r>
          </a:p>
        </p:txBody>
      </p:sp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2960688" y="1357313"/>
            <a:ext cx="13843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T2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read(A)</a:t>
            </a:r>
          </a:p>
          <a:p>
            <a:r>
              <a:rPr lang="en-US"/>
              <a:t>tmp = A*0.1</a:t>
            </a:r>
          </a:p>
          <a:p>
            <a:r>
              <a:rPr lang="en-US"/>
              <a:t>A = A – tmp</a:t>
            </a:r>
          </a:p>
          <a:p>
            <a:r>
              <a:rPr lang="en-US"/>
              <a:t>write(A)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read(B)</a:t>
            </a:r>
          </a:p>
          <a:p>
            <a:r>
              <a:rPr lang="en-US"/>
              <a:t>B = B+ tmp</a:t>
            </a:r>
          </a:p>
          <a:p>
            <a:r>
              <a:rPr lang="en-US"/>
              <a:t>write(B)</a:t>
            </a:r>
          </a:p>
        </p:txBody>
      </p:sp>
      <p:sp>
        <p:nvSpPr>
          <p:cNvPr id="654341" name="Line 5"/>
          <p:cNvSpPr>
            <a:spLocks noChangeShapeType="1"/>
          </p:cNvSpPr>
          <p:nvPr/>
        </p:nvSpPr>
        <p:spPr bwMode="auto">
          <a:xfrm>
            <a:off x="952500" y="1660525"/>
            <a:ext cx="405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4342" name="Line 6"/>
          <p:cNvSpPr>
            <a:spLocks noChangeShapeType="1"/>
          </p:cNvSpPr>
          <p:nvPr/>
        </p:nvSpPr>
        <p:spPr bwMode="auto">
          <a:xfrm>
            <a:off x="2671763" y="14605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4343" name="Text Box 7"/>
          <p:cNvSpPr txBox="1">
            <a:spLocks noChangeArrowheads="1"/>
          </p:cNvSpPr>
          <p:nvPr/>
        </p:nvSpPr>
        <p:spPr bwMode="auto">
          <a:xfrm>
            <a:off x="5291138" y="1695450"/>
            <a:ext cx="2751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Is this schedule okay ?</a:t>
            </a:r>
          </a:p>
        </p:txBody>
      </p:sp>
      <p:sp>
        <p:nvSpPr>
          <p:cNvPr id="654344" name="Text Box 8"/>
          <p:cNvSpPr txBox="1">
            <a:spLocks noChangeArrowheads="1"/>
          </p:cNvSpPr>
          <p:nvPr/>
        </p:nvSpPr>
        <p:spPr bwMode="auto">
          <a:xfrm>
            <a:off x="5297488" y="2427288"/>
            <a:ext cx="3382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Lets look at the final effect…</a:t>
            </a:r>
          </a:p>
        </p:txBody>
      </p:sp>
      <p:sp>
        <p:nvSpPr>
          <p:cNvPr id="654345" name="Text Box 9"/>
          <p:cNvSpPr txBox="1">
            <a:spLocks noChangeArrowheads="1"/>
          </p:cNvSpPr>
          <p:nvPr/>
        </p:nvSpPr>
        <p:spPr bwMode="auto">
          <a:xfrm>
            <a:off x="5314950" y="3170238"/>
            <a:ext cx="30924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Effect:      </a:t>
            </a:r>
            <a:r>
              <a:rPr lang="en-US" sz="2000" u="sng"/>
              <a:t>Before</a:t>
            </a:r>
            <a:r>
              <a:rPr lang="en-US" sz="2000"/>
              <a:t>       </a:t>
            </a:r>
            <a:r>
              <a:rPr lang="en-US" sz="2000" u="sng"/>
              <a:t>After</a:t>
            </a:r>
          </a:p>
          <a:p>
            <a:r>
              <a:rPr lang="en-US" sz="2000"/>
              <a:t>           A      100          45</a:t>
            </a:r>
          </a:p>
          <a:p>
            <a:r>
              <a:rPr lang="en-US" sz="2000"/>
              <a:t>           B       50           105</a:t>
            </a:r>
          </a:p>
          <a:p>
            <a:endParaRPr lang="en-US" sz="2000"/>
          </a:p>
        </p:txBody>
      </p:sp>
      <p:sp>
        <p:nvSpPr>
          <p:cNvPr id="654346" name="Text Box 10"/>
          <p:cNvSpPr txBox="1">
            <a:spLocks noChangeArrowheads="1"/>
          </p:cNvSpPr>
          <p:nvPr/>
        </p:nvSpPr>
        <p:spPr bwMode="auto">
          <a:xfrm>
            <a:off x="5348288" y="4670425"/>
            <a:ext cx="381258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Further, the effect same as the</a:t>
            </a:r>
          </a:p>
          <a:p>
            <a:r>
              <a:rPr lang="en-US" sz="2000" dirty="0"/>
              <a:t>serial schedule 1 (T1 before T2)</a:t>
            </a:r>
          </a:p>
          <a:p>
            <a:endParaRPr lang="en-US" sz="2000" dirty="0"/>
          </a:p>
          <a:p>
            <a:r>
              <a:rPr lang="en-US" sz="2000" dirty="0"/>
              <a:t>Called </a:t>
            </a:r>
            <a:r>
              <a:rPr lang="en-US" sz="2000" i="1" u="sng" dirty="0">
                <a:solidFill>
                  <a:schemeClr val="tx2"/>
                </a:solidFill>
              </a:rPr>
              <a:t>serializable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233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Conflict Serializability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Two read/write instructions “conflict” if </a:t>
            </a:r>
          </a:p>
          <a:p>
            <a:pPr lvl="1"/>
            <a:r>
              <a:rPr lang="en-US"/>
              <a:t>They are by different transactions</a:t>
            </a:r>
          </a:p>
          <a:p>
            <a:pPr lvl="1"/>
            <a:r>
              <a:rPr lang="en-US"/>
              <a:t>They operate on the same data item</a:t>
            </a:r>
          </a:p>
          <a:p>
            <a:pPr lvl="1"/>
            <a:r>
              <a:rPr lang="en-US"/>
              <a:t>At least one is a “write” instruction</a:t>
            </a:r>
          </a:p>
          <a:p>
            <a:endParaRPr lang="en-US"/>
          </a:p>
          <a:p>
            <a:r>
              <a:rPr lang="en-US"/>
              <a:t>Why do we care ?</a:t>
            </a:r>
          </a:p>
          <a:p>
            <a:pPr lvl="1"/>
            <a:r>
              <a:rPr lang="en-US"/>
              <a:t>If two read/write instructions don’t conflict, they can be “swapped” without any change in the final effect</a:t>
            </a:r>
          </a:p>
          <a:p>
            <a:pPr lvl="1"/>
            <a:r>
              <a:rPr lang="en-US"/>
              <a:t>However, if they conflict they CAN’T be swapped without changing the final effect</a:t>
            </a:r>
          </a:p>
        </p:txBody>
      </p:sp>
    </p:spTree>
    <p:extLst>
      <p:ext uri="{BB962C8B-B14F-4D97-AF65-F5344CB8AC3E}">
        <p14:creationId xmlns:p14="http://schemas.microsoft.com/office/powerpoint/2010/main" val="82730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95250"/>
            <a:ext cx="8077200" cy="609600"/>
          </a:xfrm>
        </p:spPr>
        <p:txBody>
          <a:bodyPr/>
          <a:lstStyle/>
          <a:p>
            <a:r>
              <a:rPr lang="en-US"/>
              <a:t>Equivalence by Swapping</a:t>
            </a:r>
          </a:p>
        </p:txBody>
      </p:sp>
      <p:grpSp>
        <p:nvGrpSpPr>
          <p:cNvPr id="636938" name="Group 10"/>
          <p:cNvGrpSpPr>
            <a:grpSpLocks/>
          </p:cNvGrpSpPr>
          <p:nvPr/>
        </p:nvGrpSpPr>
        <p:grpSpPr bwMode="auto">
          <a:xfrm>
            <a:off x="211138" y="942975"/>
            <a:ext cx="4051300" cy="4500563"/>
            <a:chOff x="600" y="846"/>
            <a:chExt cx="2552" cy="2835"/>
          </a:xfrm>
        </p:grpSpPr>
        <p:sp>
          <p:nvSpPr>
            <p:cNvPr id="636932" name="Text Box 4"/>
            <p:cNvSpPr txBox="1">
              <a:spLocks noChangeArrowheads="1"/>
            </p:cNvSpPr>
            <p:nvPr/>
          </p:nvSpPr>
          <p:spPr bwMode="auto">
            <a:xfrm>
              <a:off x="622" y="846"/>
              <a:ext cx="720" cy="2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T1</a:t>
              </a:r>
            </a:p>
            <a:p>
              <a:r>
                <a:rPr lang="en-US"/>
                <a:t>read(A)</a:t>
              </a:r>
            </a:p>
            <a:p>
              <a:r>
                <a:rPr lang="en-US"/>
                <a:t>A = A -50</a:t>
              </a:r>
            </a:p>
            <a:p>
              <a:r>
                <a:rPr lang="en-US"/>
                <a:t>write(A)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read(B)</a:t>
              </a:r>
            </a:p>
            <a:p>
              <a:r>
                <a:rPr lang="en-US"/>
                <a:t>B=B+50</a:t>
              </a:r>
            </a:p>
            <a:p>
              <a:r>
                <a:rPr lang="en-US"/>
                <a:t>write(B)</a:t>
              </a:r>
            </a:p>
          </p:txBody>
        </p:sp>
        <p:sp>
          <p:nvSpPr>
            <p:cNvPr id="636933" name="Text Box 5"/>
            <p:cNvSpPr txBox="1">
              <a:spLocks noChangeArrowheads="1"/>
            </p:cNvSpPr>
            <p:nvPr/>
          </p:nvSpPr>
          <p:spPr bwMode="auto">
            <a:xfrm>
              <a:off x="1865" y="855"/>
              <a:ext cx="872" cy="2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T2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read(A)</a:t>
              </a:r>
            </a:p>
            <a:p>
              <a:r>
                <a:rPr lang="en-US"/>
                <a:t>tmp = A*0.1</a:t>
              </a:r>
            </a:p>
            <a:p>
              <a:r>
                <a:rPr lang="en-US"/>
                <a:t>A = A – tmp</a:t>
              </a:r>
            </a:p>
            <a:p>
              <a:r>
                <a:rPr lang="en-US"/>
                <a:t>write(A)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read(B)</a:t>
              </a:r>
            </a:p>
            <a:p>
              <a:r>
                <a:rPr lang="en-US"/>
                <a:t>B = B+ tmp</a:t>
              </a:r>
            </a:p>
            <a:p>
              <a:r>
                <a:rPr lang="en-US"/>
                <a:t>write(B)</a:t>
              </a:r>
            </a:p>
          </p:txBody>
        </p:sp>
        <p:sp>
          <p:nvSpPr>
            <p:cNvPr id="636934" name="Line 6"/>
            <p:cNvSpPr>
              <a:spLocks noChangeShapeType="1"/>
            </p:cNvSpPr>
            <p:nvPr/>
          </p:nvSpPr>
          <p:spPr bwMode="auto">
            <a:xfrm>
              <a:off x="600" y="1046"/>
              <a:ext cx="2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6935" name="Line 7"/>
            <p:cNvSpPr>
              <a:spLocks noChangeShapeType="1"/>
            </p:cNvSpPr>
            <p:nvPr/>
          </p:nvSpPr>
          <p:spPr bwMode="auto">
            <a:xfrm>
              <a:off x="1683" y="920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6939" name="Group 11"/>
          <p:cNvGrpSpPr>
            <a:grpSpLocks/>
          </p:cNvGrpSpPr>
          <p:nvPr/>
        </p:nvGrpSpPr>
        <p:grpSpPr bwMode="auto">
          <a:xfrm>
            <a:off x="4789488" y="949325"/>
            <a:ext cx="4051300" cy="4500563"/>
            <a:chOff x="600" y="846"/>
            <a:chExt cx="2552" cy="2835"/>
          </a:xfrm>
        </p:grpSpPr>
        <p:sp>
          <p:nvSpPr>
            <p:cNvPr id="636940" name="Text Box 12"/>
            <p:cNvSpPr txBox="1">
              <a:spLocks noChangeArrowheads="1"/>
            </p:cNvSpPr>
            <p:nvPr/>
          </p:nvSpPr>
          <p:spPr bwMode="auto">
            <a:xfrm>
              <a:off x="622" y="846"/>
              <a:ext cx="720" cy="2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T1</a:t>
              </a:r>
            </a:p>
            <a:p>
              <a:r>
                <a:rPr lang="en-US"/>
                <a:t>read(A)</a:t>
              </a:r>
            </a:p>
            <a:p>
              <a:r>
                <a:rPr lang="en-US"/>
                <a:t>A = A -50</a:t>
              </a:r>
            </a:p>
            <a:p>
              <a:r>
                <a:rPr lang="en-US"/>
                <a:t>write(A)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 b="1">
                  <a:solidFill>
                    <a:schemeClr val="tx2"/>
                  </a:solidFill>
                </a:rPr>
                <a:t>read(B)</a:t>
              </a:r>
            </a:p>
            <a:p>
              <a:endParaRPr lang="en-US" b="1"/>
            </a:p>
            <a:p>
              <a:r>
                <a:rPr lang="en-US"/>
                <a:t>B=B+50</a:t>
              </a:r>
            </a:p>
            <a:p>
              <a:r>
                <a:rPr lang="en-US"/>
                <a:t>write(B)</a:t>
              </a:r>
            </a:p>
          </p:txBody>
        </p:sp>
        <p:sp>
          <p:nvSpPr>
            <p:cNvPr id="636941" name="Text Box 13"/>
            <p:cNvSpPr txBox="1">
              <a:spLocks noChangeArrowheads="1"/>
            </p:cNvSpPr>
            <p:nvPr/>
          </p:nvSpPr>
          <p:spPr bwMode="auto">
            <a:xfrm>
              <a:off x="1865" y="855"/>
              <a:ext cx="872" cy="2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T2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read(A)</a:t>
              </a:r>
            </a:p>
            <a:p>
              <a:r>
                <a:rPr lang="en-US"/>
                <a:t>tmp = A*0.1</a:t>
              </a:r>
            </a:p>
            <a:p>
              <a:r>
                <a:rPr lang="en-US"/>
                <a:t>A = A – tmp</a:t>
              </a:r>
            </a:p>
            <a:p>
              <a:endParaRPr lang="en-US"/>
            </a:p>
            <a:p>
              <a:endParaRPr lang="en-US"/>
            </a:p>
            <a:p>
              <a:r>
                <a:rPr lang="en-US" b="1">
                  <a:solidFill>
                    <a:schemeClr val="tx2"/>
                  </a:solidFill>
                </a:rPr>
                <a:t>write(A)</a:t>
              </a:r>
            </a:p>
            <a:p>
              <a:endParaRPr lang="en-US" b="1">
                <a:solidFill>
                  <a:schemeClr val="tx2"/>
                </a:solidFill>
              </a:endParaRPr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read(B)</a:t>
              </a:r>
            </a:p>
            <a:p>
              <a:r>
                <a:rPr lang="en-US"/>
                <a:t>B = B+ tmp</a:t>
              </a:r>
            </a:p>
            <a:p>
              <a:r>
                <a:rPr lang="en-US"/>
                <a:t>write(B)</a:t>
              </a:r>
            </a:p>
          </p:txBody>
        </p:sp>
        <p:sp>
          <p:nvSpPr>
            <p:cNvPr id="636942" name="Line 14"/>
            <p:cNvSpPr>
              <a:spLocks noChangeShapeType="1"/>
            </p:cNvSpPr>
            <p:nvPr/>
          </p:nvSpPr>
          <p:spPr bwMode="auto">
            <a:xfrm>
              <a:off x="600" y="1046"/>
              <a:ext cx="2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6943" name="Line 15"/>
            <p:cNvSpPr>
              <a:spLocks noChangeShapeType="1"/>
            </p:cNvSpPr>
            <p:nvPr/>
          </p:nvSpPr>
          <p:spPr bwMode="auto">
            <a:xfrm>
              <a:off x="1683" y="920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6945" name="Text Box 17"/>
          <p:cNvSpPr txBox="1">
            <a:spLocks noChangeArrowheads="1"/>
          </p:cNvSpPr>
          <p:nvPr/>
        </p:nvSpPr>
        <p:spPr bwMode="auto">
          <a:xfrm>
            <a:off x="466725" y="5667375"/>
            <a:ext cx="2813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Effect:      </a:t>
            </a:r>
            <a:r>
              <a:rPr lang="en-US" u="sng"/>
              <a:t>Before</a:t>
            </a:r>
            <a:r>
              <a:rPr lang="en-US"/>
              <a:t>       </a:t>
            </a:r>
            <a:r>
              <a:rPr lang="en-US" u="sng"/>
              <a:t>After</a:t>
            </a:r>
          </a:p>
          <a:p>
            <a:r>
              <a:rPr lang="en-US"/>
              <a:t>           A      100          45</a:t>
            </a:r>
          </a:p>
          <a:p>
            <a:r>
              <a:rPr lang="en-US"/>
              <a:t>           B       50           105</a:t>
            </a:r>
          </a:p>
          <a:p>
            <a:endParaRPr lang="en-US"/>
          </a:p>
        </p:txBody>
      </p:sp>
      <p:sp>
        <p:nvSpPr>
          <p:cNvPr id="636946" name="Text Box 18"/>
          <p:cNvSpPr txBox="1">
            <a:spLocks noChangeArrowheads="1"/>
          </p:cNvSpPr>
          <p:nvPr/>
        </p:nvSpPr>
        <p:spPr bwMode="auto">
          <a:xfrm>
            <a:off x="5219700" y="5667375"/>
            <a:ext cx="2813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Effect:      </a:t>
            </a:r>
            <a:r>
              <a:rPr lang="en-US" u="sng"/>
              <a:t>Before</a:t>
            </a:r>
            <a:r>
              <a:rPr lang="en-US"/>
              <a:t>       </a:t>
            </a:r>
            <a:r>
              <a:rPr lang="en-US" u="sng"/>
              <a:t>After</a:t>
            </a:r>
          </a:p>
          <a:p>
            <a:r>
              <a:rPr lang="en-US"/>
              <a:t>           A      100          45</a:t>
            </a:r>
          </a:p>
          <a:p>
            <a:r>
              <a:rPr lang="en-US"/>
              <a:t>           B       50           105</a:t>
            </a:r>
          </a:p>
          <a:p>
            <a:endParaRPr lang="en-US"/>
          </a:p>
        </p:txBody>
      </p:sp>
      <p:sp>
        <p:nvSpPr>
          <p:cNvPr id="636947" name="Text Box 19"/>
          <p:cNvSpPr txBox="1">
            <a:spLocks noChangeArrowheads="1"/>
          </p:cNvSpPr>
          <p:nvPr/>
        </p:nvSpPr>
        <p:spPr bwMode="auto">
          <a:xfrm>
            <a:off x="4202113" y="6002338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268018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46" grpId="0"/>
      <p:bldP spid="6369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95250"/>
            <a:ext cx="8077200" cy="609600"/>
          </a:xfrm>
        </p:spPr>
        <p:txBody>
          <a:bodyPr/>
          <a:lstStyle/>
          <a:p>
            <a:r>
              <a:rPr lang="en-US"/>
              <a:t>Equivalence by Swapping</a:t>
            </a:r>
          </a:p>
        </p:txBody>
      </p:sp>
      <p:grpSp>
        <p:nvGrpSpPr>
          <p:cNvPr id="659459" name="Group 3"/>
          <p:cNvGrpSpPr>
            <a:grpSpLocks/>
          </p:cNvGrpSpPr>
          <p:nvPr/>
        </p:nvGrpSpPr>
        <p:grpSpPr bwMode="auto">
          <a:xfrm>
            <a:off x="211138" y="957263"/>
            <a:ext cx="4051300" cy="4500562"/>
            <a:chOff x="600" y="846"/>
            <a:chExt cx="2552" cy="2835"/>
          </a:xfrm>
        </p:grpSpPr>
        <p:sp>
          <p:nvSpPr>
            <p:cNvPr id="659460" name="Text Box 4"/>
            <p:cNvSpPr txBox="1">
              <a:spLocks noChangeArrowheads="1"/>
            </p:cNvSpPr>
            <p:nvPr/>
          </p:nvSpPr>
          <p:spPr bwMode="auto">
            <a:xfrm>
              <a:off x="622" y="846"/>
              <a:ext cx="720" cy="2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T1</a:t>
              </a:r>
            </a:p>
            <a:p>
              <a:r>
                <a:rPr lang="en-US"/>
                <a:t>read(A)</a:t>
              </a:r>
            </a:p>
            <a:p>
              <a:r>
                <a:rPr lang="en-US"/>
                <a:t>A = A -50</a:t>
              </a:r>
            </a:p>
            <a:p>
              <a:r>
                <a:rPr lang="en-US"/>
                <a:t>write(A)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read(B)</a:t>
              </a:r>
            </a:p>
            <a:p>
              <a:r>
                <a:rPr lang="en-US"/>
                <a:t>B=B+50</a:t>
              </a:r>
            </a:p>
            <a:p>
              <a:r>
                <a:rPr lang="en-US"/>
                <a:t>write(B)</a:t>
              </a:r>
            </a:p>
          </p:txBody>
        </p:sp>
        <p:sp>
          <p:nvSpPr>
            <p:cNvPr id="659461" name="Text Box 5"/>
            <p:cNvSpPr txBox="1">
              <a:spLocks noChangeArrowheads="1"/>
            </p:cNvSpPr>
            <p:nvPr/>
          </p:nvSpPr>
          <p:spPr bwMode="auto">
            <a:xfrm>
              <a:off x="1865" y="855"/>
              <a:ext cx="872" cy="2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T2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read(A)</a:t>
              </a:r>
            </a:p>
            <a:p>
              <a:r>
                <a:rPr lang="en-US"/>
                <a:t>tmp = A*0.1</a:t>
              </a:r>
            </a:p>
            <a:p>
              <a:r>
                <a:rPr lang="en-US"/>
                <a:t>A = A – tmp</a:t>
              </a:r>
            </a:p>
            <a:p>
              <a:r>
                <a:rPr lang="en-US"/>
                <a:t>write(A)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read(B)</a:t>
              </a:r>
            </a:p>
            <a:p>
              <a:r>
                <a:rPr lang="en-US"/>
                <a:t>B = B+ tmp</a:t>
              </a:r>
            </a:p>
            <a:p>
              <a:r>
                <a:rPr lang="en-US"/>
                <a:t>write(B)</a:t>
              </a:r>
            </a:p>
          </p:txBody>
        </p:sp>
        <p:sp>
          <p:nvSpPr>
            <p:cNvPr id="659462" name="Line 6"/>
            <p:cNvSpPr>
              <a:spLocks noChangeShapeType="1"/>
            </p:cNvSpPr>
            <p:nvPr/>
          </p:nvSpPr>
          <p:spPr bwMode="auto">
            <a:xfrm>
              <a:off x="600" y="1046"/>
              <a:ext cx="2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9463" name="Line 7"/>
            <p:cNvSpPr>
              <a:spLocks noChangeShapeType="1"/>
            </p:cNvSpPr>
            <p:nvPr/>
          </p:nvSpPr>
          <p:spPr bwMode="auto">
            <a:xfrm>
              <a:off x="1683" y="920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9464" name="Group 8"/>
          <p:cNvGrpSpPr>
            <a:grpSpLocks/>
          </p:cNvGrpSpPr>
          <p:nvPr/>
        </p:nvGrpSpPr>
        <p:grpSpPr bwMode="auto">
          <a:xfrm>
            <a:off x="4789488" y="963613"/>
            <a:ext cx="4051300" cy="4500562"/>
            <a:chOff x="600" y="846"/>
            <a:chExt cx="2552" cy="2835"/>
          </a:xfrm>
        </p:grpSpPr>
        <p:sp>
          <p:nvSpPr>
            <p:cNvPr id="659465" name="Text Box 9"/>
            <p:cNvSpPr txBox="1">
              <a:spLocks noChangeArrowheads="1"/>
            </p:cNvSpPr>
            <p:nvPr/>
          </p:nvSpPr>
          <p:spPr bwMode="auto">
            <a:xfrm>
              <a:off x="622" y="846"/>
              <a:ext cx="720" cy="2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T1</a:t>
              </a:r>
            </a:p>
            <a:p>
              <a:r>
                <a:rPr lang="en-US"/>
                <a:t>read(A)</a:t>
              </a:r>
            </a:p>
            <a:p>
              <a:r>
                <a:rPr lang="en-US"/>
                <a:t>A = A -50</a:t>
              </a:r>
            </a:p>
            <a:p>
              <a:r>
                <a:rPr lang="en-US"/>
                <a:t>write(A)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read(B)</a:t>
              </a:r>
            </a:p>
            <a:p>
              <a:r>
                <a:rPr lang="en-US"/>
                <a:t>B=B+50</a:t>
              </a:r>
            </a:p>
            <a:p>
              <a:endParaRPr lang="en-US"/>
            </a:p>
            <a:p>
              <a:endParaRPr lang="en-US"/>
            </a:p>
            <a:p>
              <a:r>
                <a:rPr lang="en-US" b="1">
                  <a:solidFill>
                    <a:schemeClr val="tx2"/>
                  </a:solidFill>
                </a:rPr>
                <a:t>write(B)</a:t>
              </a:r>
            </a:p>
          </p:txBody>
        </p:sp>
        <p:sp>
          <p:nvSpPr>
            <p:cNvPr id="659466" name="Text Box 10"/>
            <p:cNvSpPr txBox="1">
              <a:spLocks noChangeArrowheads="1"/>
            </p:cNvSpPr>
            <p:nvPr/>
          </p:nvSpPr>
          <p:spPr bwMode="auto">
            <a:xfrm>
              <a:off x="1865" y="855"/>
              <a:ext cx="872" cy="2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T2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read(A)</a:t>
              </a:r>
            </a:p>
            <a:p>
              <a:r>
                <a:rPr lang="en-US"/>
                <a:t>tmp = A*0.1</a:t>
              </a:r>
            </a:p>
            <a:p>
              <a:r>
                <a:rPr lang="en-US"/>
                <a:t>A = A – tmp</a:t>
              </a:r>
            </a:p>
            <a:p>
              <a:r>
                <a:rPr lang="en-US"/>
                <a:t>write(A)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 b="1">
                  <a:solidFill>
                    <a:schemeClr val="tx2"/>
                  </a:solidFill>
                </a:rPr>
                <a:t>read(B)</a:t>
              </a:r>
            </a:p>
            <a:p>
              <a:endParaRPr lang="en-US" b="1">
                <a:solidFill>
                  <a:schemeClr val="tx2"/>
                </a:solidFill>
              </a:endParaRPr>
            </a:p>
            <a:p>
              <a:endParaRPr lang="en-US"/>
            </a:p>
            <a:p>
              <a:r>
                <a:rPr lang="en-US"/>
                <a:t>B = B+ tmp</a:t>
              </a:r>
            </a:p>
            <a:p>
              <a:r>
                <a:rPr lang="en-US"/>
                <a:t>write(B)</a:t>
              </a:r>
            </a:p>
          </p:txBody>
        </p:sp>
        <p:sp>
          <p:nvSpPr>
            <p:cNvPr id="659467" name="Line 11"/>
            <p:cNvSpPr>
              <a:spLocks noChangeShapeType="1"/>
            </p:cNvSpPr>
            <p:nvPr/>
          </p:nvSpPr>
          <p:spPr bwMode="auto">
            <a:xfrm>
              <a:off x="600" y="1046"/>
              <a:ext cx="2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9468" name="Line 12"/>
            <p:cNvSpPr>
              <a:spLocks noChangeShapeType="1"/>
            </p:cNvSpPr>
            <p:nvPr/>
          </p:nvSpPr>
          <p:spPr bwMode="auto">
            <a:xfrm>
              <a:off x="1683" y="920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59469" name="Text Box 13"/>
          <p:cNvSpPr txBox="1">
            <a:spLocks noChangeArrowheads="1"/>
          </p:cNvSpPr>
          <p:nvPr/>
        </p:nvSpPr>
        <p:spPr bwMode="auto">
          <a:xfrm>
            <a:off x="466725" y="5667375"/>
            <a:ext cx="2813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Effect:      </a:t>
            </a:r>
            <a:r>
              <a:rPr lang="en-US" u="sng"/>
              <a:t>Before</a:t>
            </a:r>
            <a:r>
              <a:rPr lang="en-US"/>
              <a:t>       </a:t>
            </a:r>
            <a:r>
              <a:rPr lang="en-US" u="sng"/>
              <a:t>After</a:t>
            </a:r>
          </a:p>
          <a:p>
            <a:r>
              <a:rPr lang="en-US"/>
              <a:t>           A      100          45</a:t>
            </a:r>
          </a:p>
          <a:p>
            <a:r>
              <a:rPr lang="en-US"/>
              <a:t>           B       50           105</a:t>
            </a:r>
          </a:p>
          <a:p>
            <a:endParaRPr lang="en-US"/>
          </a:p>
        </p:txBody>
      </p:sp>
      <p:sp>
        <p:nvSpPr>
          <p:cNvPr id="659470" name="Text Box 14"/>
          <p:cNvSpPr txBox="1">
            <a:spLocks noChangeArrowheads="1"/>
          </p:cNvSpPr>
          <p:nvPr/>
        </p:nvSpPr>
        <p:spPr bwMode="auto">
          <a:xfrm>
            <a:off x="5219700" y="5667375"/>
            <a:ext cx="2813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Effect:      </a:t>
            </a:r>
            <a:r>
              <a:rPr lang="en-US" u="sng"/>
              <a:t>Before</a:t>
            </a:r>
            <a:r>
              <a:rPr lang="en-US"/>
              <a:t>       </a:t>
            </a:r>
            <a:r>
              <a:rPr lang="en-US" u="sng"/>
              <a:t>After</a:t>
            </a:r>
          </a:p>
          <a:p>
            <a:r>
              <a:rPr lang="en-US"/>
              <a:t>           A      100          45</a:t>
            </a:r>
          </a:p>
          <a:p>
            <a:r>
              <a:rPr lang="en-US"/>
              <a:t>           B       50           55</a:t>
            </a:r>
          </a:p>
          <a:p>
            <a:endParaRPr lang="en-US"/>
          </a:p>
        </p:txBody>
      </p:sp>
      <p:sp>
        <p:nvSpPr>
          <p:cNvPr id="659471" name="Text Box 15"/>
          <p:cNvSpPr txBox="1">
            <a:spLocks noChangeArrowheads="1"/>
          </p:cNvSpPr>
          <p:nvPr/>
        </p:nvSpPr>
        <p:spPr bwMode="auto">
          <a:xfrm>
            <a:off x="4202113" y="6002338"/>
            <a:ext cx="577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! ==</a:t>
            </a:r>
          </a:p>
        </p:txBody>
      </p:sp>
    </p:spTree>
    <p:extLst>
      <p:ext uri="{BB962C8B-B14F-4D97-AF65-F5344CB8AC3E}">
        <p14:creationId xmlns:p14="http://schemas.microsoft.com/office/powerpoint/2010/main" val="328845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70" grpId="0"/>
      <p:bldP spid="65947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Conflict Serializability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Conflict-equivalent schedules:</a:t>
            </a:r>
          </a:p>
          <a:p>
            <a:pPr lvl="1"/>
            <a:r>
              <a:rPr lang="en-US"/>
              <a:t>If S can be transformed into S’ through a series of swaps, S and S’ are called </a:t>
            </a:r>
            <a:r>
              <a:rPr lang="en-US" i="1"/>
              <a:t>conflict-equivalent</a:t>
            </a:r>
          </a:p>
          <a:p>
            <a:pPr lvl="1"/>
            <a:r>
              <a:rPr lang="en-US" i="1"/>
              <a:t>conflict-equivalent guarantees same final effect on the database</a:t>
            </a:r>
          </a:p>
          <a:p>
            <a:endParaRPr lang="en-US"/>
          </a:p>
          <a:p>
            <a:r>
              <a:rPr lang="en-US"/>
              <a:t>A schedule S is conflict-serializable if it is conflict-equivalent to a serial schedule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92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95250"/>
            <a:ext cx="8077200" cy="609600"/>
          </a:xfrm>
        </p:spPr>
        <p:txBody>
          <a:bodyPr/>
          <a:lstStyle/>
          <a:p>
            <a:r>
              <a:rPr lang="en-US"/>
              <a:t>Equivalence by Swapping</a:t>
            </a:r>
          </a:p>
        </p:txBody>
      </p:sp>
      <p:grpSp>
        <p:nvGrpSpPr>
          <p:cNvPr id="637955" name="Group 3"/>
          <p:cNvGrpSpPr>
            <a:grpSpLocks/>
          </p:cNvGrpSpPr>
          <p:nvPr/>
        </p:nvGrpSpPr>
        <p:grpSpPr bwMode="auto">
          <a:xfrm>
            <a:off x="211138" y="871538"/>
            <a:ext cx="4051300" cy="4500562"/>
            <a:chOff x="600" y="846"/>
            <a:chExt cx="2552" cy="2835"/>
          </a:xfrm>
        </p:grpSpPr>
        <p:sp>
          <p:nvSpPr>
            <p:cNvPr id="637956" name="Text Box 4"/>
            <p:cNvSpPr txBox="1">
              <a:spLocks noChangeArrowheads="1"/>
            </p:cNvSpPr>
            <p:nvPr/>
          </p:nvSpPr>
          <p:spPr bwMode="auto">
            <a:xfrm>
              <a:off x="622" y="846"/>
              <a:ext cx="720" cy="2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T1</a:t>
              </a:r>
            </a:p>
            <a:p>
              <a:r>
                <a:rPr lang="en-US"/>
                <a:t>read(A)</a:t>
              </a:r>
            </a:p>
            <a:p>
              <a:r>
                <a:rPr lang="en-US"/>
                <a:t>A = A -50</a:t>
              </a:r>
            </a:p>
            <a:p>
              <a:r>
                <a:rPr lang="en-US"/>
                <a:t>write(A)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read(B)</a:t>
              </a:r>
            </a:p>
            <a:p>
              <a:r>
                <a:rPr lang="en-US"/>
                <a:t>B=B+50</a:t>
              </a:r>
            </a:p>
            <a:p>
              <a:r>
                <a:rPr lang="en-US"/>
                <a:t>write(B)</a:t>
              </a:r>
            </a:p>
          </p:txBody>
        </p:sp>
        <p:sp>
          <p:nvSpPr>
            <p:cNvPr id="637957" name="Text Box 5"/>
            <p:cNvSpPr txBox="1">
              <a:spLocks noChangeArrowheads="1"/>
            </p:cNvSpPr>
            <p:nvPr/>
          </p:nvSpPr>
          <p:spPr bwMode="auto">
            <a:xfrm>
              <a:off x="1865" y="855"/>
              <a:ext cx="872" cy="2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T2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read(A)</a:t>
              </a:r>
            </a:p>
            <a:p>
              <a:r>
                <a:rPr lang="en-US"/>
                <a:t>tmp = A*0.1</a:t>
              </a:r>
            </a:p>
            <a:p>
              <a:r>
                <a:rPr lang="en-US"/>
                <a:t>A = A – tmp</a:t>
              </a:r>
            </a:p>
            <a:p>
              <a:r>
                <a:rPr lang="en-US"/>
                <a:t>write(A)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read(B)</a:t>
              </a:r>
            </a:p>
            <a:p>
              <a:r>
                <a:rPr lang="en-US"/>
                <a:t>B = B+ tmp</a:t>
              </a:r>
            </a:p>
            <a:p>
              <a:r>
                <a:rPr lang="en-US"/>
                <a:t>write(B)</a:t>
              </a:r>
            </a:p>
          </p:txBody>
        </p:sp>
        <p:sp>
          <p:nvSpPr>
            <p:cNvPr id="637958" name="Line 6"/>
            <p:cNvSpPr>
              <a:spLocks noChangeShapeType="1"/>
            </p:cNvSpPr>
            <p:nvPr/>
          </p:nvSpPr>
          <p:spPr bwMode="auto">
            <a:xfrm>
              <a:off x="600" y="1046"/>
              <a:ext cx="2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959" name="Line 7"/>
            <p:cNvSpPr>
              <a:spLocks noChangeShapeType="1"/>
            </p:cNvSpPr>
            <p:nvPr/>
          </p:nvSpPr>
          <p:spPr bwMode="auto">
            <a:xfrm>
              <a:off x="1683" y="920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7960" name="Group 8"/>
          <p:cNvGrpSpPr>
            <a:grpSpLocks/>
          </p:cNvGrpSpPr>
          <p:nvPr/>
        </p:nvGrpSpPr>
        <p:grpSpPr bwMode="auto">
          <a:xfrm>
            <a:off x="4789488" y="877888"/>
            <a:ext cx="4051300" cy="4500562"/>
            <a:chOff x="600" y="846"/>
            <a:chExt cx="2552" cy="2835"/>
          </a:xfrm>
        </p:grpSpPr>
        <p:sp>
          <p:nvSpPr>
            <p:cNvPr id="637961" name="Text Box 9"/>
            <p:cNvSpPr txBox="1">
              <a:spLocks noChangeArrowheads="1"/>
            </p:cNvSpPr>
            <p:nvPr/>
          </p:nvSpPr>
          <p:spPr bwMode="auto">
            <a:xfrm>
              <a:off x="622" y="846"/>
              <a:ext cx="720" cy="2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T1</a:t>
              </a:r>
            </a:p>
            <a:p>
              <a:r>
                <a:rPr lang="en-US"/>
                <a:t>read(A)</a:t>
              </a:r>
            </a:p>
            <a:p>
              <a:r>
                <a:rPr lang="en-US"/>
                <a:t>A = A -50</a:t>
              </a:r>
            </a:p>
            <a:p>
              <a:r>
                <a:rPr lang="en-US"/>
                <a:t>write(A)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read(B)</a:t>
              </a:r>
            </a:p>
            <a:p>
              <a:r>
                <a:rPr lang="en-US" b="1">
                  <a:solidFill>
                    <a:schemeClr val="tx2"/>
                  </a:solidFill>
                </a:rPr>
                <a:t>B=B+50</a:t>
              </a:r>
            </a:p>
            <a:p>
              <a:endParaRPr lang="en-US" b="1">
                <a:solidFill>
                  <a:schemeClr val="tx2"/>
                </a:solidFill>
              </a:endParaRPr>
            </a:p>
            <a:p>
              <a:r>
                <a:rPr lang="en-US"/>
                <a:t>write(B)</a:t>
              </a:r>
            </a:p>
          </p:txBody>
        </p:sp>
        <p:sp>
          <p:nvSpPr>
            <p:cNvPr id="637962" name="Text Box 10"/>
            <p:cNvSpPr txBox="1">
              <a:spLocks noChangeArrowheads="1"/>
            </p:cNvSpPr>
            <p:nvPr/>
          </p:nvSpPr>
          <p:spPr bwMode="auto">
            <a:xfrm>
              <a:off x="1865" y="855"/>
              <a:ext cx="872" cy="2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T2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read(A)</a:t>
              </a:r>
            </a:p>
            <a:p>
              <a:r>
                <a:rPr lang="en-US"/>
                <a:t>tmp = A*0.1</a:t>
              </a:r>
            </a:p>
            <a:p>
              <a:r>
                <a:rPr lang="en-US"/>
                <a:t>A = A – tmp</a:t>
              </a:r>
            </a:p>
            <a:p>
              <a:endParaRPr lang="en-US"/>
            </a:p>
            <a:p>
              <a:endParaRPr lang="en-US"/>
            </a:p>
            <a:p>
              <a:endParaRPr lang="en-US" b="1">
                <a:solidFill>
                  <a:schemeClr val="tx2"/>
                </a:solidFill>
              </a:endParaRPr>
            </a:p>
            <a:p>
              <a:r>
                <a:rPr lang="en-US" b="1">
                  <a:solidFill>
                    <a:schemeClr val="tx2"/>
                  </a:solidFill>
                </a:rPr>
                <a:t>write(A)</a:t>
              </a:r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read(B)</a:t>
              </a:r>
            </a:p>
            <a:p>
              <a:r>
                <a:rPr lang="en-US"/>
                <a:t>B = B+ tmp</a:t>
              </a:r>
            </a:p>
            <a:p>
              <a:r>
                <a:rPr lang="en-US"/>
                <a:t>write(B)</a:t>
              </a:r>
            </a:p>
          </p:txBody>
        </p:sp>
        <p:sp>
          <p:nvSpPr>
            <p:cNvPr id="637963" name="Line 11"/>
            <p:cNvSpPr>
              <a:spLocks noChangeShapeType="1"/>
            </p:cNvSpPr>
            <p:nvPr/>
          </p:nvSpPr>
          <p:spPr bwMode="auto">
            <a:xfrm>
              <a:off x="600" y="1046"/>
              <a:ext cx="2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964" name="Line 12"/>
            <p:cNvSpPr>
              <a:spLocks noChangeShapeType="1"/>
            </p:cNvSpPr>
            <p:nvPr/>
          </p:nvSpPr>
          <p:spPr bwMode="auto">
            <a:xfrm>
              <a:off x="1683" y="920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7965" name="Text Box 13"/>
          <p:cNvSpPr txBox="1">
            <a:spLocks noChangeArrowheads="1"/>
          </p:cNvSpPr>
          <p:nvPr/>
        </p:nvSpPr>
        <p:spPr bwMode="auto">
          <a:xfrm>
            <a:off x="466725" y="5667375"/>
            <a:ext cx="2813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Effect:      </a:t>
            </a:r>
            <a:r>
              <a:rPr lang="en-US" u="sng"/>
              <a:t>Before</a:t>
            </a:r>
            <a:r>
              <a:rPr lang="en-US"/>
              <a:t>       </a:t>
            </a:r>
            <a:r>
              <a:rPr lang="en-US" u="sng"/>
              <a:t>After</a:t>
            </a:r>
          </a:p>
          <a:p>
            <a:r>
              <a:rPr lang="en-US"/>
              <a:t>           A      100          45</a:t>
            </a:r>
          </a:p>
          <a:p>
            <a:r>
              <a:rPr lang="en-US"/>
              <a:t>           B       50           105</a:t>
            </a:r>
          </a:p>
          <a:p>
            <a:endParaRPr lang="en-US"/>
          </a:p>
        </p:txBody>
      </p:sp>
      <p:sp>
        <p:nvSpPr>
          <p:cNvPr id="637966" name="Text Box 14"/>
          <p:cNvSpPr txBox="1">
            <a:spLocks noChangeArrowheads="1"/>
          </p:cNvSpPr>
          <p:nvPr/>
        </p:nvSpPr>
        <p:spPr bwMode="auto">
          <a:xfrm>
            <a:off x="5219700" y="5667375"/>
            <a:ext cx="2813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Effect:      </a:t>
            </a:r>
            <a:r>
              <a:rPr lang="en-US" u="sng"/>
              <a:t>Before</a:t>
            </a:r>
            <a:r>
              <a:rPr lang="en-US"/>
              <a:t>       </a:t>
            </a:r>
            <a:r>
              <a:rPr lang="en-US" u="sng"/>
              <a:t>After</a:t>
            </a:r>
          </a:p>
          <a:p>
            <a:r>
              <a:rPr lang="en-US"/>
              <a:t>           A      100          45</a:t>
            </a:r>
          </a:p>
          <a:p>
            <a:r>
              <a:rPr lang="en-US"/>
              <a:t>           B       50           105</a:t>
            </a:r>
          </a:p>
          <a:p>
            <a:endParaRPr lang="en-US"/>
          </a:p>
        </p:txBody>
      </p:sp>
      <p:sp>
        <p:nvSpPr>
          <p:cNvPr id="637967" name="Text Box 15"/>
          <p:cNvSpPr txBox="1">
            <a:spLocks noChangeArrowheads="1"/>
          </p:cNvSpPr>
          <p:nvPr/>
        </p:nvSpPr>
        <p:spPr bwMode="auto">
          <a:xfrm>
            <a:off x="4202113" y="6002338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360549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66" grpId="0"/>
      <p:bldP spid="63796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95250"/>
            <a:ext cx="8077200" cy="609600"/>
          </a:xfrm>
        </p:spPr>
        <p:txBody>
          <a:bodyPr/>
          <a:lstStyle/>
          <a:p>
            <a:r>
              <a:rPr lang="en-US"/>
              <a:t>Equivalence by Swapping</a:t>
            </a:r>
          </a:p>
        </p:txBody>
      </p:sp>
      <p:grpSp>
        <p:nvGrpSpPr>
          <p:cNvPr id="638979" name="Group 3"/>
          <p:cNvGrpSpPr>
            <a:grpSpLocks/>
          </p:cNvGrpSpPr>
          <p:nvPr/>
        </p:nvGrpSpPr>
        <p:grpSpPr bwMode="auto">
          <a:xfrm>
            <a:off x="211138" y="914400"/>
            <a:ext cx="4051300" cy="4500563"/>
            <a:chOff x="600" y="846"/>
            <a:chExt cx="2552" cy="2835"/>
          </a:xfrm>
        </p:grpSpPr>
        <p:sp>
          <p:nvSpPr>
            <p:cNvPr id="638980" name="Text Box 4"/>
            <p:cNvSpPr txBox="1">
              <a:spLocks noChangeArrowheads="1"/>
            </p:cNvSpPr>
            <p:nvPr/>
          </p:nvSpPr>
          <p:spPr bwMode="auto">
            <a:xfrm>
              <a:off x="622" y="846"/>
              <a:ext cx="720" cy="2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T1</a:t>
              </a:r>
            </a:p>
            <a:p>
              <a:r>
                <a:rPr lang="en-US"/>
                <a:t>read(A)</a:t>
              </a:r>
            </a:p>
            <a:p>
              <a:r>
                <a:rPr lang="en-US"/>
                <a:t>A = A -50</a:t>
              </a:r>
            </a:p>
            <a:p>
              <a:r>
                <a:rPr lang="en-US"/>
                <a:t>write(A)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read(B)</a:t>
              </a:r>
            </a:p>
            <a:p>
              <a:r>
                <a:rPr lang="en-US"/>
                <a:t>B=B+50</a:t>
              </a:r>
            </a:p>
            <a:p>
              <a:r>
                <a:rPr lang="en-US"/>
                <a:t>write(B)</a:t>
              </a:r>
            </a:p>
          </p:txBody>
        </p:sp>
        <p:sp>
          <p:nvSpPr>
            <p:cNvPr id="638981" name="Text Box 5"/>
            <p:cNvSpPr txBox="1">
              <a:spLocks noChangeArrowheads="1"/>
            </p:cNvSpPr>
            <p:nvPr/>
          </p:nvSpPr>
          <p:spPr bwMode="auto">
            <a:xfrm>
              <a:off x="1865" y="855"/>
              <a:ext cx="872" cy="2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T2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read(A)</a:t>
              </a:r>
            </a:p>
            <a:p>
              <a:r>
                <a:rPr lang="en-US"/>
                <a:t>tmp = A*0.1</a:t>
              </a:r>
            </a:p>
            <a:p>
              <a:r>
                <a:rPr lang="en-US"/>
                <a:t>A = A – tmp</a:t>
              </a:r>
            </a:p>
            <a:p>
              <a:r>
                <a:rPr lang="en-US"/>
                <a:t>write(A)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read(B)</a:t>
              </a:r>
            </a:p>
            <a:p>
              <a:r>
                <a:rPr lang="en-US"/>
                <a:t>B = B+ tmp</a:t>
              </a:r>
            </a:p>
            <a:p>
              <a:r>
                <a:rPr lang="en-US"/>
                <a:t>write(B)</a:t>
              </a:r>
            </a:p>
          </p:txBody>
        </p:sp>
        <p:sp>
          <p:nvSpPr>
            <p:cNvPr id="638982" name="Line 6"/>
            <p:cNvSpPr>
              <a:spLocks noChangeShapeType="1"/>
            </p:cNvSpPr>
            <p:nvPr/>
          </p:nvSpPr>
          <p:spPr bwMode="auto">
            <a:xfrm>
              <a:off x="600" y="1046"/>
              <a:ext cx="2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983" name="Line 7"/>
            <p:cNvSpPr>
              <a:spLocks noChangeShapeType="1"/>
            </p:cNvSpPr>
            <p:nvPr/>
          </p:nvSpPr>
          <p:spPr bwMode="auto">
            <a:xfrm>
              <a:off x="1683" y="920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8984" name="Group 8"/>
          <p:cNvGrpSpPr>
            <a:grpSpLocks/>
          </p:cNvGrpSpPr>
          <p:nvPr/>
        </p:nvGrpSpPr>
        <p:grpSpPr bwMode="auto">
          <a:xfrm>
            <a:off x="4789488" y="920750"/>
            <a:ext cx="4051300" cy="4500563"/>
            <a:chOff x="600" y="846"/>
            <a:chExt cx="2552" cy="2835"/>
          </a:xfrm>
        </p:grpSpPr>
        <p:sp>
          <p:nvSpPr>
            <p:cNvPr id="638985" name="Text Box 9"/>
            <p:cNvSpPr txBox="1">
              <a:spLocks noChangeArrowheads="1"/>
            </p:cNvSpPr>
            <p:nvPr/>
          </p:nvSpPr>
          <p:spPr bwMode="auto">
            <a:xfrm>
              <a:off x="622" y="846"/>
              <a:ext cx="720" cy="1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T1</a:t>
              </a:r>
            </a:p>
            <a:p>
              <a:r>
                <a:rPr lang="en-US"/>
                <a:t>read(A)</a:t>
              </a:r>
            </a:p>
            <a:p>
              <a:r>
                <a:rPr lang="en-US"/>
                <a:t>A = A -50</a:t>
              </a:r>
            </a:p>
            <a:p>
              <a:r>
                <a:rPr lang="en-US"/>
                <a:t>write(A)</a:t>
              </a:r>
            </a:p>
            <a:p>
              <a:endParaRPr lang="en-US"/>
            </a:p>
            <a:p>
              <a:r>
                <a:rPr lang="en-US" b="1">
                  <a:solidFill>
                    <a:schemeClr val="tx2"/>
                  </a:solidFill>
                </a:rPr>
                <a:t>read(B)</a:t>
              </a:r>
            </a:p>
            <a:p>
              <a:r>
                <a:rPr lang="en-US" b="1">
                  <a:solidFill>
                    <a:schemeClr val="tx2"/>
                  </a:solidFill>
                </a:rPr>
                <a:t>B=B+50</a:t>
              </a:r>
            </a:p>
            <a:p>
              <a:r>
                <a:rPr lang="en-US" b="1">
                  <a:solidFill>
                    <a:schemeClr val="tx2"/>
                  </a:solidFill>
                </a:rPr>
                <a:t>write(B)</a:t>
              </a:r>
            </a:p>
          </p:txBody>
        </p:sp>
        <p:sp>
          <p:nvSpPr>
            <p:cNvPr id="638986" name="Text Box 10"/>
            <p:cNvSpPr txBox="1">
              <a:spLocks noChangeArrowheads="1"/>
            </p:cNvSpPr>
            <p:nvPr/>
          </p:nvSpPr>
          <p:spPr bwMode="auto">
            <a:xfrm>
              <a:off x="1865" y="855"/>
              <a:ext cx="904" cy="2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T2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 b="1">
                <a:solidFill>
                  <a:schemeClr val="tx2"/>
                </a:solidFill>
              </a:endParaRPr>
            </a:p>
            <a:p>
              <a:r>
                <a:rPr lang="en-US" b="1">
                  <a:solidFill>
                    <a:schemeClr val="tx2"/>
                  </a:solidFill>
                </a:rPr>
                <a:t>read(A)</a:t>
              </a:r>
            </a:p>
            <a:p>
              <a:r>
                <a:rPr lang="en-US" b="1">
                  <a:solidFill>
                    <a:schemeClr val="tx2"/>
                  </a:solidFill>
                </a:rPr>
                <a:t>tmp = A*0.1</a:t>
              </a:r>
            </a:p>
            <a:p>
              <a:r>
                <a:rPr lang="en-US" b="1">
                  <a:solidFill>
                    <a:schemeClr val="tx2"/>
                  </a:solidFill>
                </a:rPr>
                <a:t>A = A – tmp</a:t>
              </a:r>
            </a:p>
            <a:p>
              <a:r>
                <a:rPr lang="en-US" b="1">
                  <a:solidFill>
                    <a:schemeClr val="tx2"/>
                  </a:solidFill>
                </a:rPr>
                <a:t>write(A)</a:t>
              </a:r>
            </a:p>
            <a:p>
              <a:endParaRPr lang="en-US"/>
            </a:p>
            <a:p>
              <a:r>
                <a:rPr lang="en-US"/>
                <a:t>read(B)</a:t>
              </a:r>
            </a:p>
            <a:p>
              <a:r>
                <a:rPr lang="en-US"/>
                <a:t>B = B+ tmp</a:t>
              </a:r>
            </a:p>
            <a:p>
              <a:r>
                <a:rPr lang="en-US"/>
                <a:t>write(B)</a:t>
              </a:r>
            </a:p>
          </p:txBody>
        </p:sp>
        <p:sp>
          <p:nvSpPr>
            <p:cNvPr id="638987" name="Line 11"/>
            <p:cNvSpPr>
              <a:spLocks noChangeShapeType="1"/>
            </p:cNvSpPr>
            <p:nvPr/>
          </p:nvSpPr>
          <p:spPr bwMode="auto">
            <a:xfrm>
              <a:off x="600" y="1046"/>
              <a:ext cx="2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988" name="Line 12"/>
            <p:cNvSpPr>
              <a:spLocks noChangeShapeType="1"/>
            </p:cNvSpPr>
            <p:nvPr/>
          </p:nvSpPr>
          <p:spPr bwMode="auto">
            <a:xfrm>
              <a:off x="1683" y="920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8989" name="Text Box 13"/>
          <p:cNvSpPr txBox="1">
            <a:spLocks noChangeArrowheads="1"/>
          </p:cNvSpPr>
          <p:nvPr/>
        </p:nvSpPr>
        <p:spPr bwMode="auto">
          <a:xfrm>
            <a:off x="466725" y="5667375"/>
            <a:ext cx="2813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Effect:      </a:t>
            </a:r>
            <a:r>
              <a:rPr lang="en-US" u="sng"/>
              <a:t>Before</a:t>
            </a:r>
            <a:r>
              <a:rPr lang="en-US"/>
              <a:t>       </a:t>
            </a:r>
            <a:r>
              <a:rPr lang="en-US" u="sng"/>
              <a:t>After</a:t>
            </a:r>
          </a:p>
          <a:p>
            <a:r>
              <a:rPr lang="en-US"/>
              <a:t>           A      100          45</a:t>
            </a:r>
          </a:p>
          <a:p>
            <a:r>
              <a:rPr lang="en-US"/>
              <a:t>           B       50           105</a:t>
            </a:r>
          </a:p>
          <a:p>
            <a:endParaRPr lang="en-US"/>
          </a:p>
        </p:txBody>
      </p:sp>
      <p:sp>
        <p:nvSpPr>
          <p:cNvPr id="638990" name="Text Box 14"/>
          <p:cNvSpPr txBox="1">
            <a:spLocks noChangeArrowheads="1"/>
          </p:cNvSpPr>
          <p:nvPr/>
        </p:nvSpPr>
        <p:spPr bwMode="auto">
          <a:xfrm>
            <a:off x="5219700" y="5667375"/>
            <a:ext cx="2813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Effect:      </a:t>
            </a:r>
            <a:r>
              <a:rPr lang="en-US" u="sng"/>
              <a:t>Before</a:t>
            </a:r>
            <a:r>
              <a:rPr lang="en-US"/>
              <a:t>       </a:t>
            </a:r>
            <a:r>
              <a:rPr lang="en-US" u="sng"/>
              <a:t>After</a:t>
            </a:r>
          </a:p>
          <a:p>
            <a:r>
              <a:rPr lang="en-US"/>
              <a:t>           A      100          45</a:t>
            </a:r>
          </a:p>
          <a:p>
            <a:r>
              <a:rPr lang="en-US"/>
              <a:t>           B       50           105</a:t>
            </a:r>
          </a:p>
          <a:p>
            <a:endParaRPr lang="en-US"/>
          </a:p>
        </p:txBody>
      </p:sp>
      <p:sp>
        <p:nvSpPr>
          <p:cNvPr id="638991" name="Text Box 15"/>
          <p:cNvSpPr txBox="1">
            <a:spLocks noChangeArrowheads="1"/>
          </p:cNvSpPr>
          <p:nvPr/>
        </p:nvSpPr>
        <p:spPr bwMode="auto">
          <a:xfrm>
            <a:off x="4202113" y="6002338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318588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90" grpId="0"/>
      <p:bldP spid="63899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Transaction Concept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386637" cy="4867275"/>
          </a:xfrm>
        </p:spPr>
        <p:txBody>
          <a:bodyPr/>
          <a:lstStyle/>
          <a:p>
            <a:r>
              <a:rPr lang="en-US">
                <a:latin typeface="Helvetica" charset="0"/>
              </a:rPr>
              <a:t>A </a:t>
            </a:r>
            <a:r>
              <a:rPr lang="en-US" b="1">
                <a:solidFill>
                  <a:srgbClr val="000099"/>
                </a:solidFill>
                <a:latin typeface="Helvetica" charset="0"/>
              </a:rPr>
              <a:t>transaction</a:t>
            </a:r>
            <a:r>
              <a:rPr lang="en-US" i="1">
                <a:latin typeface="Helvetica" charset="0"/>
              </a:rPr>
              <a:t> </a:t>
            </a:r>
            <a:r>
              <a:rPr lang="en-US">
                <a:latin typeface="Helvetica" charset="0"/>
              </a:rPr>
              <a:t>is a </a:t>
            </a:r>
            <a:r>
              <a:rPr lang="en-US" i="1">
                <a:latin typeface="Helvetica" charset="0"/>
              </a:rPr>
              <a:t>unit </a:t>
            </a:r>
            <a:r>
              <a:rPr lang="en-US">
                <a:latin typeface="Helvetica" charset="0"/>
              </a:rPr>
              <a:t>of program execution that accesses and  possibly updates various data items.</a:t>
            </a:r>
          </a:p>
          <a:p>
            <a:r>
              <a:rPr lang="en-US">
                <a:latin typeface="Helvetica" charset="0"/>
              </a:rPr>
              <a:t>E.g. transaction to transfer $50 from account A to account B:</a:t>
            </a:r>
          </a:p>
          <a:p>
            <a:pPr lvl="1">
              <a:buFont typeface="Monotype Sorts" charset="0"/>
              <a:buNone/>
            </a:pPr>
            <a:r>
              <a:rPr lang="en-US" sz="1600">
                <a:latin typeface="Helvetica" charset="0"/>
                <a:ea typeface="ＭＳ Ｐゴシック" charset="0"/>
              </a:rPr>
              <a:t>1.	</a:t>
            </a:r>
            <a:r>
              <a:rPr lang="en-US" sz="1600" b="1">
                <a:latin typeface="Helvetica" charset="0"/>
                <a:ea typeface="ＭＳ Ｐゴシック" charset="0"/>
              </a:rPr>
              <a:t>read</a:t>
            </a:r>
            <a:r>
              <a:rPr lang="en-US" sz="1600">
                <a:latin typeface="Helvetica" charset="0"/>
                <a:ea typeface="ＭＳ Ｐゴシック" charset="0"/>
              </a:rPr>
              <a:t>(</a:t>
            </a:r>
            <a:r>
              <a:rPr lang="en-US" sz="1600" i="1">
                <a:latin typeface="Helvetica" charset="0"/>
                <a:ea typeface="ＭＳ Ｐゴシック" charset="0"/>
              </a:rPr>
              <a:t>A</a:t>
            </a:r>
            <a:r>
              <a:rPr lang="en-US" sz="1600">
                <a:latin typeface="Helvetica" charset="0"/>
                <a:ea typeface="ＭＳ Ｐゴシック" charset="0"/>
              </a:rPr>
              <a:t>)</a:t>
            </a:r>
          </a:p>
          <a:p>
            <a:pPr lvl="1">
              <a:buFont typeface="Monotype Sorts" charset="0"/>
              <a:buNone/>
            </a:pPr>
            <a:r>
              <a:rPr lang="en-US" sz="1600">
                <a:latin typeface="Helvetica" charset="0"/>
                <a:ea typeface="ＭＳ Ｐゴシック" charset="0"/>
              </a:rPr>
              <a:t>2.	</a:t>
            </a:r>
            <a:r>
              <a:rPr lang="en-US" sz="1600" i="1">
                <a:latin typeface="Helvetica" charset="0"/>
                <a:ea typeface="ＭＳ Ｐゴシック" charset="0"/>
              </a:rPr>
              <a:t>A</a:t>
            </a:r>
            <a:r>
              <a:rPr lang="en-US" sz="1600">
                <a:latin typeface="Helvetica" charset="0"/>
                <a:ea typeface="ＭＳ Ｐゴシック" charset="0"/>
              </a:rPr>
              <a:t> := </a:t>
            </a:r>
            <a:r>
              <a:rPr lang="en-US" sz="1600" i="1">
                <a:latin typeface="Helvetica" charset="0"/>
                <a:ea typeface="ＭＳ Ｐゴシック" charset="0"/>
              </a:rPr>
              <a:t>A – </a:t>
            </a:r>
            <a:r>
              <a:rPr lang="en-US" sz="1600">
                <a:latin typeface="Helvetica" charset="0"/>
                <a:ea typeface="ＭＳ Ｐゴシック" charset="0"/>
              </a:rPr>
              <a:t>50</a:t>
            </a:r>
          </a:p>
          <a:p>
            <a:pPr lvl="1">
              <a:buFont typeface="Monotype Sorts" charset="0"/>
              <a:buNone/>
            </a:pPr>
            <a:r>
              <a:rPr lang="en-US" sz="1600">
                <a:latin typeface="Helvetica" charset="0"/>
                <a:ea typeface="ＭＳ Ｐゴシック" charset="0"/>
              </a:rPr>
              <a:t>3.	</a:t>
            </a:r>
            <a:r>
              <a:rPr lang="en-US" sz="1600" b="1">
                <a:latin typeface="Helvetica" charset="0"/>
                <a:ea typeface="ＭＳ Ｐゴシック" charset="0"/>
              </a:rPr>
              <a:t>write</a:t>
            </a:r>
            <a:r>
              <a:rPr lang="en-US" sz="1600">
                <a:latin typeface="Helvetica" charset="0"/>
                <a:ea typeface="ＭＳ Ｐゴシック" charset="0"/>
              </a:rPr>
              <a:t>(</a:t>
            </a:r>
            <a:r>
              <a:rPr lang="en-US" sz="1600" i="1">
                <a:latin typeface="Helvetica" charset="0"/>
                <a:ea typeface="ＭＳ Ｐゴシック" charset="0"/>
              </a:rPr>
              <a:t>A</a:t>
            </a:r>
            <a:r>
              <a:rPr lang="en-US" sz="1600">
                <a:latin typeface="Helvetica" charset="0"/>
                <a:ea typeface="ＭＳ Ｐゴシック" charset="0"/>
              </a:rPr>
              <a:t>)</a:t>
            </a:r>
          </a:p>
          <a:p>
            <a:pPr lvl="1">
              <a:buFont typeface="Monotype Sorts" charset="0"/>
              <a:buNone/>
            </a:pPr>
            <a:r>
              <a:rPr lang="en-US" sz="1600">
                <a:latin typeface="Helvetica" charset="0"/>
                <a:ea typeface="ＭＳ Ｐゴシック" charset="0"/>
              </a:rPr>
              <a:t>4.	</a:t>
            </a:r>
            <a:r>
              <a:rPr lang="en-US" sz="1600" b="1">
                <a:latin typeface="Helvetica" charset="0"/>
                <a:ea typeface="ＭＳ Ｐゴシック" charset="0"/>
              </a:rPr>
              <a:t>read</a:t>
            </a:r>
            <a:r>
              <a:rPr lang="en-US" sz="1600">
                <a:latin typeface="Helvetica" charset="0"/>
                <a:ea typeface="ＭＳ Ｐゴシック" charset="0"/>
              </a:rPr>
              <a:t>(</a:t>
            </a:r>
            <a:r>
              <a:rPr lang="en-US" sz="1600" i="1">
                <a:latin typeface="Helvetica" charset="0"/>
                <a:ea typeface="ＭＳ Ｐゴシック" charset="0"/>
              </a:rPr>
              <a:t>B</a:t>
            </a:r>
            <a:r>
              <a:rPr lang="en-US" sz="1600">
                <a:latin typeface="Helvetica" charset="0"/>
                <a:ea typeface="ＭＳ Ｐゴシック" charset="0"/>
              </a:rPr>
              <a:t>)</a:t>
            </a:r>
          </a:p>
          <a:p>
            <a:pPr lvl="1">
              <a:buFont typeface="Monotype Sorts" charset="0"/>
              <a:buNone/>
            </a:pPr>
            <a:r>
              <a:rPr lang="en-US" sz="1600">
                <a:latin typeface="Helvetica" charset="0"/>
                <a:ea typeface="ＭＳ Ｐゴシック" charset="0"/>
              </a:rPr>
              <a:t>5.	</a:t>
            </a:r>
            <a:r>
              <a:rPr lang="en-US" sz="1600" i="1">
                <a:latin typeface="Helvetica" charset="0"/>
                <a:ea typeface="ＭＳ Ｐゴシック" charset="0"/>
              </a:rPr>
              <a:t>B</a:t>
            </a:r>
            <a:r>
              <a:rPr lang="en-US" sz="1600">
                <a:latin typeface="Helvetica" charset="0"/>
                <a:ea typeface="ＭＳ Ｐゴシック" charset="0"/>
              </a:rPr>
              <a:t> := </a:t>
            </a:r>
            <a:r>
              <a:rPr lang="en-US" sz="1600" i="1">
                <a:latin typeface="Helvetica" charset="0"/>
                <a:ea typeface="ＭＳ Ｐゴシック" charset="0"/>
              </a:rPr>
              <a:t>B + </a:t>
            </a:r>
            <a:r>
              <a:rPr lang="en-US" sz="1600">
                <a:latin typeface="Helvetica" charset="0"/>
                <a:ea typeface="ＭＳ Ｐゴシック" charset="0"/>
              </a:rPr>
              <a:t>50</a:t>
            </a:r>
          </a:p>
          <a:p>
            <a:pPr lvl="1">
              <a:buFont typeface="Monotype Sorts" charset="0"/>
              <a:buNone/>
            </a:pPr>
            <a:r>
              <a:rPr lang="en-US" sz="1600">
                <a:latin typeface="Helvetica" charset="0"/>
                <a:ea typeface="ＭＳ Ｐゴシック" charset="0"/>
              </a:rPr>
              <a:t>6.	</a:t>
            </a:r>
            <a:r>
              <a:rPr lang="en-US" sz="1600" b="1">
                <a:latin typeface="Helvetica" charset="0"/>
                <a:ea typeface="ＭＳ Ｐゴシック" charset="0"/>
              </a:rPr>
              <a:t>write</a:t>
            </a:r>
            <a:r>
              <a:rPr lang="en-US" sz="1600">
                <a:latin typeface="Helvetica" charset="0"/>
                <a:ea typeface="ＭＳ Ｐゴシック" charset="0"/>
              </a:rPr>
              <a:t>(</a:t>
            </a:r>
            <a:r>
              <a:rPr lang="en-US" sz="1600" i="1">
                <a:latin typeface="Helvetica" charset="0"/>
                <a:ea typeface="ＭＳ Ｐゴシック" charset="0"/>
              </a:rPr>
              <a:t>B)</a:t>
            </a:r>
            <a:endParaRPr lang="en-US">
              <a:latin typeface="Helvetica" charset="0"/>
              <a:ea typeface="ＭＳ Ｐゴシック" charset="0"/>
            </a:endParaRPr>
          </a:p>
          <a:p>
            <a:r>
              <a:rPr lang="en-US">
                <a:latin typeface="Helvetica" charset="0"/>
              </a:rPr>
              <a:t>Two main issues to deal with: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Failures of various kinds, such as hardware failures and system crashes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Concurrent execution of multiple transactions</a:t>
            </a:r>
          </a:p>
        </p:txBody>
      </p:sp>
    </p:spTree>
    <p:extLst>
      <p:ext uri="{BB962C8B-B14F-4D97-AF65-F5344CB8AC3E}">
        <p14:creationId xmlns:p14="http://schemas.microsoft.com/office/powerpoint/2010/main" val="2268267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85725"/>
            <a:ext cx="8077200" cy="609600"/>
          </a:xfrm>
        </p:spPr>
        <p:txBody>
          <a:bodyPr/>
          <a:lstStyle/>
          <a:p>
            <a:r>
              <a:rPr lang="en-US"/>
              <a:t>Example Schedules (Cont.)</a:t>
            </a:r>
          </a:p>
        </p:txBody>
      </p:sp>
      <p:sp>
        <p:nvSpPr>
          <p:cNvPr id="640003" name="Rectangle 3"/>
          <p:cNvSpPr>
            <a:spLocks noGrp="1" noChangeArrowheads="1"/>
          </p:cNvSpPr>
          <p:nvPr>
            <p:ph idx="1"/>
          </p:nvPr>
        </p:nvSpPr>
        <p:spPr>
          <a:xfrm>
            <a:off x="1062038" y="731838"/>
            <a:ext cx="6724650" cy="655637"/>
          </a:xfrm>
          <a:noFill/>
          <a:ln/>
        </p:spPr>
        <p:txBody>
          <a:bodyPr/>
          <a:lstStyle/>
          <a:p>
            <a:pPr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/>
              <a:t>                 A “bad” schedule</a:t>
            </a:r>
          </a:p>
          <a:p>
            <a:pPr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/>
              <a:t>			</a:t>
            </a:r>
            <a:endParaRPr lang="en-US" i="1"/>
          </a:p>
        </p:txBody>
      </p:sp>
      <p:sp>
        <p:nvSpPr>
          <p:cNvPr id="640007" name="Text Box 7"/>
          <p:cNvSpPr txBox="1">
            <a:spLocks noChangeArrowheads="1"/>
          </p:cNvSpPr>
          <p:nvPr/>
        </p:nvSpPr>
        <p:spPr bwMode="auto">
          <a:xfrm>
            <a:off x="987425" y="1343025"/>
            <a:ext cx="1143000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T1</a:t>
            </a:r>
          </a:p>
          <a:p>
            <a:r>
              <a:rPr lang="en-US"/>
              <a:t>read(A)</a:t>
            </a:r>
          </a:p>
          <a:p>
            <a:r>
              <a:rPr lang="en-US"/>
              <a:t>A = A -50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write(A)</a:t>
            </a:r>
          </a:p>
          <a:p>
            <a:r>
              <a:rPr lang="en-US"/>
              <a:t>read(B)</a:t>
            </a:r>
          </a:p>
          <a:p>
            <a:r>
              <a:rPr lang="en-US"/>
              <a:t>B=B+50</a:t>
            </a:r>
          </a:p>
          <a:p>
            <a:r>
              <a:rPr lang="en-US"/>
              <a:t>write(B)</a:t>
            </a:r>
          </a:p>
        </p:txBody>
      </p:sp>
      <p:sp>
        <p:nvSpPr>
          <p:cNvPr id="640008" name="Text Box 8"/>
          <p:cNvSpPr txBox="1">
            <a:spLocks noChangeArrowheads="1"/>
          </p:cNvSpPr>
          <p:nvPr/>
        </p:nvSpPr>
        <p:spPr bwMode="auto">
          <a:xfrm>
            <a:off x="2960688" y="1357313"/>
            <a:ext cx="13843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T2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read(A)</a:t>
            </a:r>
          </a:p>
          <a:p>
            <a:r>
              <a:rPr lang="en-US"/>
              <a:t>tmp = A*0.1</a:t>
            </a:r>
          </a:p>
          <a:p>
            <a:r>
              <a:rPr lang="en-US"/>
              <a:t>A = A – tmp</a:t>
            </a:r>
          </a:p>
          <a:p>
            <a:r>
              <a:rPr lang="en-US"/>
              <a:t>write(A)</a:t>
            </a:r>
          </a:p>
          <a:p>
            <a:r>
              <a:rPr lang="en-US"/>
              <a:t>read(B)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B = B+ tmp</a:t>
            </a:r>
          </a:p>
          <a:p>
            <a:r>
              <a:rPr lang="en-US"/>
              <a:t>write(B)</a:t>
            </a:r>
          </a:p>
        </p:txBody>
      </p:sp>
      <p:sp>
        <p:nvSpPr>
          <p:cNvPr id="640009" name="Line 9"/>
          <p:cNvSpPr>
            <a:spLocks noChangeShapeType="1"/>
          </p:cNvSpPr>
          <p:nvPr/>
        </p:nvSpPr>
        <p:spPr bwMode="auto">
          <a:xfrm>
            <a:off x="952500" y="1660525"/>
            <a:ext cx="405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0010" name="Line 10"/>
          <p:cNvSpPr>
            <a:spLocks noChangeShapeType="1"/>
          </p:cNvSpPr>
          <p:nvPr/>
        </p:nvSpPr>
        <p:spPr bwMode="auto">
          <a:xfrm>
            <a:off x="2671763" y="14605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0012" name="Oval 12"/>
          <p:cNvSpPr>
            <a:spLocks noChangeArrowheads="1"/>
          </p:cNvSpPr>
          <p:nvPr/>
        </p:nvSpPr>
        <p:spPr bwMode="auto">
          <a:xfrm>
            <a:off x="2554288" y="1858963"/>
            <a:ext cx="2003425" cy="2105025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0013" name="Oval 13"/>
          <p:cNvSpPr>
            <a:spLocks noChangeArrowheads="1"/>
          </p:cNvSpPr>
          <p:nvPr/>
        </p:nvSpPr>
        <p:spPr bwMode="auto">
          <a:xfrm>
            <a:off x="501650" y="3432175"/>
            <a:ext cx="2003425" cy="2105025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0014" name="Text Box 14"/>
          <p:cNvSpPr txBox="1">
            <a:spLocks noChangeArrowheads="1"/>
          </p:cNvSpPr>
          <p:nvPr/>
        </p:nvSpPr>
        <p:spPr bwMode="auto">
          <a:xfrm>
            <a:off x="487363" y="33147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640015" name="Text Box 15"/>
          <p:cNvSpPr txBox="1">
            <a:spLocks noChangeArrowheads="1"/>
          </p:cNvSpPr>
          <p:nvPr/>
        </p:nvSpPr>
        <p:spPr bwMode="auto">
          <a:xfrm>
            <a:off x="4356100" y="188436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chemeClr val="tx2"/>
                </a:solidFill>
              </a:rPr>
              <a:t>Y</a:t>
            </a:r>
          </a:p>
        </p:txBody>
      </p:sp>
      <p:sp>
        <p:nvSpPr>
          <p:cNvPr id="640016" name="Text Box 16"/>
          <p:cNvSpPr txBox="1">
            <a:spLocks noChangeArrowheads="1"/>
          </p:cNvSpPr>
          <p:nvPr/>
        </p:nvSpPr>
        <p:spPr bwMode="auto">
          <a:xfrm>
            <a:off x="5611813" y="1765300"/>
            <a:ext cx="32686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Can’t move Y below X</a:t>
            </a:r>
          </a:p>
          <a:p>
            <a:r>
              <a:rPr lang="en-US"/>
              <a:t>    read(B) and write(B) conflict</a:t>
            </a:r>
          </a:p>
        </p:txBody>
      </p:sp>
      <p:sp>
        <p:nvSpPr>
          <p:cNvPr id="640017" name="Text Box 17"/>
          <p:cNvSpPr txBox="1">
            <a:spLocks noChangeArrowheads="1"/>
          </p:cNvSpPr>
          <p:nvPr/>
        </p:nvSpPr>
        <p:spPr bwMode="auto">
          <a:xfrm>
            <a:off x="5546725" y="3136900"/>
            <a:ext cx="3294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Other options don’t work either</a:t>
            </a:r>
          </a:p>
        </p:txBody>
      </p:sp>
      <p:sp>
        <p:nvSpPr>
          <p:cNvPr id="640018" name="Text Box 18"/>
          <p:cNvSpPr txBox="1">
            <a:spLocks noChangeArrowheads="1"/>
          </p:cNvSpPr>
          <p:nvPr/>
        </p:nvSpPr>
        <p:spPr bwMode="auto">
          <a:xfrm>
            <a:off x="5554663" y="4537075"/>
            <a:ext cx="301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So: Not Conflict Serializable</a:t>
            </a:r>
          </a:p>
        </p:txBody>
      </p:sp>
    </p:spTree>
    <p:extLst>
      <p:ext uri="{BB962C8B-B14F-4D97-AF65-F5344CB8AC3E}">
        <p14:creationId xmlns:p14="http://schemas.microsoft.com/office/powerpoint/2010/main" val="391183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17" grpId="0"/>
      <p:bldP spid="640017" grpId="1"/>
      <p:bldP spid="640018" grpId="0"/>
      <p:bldP spid="640018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for conflict-serializability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Given a schedule, determine if it is conflict-serializable</a:t>
            </a:r>
          </a:p>
          <a:p>
            <a:endParaRPr lang="en-US"/>
          </a:p>
          <a:p>
            <a:r>
              <a:rPr lang="en-US"/>
              <a:t>Draw a </a:t>
            </a:r>
            <a:r>
              <a:rPr lang="en-US" i="1"/>
              <a:t>precedence-graph </a:t>
            </a:r>
            <a:r>
              <a:rPr lang="en-US"/>
              <a:t>over the transactions</a:t>
            </a:r>
          </a:p>
          <a:p>
            <a:pPr lvl="1"/>
            <a:r>
              <a:rPr lang="en-US"/>
              <a:t>A directed edge from T1 and T2, if they have conflicting instructions, and T1’s conflicting instruction comes first</a:t>
            </a:r>
          </a:p>
          <a:p>
            <a:endParaRPr lang="en-US"/>
          </a:p>
          <a:p>
            <a:r>
              <a:rPr lang="en-US"/>
              <a:t>If there is a cycle in the graph, not conflict-serializable</a:t>
            </a:r>
          </a:p>
          <a:p>
            <a:pPr lvl="1"/>
            <a:r>
              <a:rPr lang="en-US"/>
              <a:t>Can be checked in at most </a:t>
            </a:r>
            <a:r>
              <a:rPr lang="en-US" i="1"/>
              <a:t>O(n+e)</a:t>
            </a:r>
            <a:r>
              <a:rPr lang="en-US"/>
              <a:t> time, where </a:t>
            </a:r>
            <a:r>
              <a:rPr lang="en-US" i="1"/>
              <a:t>n</a:t>
            </a:r>
            <a:r>
              <a:rPr lang="en-US"/>
              <a:t> is the number of vertices, and </a:t>
            </a:r>
            <a:r>
              <a:rPr lang="en-US" i="1"/>
              <a:t>e </a:t>
            </a:r>
            <a:r>
              <a:rPr lang="en-US"/>
              <a:t>is the number of edges </a:t>
            </a:r>
          </a:p>
          <a:p>
            <a:r>
              <a:rPr lang="en-US"/>
              <a:t>If there is none, conflict-serializable</a:t>
            </a:r>
          </a:p>
          <a:p>
            <a:endParaRPr lang="en-US"/>
          </a:p>
          <a:p>
            <a:r>
              <a:rPr lang="en-US"/>
              <a:t>Testing for view-serializability is NP-hard.</a:t>
            </a:r>
          </a:p>
          <a:p>
            <a:pPr>
              <a:buFont typeface="Monotype Sorts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35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Example Schedule (Schedule A) + Precedence Graph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666750" y="1038225"/>
            <a:ext cx="6724650" cy="4114800"/>
          </a:xfrm>
        </p:spPr>
        <p:txBody>
          <a:bodyPr/>
          <a:lstStyle/>
          <a:p>
            <a:pPr marL="346075" indent="0">
              <a:lnSpc>
                <a:spcPct val="110000"/>
              </a:lnSpc>
              <a:buFont typeface="Monotype Sorts" charset="2"/>
              <a:buNone/>
              <a:tabLst>
                <a:tab pos="635000" algn="l"/>
                <a:tab pos="1485900" algn="l"/>
                <a:tab pos="1717675" algn="l"/>
                <a:tab pos="2684463" algn="l"/>
                <a:tab pos="2973388" algn="l"/>
                <a:tab pos="3767138" algn="l"/>
                <a:tab pos="3940175" algn="l"/>
                <a:tab pos="4805363" algn="l"/>
                <a:tab pos="4978400" algn="l"/>
              </a:tabLst>
            </a:pPr>
            <a:r>
              <a:rPr lang="en-US" sz="1800"/>
              <a:t>	</a:t>
            </a:r>
            <a:r>
              <a:rPr lang="en-US" sz="1800" i="1"/>
              <a:t>T</a:t>
            </a:r>
            <a:r>
              <a:rPr lang="en-US" sz="1800" baseline="-25000"/>
              <a:t>1		 </a:t>
            </a:r>
            <a:r>
              <a:rPr lang="en-US" sz="1800" i="1"/>
              <a:t>T</a:t>
            </a:r>
            <a:r>
              <a:rPr lang="en-US" sz="1800" baseline="-25000"/>
              <a:t>2		 </a:t>
            </a:r>
            <a:r>
              <a:rPr lang="en-US" sz="1800" i="1"/>
              <a:t>T</a:t>
            </a:r>
            <a:r>
              <a:rPr lang="en-US" sz="1800" baseline="-25000"/>
              <a:t>3		 </a:t>
            </a:r>
            <a:r>
              <a:rPr lang="en-US" sz="1800" i="1"/>
              <a:t>T</a:t>
            </a:r>
            <a:r>
              <a:rPr lang="en-US" sz="1800" baseline="-25000"/>
              <a:t>4		 </a:t>
            </a:r>
            <a:r>
              <a:rPr lang="en-US" sz="1800" i="1"/>
              <a:t>T</a:t>
            </a:r>
            <a:r>
              <a:rPr lang="en-US" sz="1800" baseline="-25000"/>
              <a:t>5</a:t>
            </a:r>
            <a:br>
              <a:rPr lang="en-US" sz="1800"/>
            </a:br>
            <a:r>
              <a:rPr lang="en-US" sz="1800"/>
              <a:t>		read(X)</a:t>
            </a:r>
            <a:br>
              <a:rPr lang="en-US" sz="1800"/>
            </a:br>
            <a:r>
              <a:rPr lang="en-US" sz="1800"/>
              <a:t>read(Y)</a:t>
            </a:r>
            <a:br>
              <a:rPr lang="en-US" sz="1800"/>
            </a:br>
            <a:r>
              <a:rPr lang="en-US" sz="1800"/>
              <a:t>read(Z)</a:t>
            </a:r>
            <a:br>
              <a:rPr lang="en-US" sz="1800"/>
            </a:br>
            <a:r>
              <a:rPr lang="en-US" sz="1800"/>
              <a:t>								read(V)</a:t>
            </a:r>
            <a:br>
              <a:rPr lang="en-US" sz="1800"/>
            </a:br>
            <a:r>
              <a:rPr lang="en-US" sz="1800"/>
              <a:t>								read(W)</a:t>
            </a:r>
            <a:br>
              <a:rPr lang="en-US" sz="1800"/>
            </a:br>
            <a:r>
              <a:rPr lang="en-US" sz="1800"/>
              <a:t>								read(W)</a:t>
            </a:r>
            <a:br>
              <a:rPr lang="en-US" sz="1800"/>
            </a:br>
            <a:r>
              <a:rPr lang="en-US" sz="1800"/>
              <a:t>		read(Y)</a:t>
            </a:r>
            <a:br>
              <a:rPr lang="en-US" sz="1800"/>
            </a:br>
            <a:r>
              <a:rPr lang="en-US" sz="1800"/>
              <a:t>		write(Y)</a:t>
            </a:r>
            <a:br>
              <a:rPr lang="en-US" sz="1800"/>
            </a:br>
            <a:r>
              <a:rPr lang="en-US" sz="1800"/>
              <a:t>				write(Z)</a:t>
            </a:r>
            <a:br>
              <a:rPr lang="en-US" sz="1800"/>
            </a:br>
            <a:r>
              <a:rPr lang="en-US" sz="1800"/>
              <a:t>read(U)</a:t>
            </a:r>
            <a:br>
              <a:rPr lang="en-US" sz="1800"/>
            </a:br>
            <a:r>
              <a:rPr lang="en-US" sz="1800"/>
              <a:t>						read(Y)</a:t>
            </a:r>
            <a:br>
              <a:rPr lang="en-US" sz="1800"/>
            </a:br>
            <a:r>
              <a:rPr lang="en-US" sz="1800"/>
              <a:t>						write(Y)</a:t>
            </a:r>
            <a:br>
              <a:rPr lang="en-US" sz="1800"/>
            </a:br>
            <a:r>
              <a:rPr lang="en-US" sz="1800"/>
              <a:t>						read(Z)</a:t>
            </a:r>
            <a:br>
              <a:rPr lang="en-US" sz="1800"/>
            </a:br>
            <a:r>
              <a:rPr lang="en-US" sz="1800"/>
              <a:t>						write(Z)</a:t>
            </a:r>
          </a:p>
          <a:p>
            <a:pPr marL="346075" indent="0">
              <a:lnSpc>
                <a:spcPct val="110000"/>
              </a:lnSpc>
              <a:buFont typeface="Monotype Sorts" charset="2"/>
              <a:buNone/>
              <a:tabLst>
                <a:tab pos="635000" algn="l"/>
                <a:tab pos="1485900" algn="l"/>
                <a:tab pos="1717675" algn="l"/>
                <a:tab pos="2684463" algn="l"/>
                <a:tab pos="2973388" algn="l"/>
                <a:tab pos="3767138" algn="l"/>
                <a:tab pos="3940175" algn="l"/>
                <a:tab pos="4805363" algn="l"/>
                <a:tab pos="4978400" algn="l"/>
              </a:tabLst>
            </a:pPr>
            <a:r>
              <a:rPr lang="en-US" sz="1800"/>
              <a:t>read(U)</a:t>
            </a:r>
            <a:br>
              <a:rPr lang="en-US" sz="1800"/>
            </a:br>
            <a:r>
              <a:rPr lang="en-US" sz="1800"/>
              <a:t>write(U)</a:t>
            </a:r>
            <a:endParaRPr lang="en-US" sz="1800" baseline="-25000"/>
          </a:p>
        </p:txBody>
      </p:sp>
      <p:grpSp>
        <p:nvGrpSpPr>
          <p:cNvPr id="664580" name="Group 4"/>
          <p:cNvGrpSpPr>
            <a:grpSpLocks/>
          </p:cNvGrpSpPr>
          <p:nvPr/>
        </p:nvGrpSpPr>
        <p:grpSpPr bwMode="auto">
          <a:xfrm>
            <a:off x="947738" y="1074738"/>
            <a:ext cx="5443537" cy="4806950"/>
            <a:chOff x="997" y="485"/>
            <a:chExt cx="3429" cy="3028"/>
          </a:xfrm>
        </p:grpSpPr>
        <p:sp>
          <p:nvSpPr>
            <p:cNvPr id="664581" name="Line 5"/>
            <p:cNvSpPr>
              <a:spLocks noChangeShapeType="1"/>
            </p:cNvSpPr>
            <p:nvPr/>
          </p:nvSpPr>
          <p:spPr bwMode="auto">
            <a:xfrm>
              <a:off x="1019" y="682"/>
              <a:ext cx="3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64582" name="Group 6"/>
            <p:cNvGrpSpPr>
              <a:grpSpLocks/>
            </p:cNvGrpSpPr>
            <p:nvPr/>
          </p:nvGrpSpPr>
          <p:grpSpPr bwMode="auto">
            <a:xfrm>
              <a:off x="997" y="485"/>
              <a:ext cx="3427" cy="3028"/>
              <a:chOff x="1005" y="485"/>
              <a:chExt cx="3427" cy="3696"/>
            </a:xfrm>
          </p:grpSpPr>
          <p:sp>
            <p:nvSpPr>
              <p:cNvPr id="664583" name="Line 7"/>
              <p:cNvSpPr>
                <a:spLocks noChangeShapeType="1"/>
              </p:cNvSpPr>
              <p:nvPr/>
            </p:nvSpPr>
            <p:spPr bwMode="auto">
              <a:xfrm>
                <a:off x="1005" y="485"/>
                <a:ext cx="0" cy="36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4584" name="Line 8"/>
              <p:cNvSpPr>
                <a:spLocks noChangeShapeType="1"/>
              </p:cNvSpPr>
              <p:nvPr/>
            </p:nvSpPr>
            <p:spPr bwMode="auto">
              <a:xfrm>
                <a:off x="1721" y="485"/>
                <a:ext cx="0" cy="36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4585" name="Line 9"/>
              <p:cNvSpPr>
                <a:spLocks noChangeShapeType="1"/>
              </p:cNvSpPr>
              <p:nvPr/>
            </p:nvSpPr>
            <p:spPr bwMode="auto">
              <a:xfrm>
                <a:off x="2428" y="485"/>
                <a:ext cx="0" cy="36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4586" name="Line 10"/>
              <p:cNvSpPr>
                <a:spLocks noChangeShapeType="1"/>
              </p:cNvSpPr>
              <p:nvPr/>
            </p:nvSpPr>
            <p:spPr bwMode="auto">
              <a:xfrm>
                <a:off x="3099" y="485"/>
                <a:ext cx="0" cy="3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4587" name="Line 11"/>
              <p:cNvSpPr>
                <a:spLocks noChangeShapeType="1"/>
              </p:cNvSpPr>
              <p:nvPr/>
            </p:nvSpPr>
            <p:spPr bwMode="auto">
              <a:xfrm>
                <a:off x="3761" y="485"/>
                <a:ext cx="0" cy="36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4588" name="Line 12"/>
              <p:cNvSpPr>
                <a:spLocks noChangeShapeType="1"/>
              </p:cNvSpPr>
              <p:nvPr/>
            </p:nvSpPr>
            <p:spPr bwMode="auto">
              <a:xfrm>
                <a:off x="4432" y="485"/>
                <a:ext cx="0" cy="36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64589" name="Group 13"/>
          <p:cNvGrpSpPr>
            <a:grpSpLocks/>
          </p:cNvGrpSpPr>
          <p:nvPr/>
        </p:nvGrpSpPr>
        <p:grpSpPr bwMode="auto">
          <a:xfrm>
            <a:off x="6527800" y="2316163"/>
            <a:ext cx="2446338" cy="2306637"/>
            <a:chOff x="1833" y="1184"/>
            <a:chExt cx="1750" cy="1804"/>
          </a:xfrm>
        </p:grpSpPr>
        <p:sp>
          <p:nvSpPr>
            <p:cNvPr id="664590" name="Text Box 14"/>
            <p:cNvSpPr txBox="1">
              <a:spLocks noChangeArrowheads="1"/>
            </p:cNvSpPr>
            <p:nvPr/>
          </p:nvSpPr>
          <p:spPr bwMode="auto">
            <a:xfrm>
              <a:off x="2003" y="2617"/>
              <a:ext cx="348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i="1"/>
                <a:t>T</a:t>
              </a:r>
              <a:r>
                <a:rPr lang="en-US" sz="2400" baseline="-25000"/>
                <a:t>3</a:t>
              </a:r>
              <a:endParaRPr lang="en-US" sz="2400" i="1"/>
            </a:p>
          </p:txBody>
        </p:sp>
        <p:sp>
          <p:nvSpPr>
            <p:cNvPr id="664591" name="Arc 15"/>
            <p:cNvSpPr>
              <a:spLocks/>
            </p:cNvSpPr>
            <p:nvPr/>
          </p:nvSpPr>
          <p:spPr bwMode="auto">
            <a:xfrm rot="10800000">
              <a:off x="2309" y="2688"/>
              <a:ext cx="991" cy="300"/>
            </a:xfrm>
            <a:custGeom>
              <a:avLst/>
              <a:gdLst>
                <a:gd name="G0" fmla="+- 20539 0 0"/>
                <a:gd name="G1" fmla="+- 21600 0 0"/>
                <a:gd name="G2" fmla="+- 21600 0 0"/>
                <a:gd name="T0" fmla="*/ 0 w 36403"/>
                <a:gd name="T1" fmla="*/ 14914 h 21600"/>
                <a:gd name="T2" fmla="*/ 36403 w 36403"/>
                <a:gd name="T3" fmla="*/ 6941 h 21600"/>
                <a:gd name="T4" fmla="*/ 20539 w 3640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403" h="21600" fill="none" extrusionOk="0">
                  <a:moveTo>
                    <a:pt x="-1" y="14913"/>
                  </a:moveTo>
                  <a:cubicBezTo>
                    <a:pt x="2895" y="6020"/>
                    <a:pt x="11185" y="-1"/>
                    <a:pt x="20539" y="-1"/>
                  </a:cubicBezTo>
                  <a:cubicBezTo>
                    <a:pt x="26563" y="-1"/>
                    <a:pt x="32314" y="2516"/>
                    <a:pt x="36403" y="6940"/>
                  </a:cubicBezTo>
                </a:path>
                <a:path w="36403" h="21600" stroke="0" extrusionOk="0">
                  <a:moveTo>
                    <a:pt x="-1" y="14913"/>
                  </a:moveTo>
                  <a:cubicBezTo>
                    <a:pt x="2895" y="6020"/>
                    <a:pt x="11185" y="-1"/>
                    <a:pt x="20539" y="-1"/>
                  </a:cubicBezTo>
                  <a:cubicBezTo>
                    <a:pt x="26563" y="-1"/>
                    <a:pt x="32314" y="2516"/>
                    <a:pt x="36403" y="6940"/>
                  </a:cubicBezTo>
                  <a:lnTo>
                    <a:pt x="2053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lg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4592" name="Text Box 16"/>
            <p:cNvSpPr txBox="1">
              <a:spLocks noChangeArrowheads="1"/>
            </p:cNvSpPr>
            <p:nvPr/>
          </p:nvSpPr>
          <p:spPr bwMode="auto">
            <a:xfrm>
              <a:off x="3235" y="2504"/>
              <a:ext cx="348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i="1"/>
                <a:t>T</a:t>
              </a:r>
              <a:r>
                <a:rPr lang="en-US" sz="2400" baseline="-25000"/>
                <a:t>4</a:t>
              </a:r>
              <a:endParaRPr lang="en-US" sz="2400" i="1"/>
            </a:p>
          </p:txBody>
        </p:sp>
        <p:sp>
          <p:nvSpPr>
            <p:cNvPr id="664593" name="Text Box 17"/>
            <p:cNvSpPr txBox="1">
              <a:spLocks noChangeArrowheads="1"/>
            </p:cNvSpPr>
            <p:nvPr/>
          </p:nvSpPr>
          <p:spPr bwMode="auto">
            <a:xfrm>
              <a:off x="1855" y="1241"/>
              <a:ext cx="348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i="1"/>
                <a:t>T</a:t>
              </a:r>
              <a:r>
                <a:rPr lang="en-US" sz="2400" baseline="-25000"/>
                <a:t>1</a:t>
              </a:r>
              <a:endParaRPr lang="en-US" sz="2400" i="1"/>
            </a:p>
          </p:txBody>
        </p:sp>
        <p:sp>
          <p:nvSpPr>
            <p:cNvPr id="664594" name="Arc 18"/>
            <p:cNvSpPr>
              <a:spLocks/>
            </p:cNvSpPr>
            <p:nvPr/>
          </p:nvSpPr>
          <p:spPr bwMode="auto">
            <a:xfrm rot="16200000" flipV="1">
              <a:off x="2929" y="1865"/>
              <a:ext cx="923" cy="352"/>
            </a:xfrm>
            <a:custGeom>
              <a:avLst/>
              <a:gdLst>
                <a:gd name="G0" fmla="+- 17210 0 0"/>
                <a:gd name="G1" fmla="+- 21600 0 0"/>
                <a:gd name="G2" fmla="+- 21600 0 0"/>
                <a:gd name="T0" fmla="*/ 0 w 33913"/>
                <a:gd name="T1" fmla="*/ 8547 h 21600"/>
                <a:gd name="T2" fmla="*/ 33913 w 33913"/>
                <a:gd name="T3" fmla="*/ 7904 h 21600"/>
                <a:gd name="T4" fmla="*/ 17210 w 3391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913" h="21600" fill="none" extrusionOk="0">
                  <a:moveTo>
                    <a:pt x="0" y="8547"/>
                  </a:moveTo>
                  <a:cubicBezTo>
                    <a:pt x="4083" y="3162"/>
                    <a:pt x="10452" y="-1"/>
                    <a:pt x="17210" y="-1"/>
                  </a:cubicBezTo>
                  <a:cubicBezTo>
                    <a:pt x="23680" y="-1"/>
                    <a:pt x="29810" y="2900"/>
                    <a:pt x="33912" y="7904"/>
                  </a:cubicBezTo>
                </a:path>
                <a:path w="33913" h="21600" stroke="0" extrusionOk="0">
                  <a:moveTo>
                    <a:pt x="0" y="8547"/>
                  </a:moveTo>
                  <a:cubicBezTo>
                    <a:pt x="4083" y="3162"/>
                    <a:pt x="10452" y="-1"/>
                    <a:pt x="17210" y="-1"/>
                  </a:cubicBezTo>
                  <a:cubicBezTo>
                    <a:pt x="23680" y="-1"/>
                    <a:pt x="29810" y="2900"/>
                    <a:pt x="33912" y="7904"/>
                  </a:cubicBezTo>
                  <a:lnTo>
                    <a:pt x="1721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lg" len="med"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r"/>
              <a:endParaRPr lang="en-US" sz="1600"/>
            </a:p>
          </p:txBody>
        </p:sp>
        <p:sp>
          <p:nvSpPr>
            <p:cNvPr id="664595" name="Text Box 19"/>
            <p:cNvSpPr txBox="1">
              <a:spLocks noChangeArrowheads="1"/>
            </p:cNvSpPr>
            <p:nvPr/>
          </p:nvSpPr>
          <p:spPr bwMode="auto">
            <a:xfrm>
              <a:off x="3186" y="1241"/>
              <a:ext cx="348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i="1"/>
                <a:t>T</a:t>
              </a:r>
              <a:r>
                <a:rPr lang="en-US" sz="2400" baseline="-25000"/>
                <a:t>2</a:t>
              </a:r>
              <a:endParaRPr lang="en-US" sz="2400" i="1"/>
            </a:p>
          </p:txBody>
        </p:sp>
        <p:sp>
          <p:nvSpPr>
            <p:cNvPr id="664596" name="Arc 20"/>
            <p:cNvSpPr>
              <a:spLocks/>
            </p:cNvSpPr>
            <p:nvPr/>
          </p:nvSpPr>
          <p:spPr bwMode="auto">
            <a:xfrm rot="10800000" flipV="1">
              <a:off x="2142" y="1184"/>
              <a:ext cx="1081" cy="345"/>
            </a:xfrm>
            <a:custGeom>
              <a:avLst/>
              <a:gdLst>
                <a:gd name="G0" fmla="+- 20539 0 0"/>
                <a:gd name="G1" fmla="+- 21600 0 0"/>
                <a:gd name="G2" fmla="+- 21600 0 0"/>
                <a:gd name="T0" fmla="*/ 0 w 39702"/>
                <a:gd name="T1" fmla="*/ 14914 h 21600"/>
                <a:gd name="T2" fmla="*/ 39702 w 39702"/>
                <a:gd name="T3" fmla="*/ 11633 h 21600"/>
                <a:gd name="T4" fmla="*/ 20539 w 3970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702" h="21600" fill="none" extrusionOk="0">
                  <a:moveTo>
                    <a:pt x="-1" y="14913"/>
                  </a:moveTo>
                  <a:cubicBezTo>
                    <a:pt x="2895" y="6020"/>
                    <a:pt x="11185" y="-1"/>
                    <a:pt x="20539" y="-1"/>
                  </a:cubicBezTo>
                  <a:cubicBezTo>
                    <a:pt x="28596" y="-1"/>
                    <a:pt x="35984" y="4484"/>
                    <a:pt x="39701" y="11633"/>
                  </a:cubicBezTo>
                </a:path>
                <a:path w="39702" h="21600" stroke="0" extrusionOk="0">
                  <a:moveTo>
                    <a:pt x="-1" y="14913"/>
                  </a:moveTo>
                  <a:cubicBezTo>
                    <a:pt x="2895" y="6020"/>
                    <a:pt x="11185" y="-1"/>
                    <a:pt x="20539" y="-1"/>
                  </a:cubicBezTo>
                  <a:cubicBezTo>
                    <a:pt x="28596" y="-1"/>
                    <a:pt x="35984" y="4484"/>
                    <a:pt x="39701" y="11633"/>
                  </a:cubicBezTo>
                  <a:lnTo>
                    <a:pt x="2053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lg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4597" name="Arc 21"/>
            <p:cNvSpPr>
              <a:spLocks/>
            </p:cNvSpPr>
            <p:nvPr/>
          </p:nvSpPr>
          <p:spPr bwMode="auto">
            <a:xfrm rot="16200000">
              <a:off x="1397" y="1944"/>
              <a:ext cx="1151" cy="28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4 w 42266"/>
                <a:gd name="T1" fmla="*/ 22982 h 22982"/>
                <a:gd name="T2" fmla="*/ 42266 w 42266"/>
                <a:gd name="T3" fmla="*/ 15316 h 22982"/>
                <a:gd name="T4" fmla="*/ 21600 w 42266"/>
                <a:gd name="T5" fmla="*/ 21600 h 22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266" h="22982" fill="none" extrusionOk="0">
                  <a:moveTo>
                    <a:pt x="44" y="22981"/>
                  </a:moveTo>
                  <a:cubicBezTo>
                    <a:pt x="14" y="22521"/>
                    <a:pt x="0" y="220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108" y="0"/>
                    <a:pt x="39499" y="6218"/>
                    <a:pt x="42265" y="15316"/>
                  </a:cubicBezTo>
                </a:path>
                <a:path w="42266" h="22982" stroke="0" extrusionOk="0">
                  <a:moveTo>
                    <a:pt x="44" y="22981"/>
                  </a:moveTo>
                  <a:cubicBezTo>
                    <a:pt x="14" y="22521"/>
                    <a:pt x="0" y="220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108" y="0"/>
                    <a:pt x="39499" y="6218"/>
                    <a:pt x="42265" y="1531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lg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269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279079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Transactions and ACID Properties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19200" y="3091434"/>
            <a:ext cx="6705600" cy="1470024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Concurrency: View Serializability; Recoverability</a:t>
            </a:r>
          </a:p>
        </p:txBody>
      </p:sp>
    </p:spTree>
    <p:extLst>
      <p:ext uri="{BB962C8B-B14F-4D97-AF65-F5344CB8AC3E}">
        <p14:creationId xmlns:p14="http://schemas.microsoft.com/office/powerpoint/2010/main" val="930486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Book Chapters</a:t>
            </a:r>
          </a:p>
          <a:p>
            <a:pPr lvl="1"/>
            <a:r>
              <a:rPr lang="en-US" sz="2400" dirty="0">
                <a:latin typeface="Calibri" charset="0"/>
              </a:rPr>
              <a:t>14.6 (last paragraph), 14.7</a:t>
            </a:r>
          </a:p>
          <a:p>
            <a:r>
              <a:rPr lang="en-US" sz="2800" dirty="0">
                <a:latin typeface="Calibri" charset="0"/>
              </a:rPr>
              <a:t>Key topics:</a:t>
            </a:r>
          </a:p>
          <a:p>
            <a:pPr lvl="1"/>
            <a:r>
              <a:rPr lang="en-US" sz="2400" dirty="0">
                <a:latin typeface="Calibri" charset="0"/>
              </a:rPr>
              <a:t>View serializability</a:t>
            </a:r>
          </a:p>
          <a:p>
            <a:pPr lvl="1"/>
            <a:r>
              <a:rPr lang="en-US" sz="2400" dirty="0">
                <a:latin typeface="Calibri" charset="0"/>
              </a:rPr>
              <a:t>Recoverability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View Serializability; Recoverability</a:t>
            </a:r>
          </a:p>
        </p:txBody>
      </p:sp>
    </p:spTree>
    <p:extLst>
      <p:ext uri="{BB962C8B-B14F-4D97-AF65-F5344CB8AC3E}">
        <p14:creationId xmlns:p14="http://schemas.microsoft.com/office/powerpoint/2010/main" val="364596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Serializability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572500" cy="4876800"/>
          </a:xfrm>
        </p:spPr>
        <p:txBody>
          <a:bodyPr/>
          <a:lstStyle/>
          <a:p>
            <a:r>
              <a:rPr lang="en-US"/>
              <a:t>In essence, following set of instructions is not conflict-serializable: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660484" name="Picture 4"/>
          <p:cNvPicPr>
            <a:picLocks noChangeAspect="1" noChangeArrowheads="1"/>
          </p:cNvPicPr>
          <p:nvPr/>
        </p:nvPicPr>
        <p:blipFill>
          <a:blip r:embed="rId2"/>
          <a:srcRect l="850" t="16997" r="850" b="16997"/>
          <a:stretch>
            <a:fillRect/>
          </a:stretch>
        </p:blipFill>
        <p:spPr bwMode="auto">
          <a:xfrm>
            <a:off x="3092450" y="2128838"/>
            <a:ext cx="2913063" cy="14668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207025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View-Serializability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5725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Similarly, following not conflict-serializable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BUT, it is serializable</a:t>
            </a:r>
          </a:p>
          <a:p>
            <a:pPr lvl="1">
              <a:lnSpc>
                <a:spcPct val="90000"/>
              </a:lnSpc>
            </a:pPr>
            <a:r>
              <a:rPr lang="en-US"/>
              <a:t>Intuitively, this is because the </a:t>
            </a:r>
            <a:r>
              <a:rPr lang="en-US" i="1"/>
              <a:t>conflicting write instructions </a:t>
            </a:r>
            <a:r>
              <a:rPr lang="en-US"/>
              <a:t>don’t matter</a:t>
            </a:r>
          </a:p>
          <a:p>
            <a:pPr lvl="1">
              <a:lnSpc>
                <a:spcPct val="90000"/>
              </a:lnSpc>
            </a:pPr>
            <a:r>
              <a:rPr lang="en-US"/>
              <a:t>The final write is the only one that matters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View-serializability allows these</a:t>
            </a:r>
          </a:p>
          <a:p>
            <a:pPr lvl="1">
              <a:lnSpc>
                <a:spcPct val="90000"/>
              </a:lnSpc>
            </a:pPr>
            <a:r>
              <a:rPr lang="en-US"/>
              <a:t>Read up</a:t>
            </a:r>
          </a:p>
        </p:txBody>
      </p:sp>
      <p:pic>
        <p:nvPicPr>
          <p:cNvPr id="661509" name="Picture 5"/>
          <p:cNvPicPr>
            <a:picLocks noChangeAspect="1" noChangeArrowheads="1"/>
          </p:cNvPicPr>
          <p:nvPr/>
        </p:nvPicPr>
        <p:blipFill>
          <a:blip r:embed="rId2"/>
          <a:srcRect l="677" t="21687" r="1129" b="22891"/>
          <a:stretch>
            <a:fillRect/>
          </a:stretch>
        </p:blipFill>
        <p:spPr bwMode="auto">
          <a:xfrm>
            <a:off x="2836863" y="1785938"/>
            <a:ext cx="4038600" cy="17097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958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7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notions of serializability</a:t>
            </a:r>
          </a:p>
        </p:txBody>
      </p:sp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4525963"/>
            <a:ext cx="7848600" cy="1871662"/>
          </a:xfrm>
        </p:spPr>
        <p:txBody>
          <a:bodyPr/>
          <a:lstStyle/>
          <a:p>
            <a:r>
              <a:rPr lang="en-US"/>
              <a:t>Not conflict-serializable or view-serializable, but serializable</a:t>
            </a:r>
          </a:p>
          <a:p>
            <a:r>
              <a:rPr lang="en-US"/>
              <a:t>Mainly because of the +/- only operations</a:t>
            </a:r>
          </a:p>
          <a:p>
            <a:pPr lvl="1"/>
            <a:r>
              <a:rPr lang="en-US"/>
              <a:t>Requires analysis of the actual operations, not just read/write operations</a:t>
            </a:r>
          </a:p>
          <a:p>
            <a:r>
              <a:rPr lang="en-US"/>
              <a:t>Most high-performance transaction systems will allow these</a:t>
            </a:r>
          </a:p>
        </p:txBody>
      </p:sp>
      <p:pic>
        <p:nvPicPr>
          <p:cNvPr id="663556" name="Picture 4"/>
          <p:cNvPicPr>
            <a:picLocks noChangeAspect="1" noChangeArrowheads="1"/>
          </p:cNvPicPr>
          <p:nvPr/>
        </p:nvPicPr>
        <p:blipFill>
          <a:blip r:embed="rId2"/>
          <a:srcRect l="21576" t="548" r="21986" b="1096"/>
          <a:stretch>
            <a:fillRect/>
          </a:stretch>
        </p:blipFill>
        <p:spPr bwMode="auto">
          <a:xfrm>
            <a:off x="2951163" y="881063"/>
            <a:ext cx="2638425" cy="34496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885444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Recoverability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4540250" cy="4876800"/>
          </a:xfrm>
        </p:spPr>
        <p:txBody>
          <a:bodyPr/>
          <a:lstStyle/>
          <a:p>
            <a:r>
              <a:rPr lang="en-US"/>
              <a:t>Serializability is good for consistency</a:t>
            </a:r>
          </a:p>
          <a:p>
            <a:endParaRPr lang="en-US"/>
          </a:p>
          <a:p>
            <a:r>
              <a:rPr lang="en-US"/>
              <a:t>But what if transactions fail ?</a:t>
            </a:r>
          </a:p>
          <a:p>
            <a:pPr lvl="1"/>
            <a:r>
              <a:rPr lang="en-US"/>
              <a:t>T2 has already committed</a:t>
            </a:r>
          </a:p>
          <a:p>
            <a:pPr lvl="2"/>
            <a:r>
              <a:rPr lang="en-US"/>
              <a:t>A user might have been notified</a:t>
            </a:r>
          </a:p>
          <a:p>
            <a:pPr lvl="1"/>
            <a:r>
              <a:rPr lang="en-US"/>
              <a:t>Now T1 abort creates a problem</a:t>
            </a:r>
          </a:p>
          <a:p>
            <a:pPr lvl="2"/>
            <a:r>
              <a:rPr lang="en-US"/>
              <a:t>T2 has seen its effect, so just aborting T1 is not enough. T2 must be aborted as well (and possibly restarted)</a:t>
            </a:r>
          </a:p>
          <a:p>
            <a:pPr lvl="2"/>
            <a:r>
              <a:rPr lang="en-US"/>
              <a:t>But T2 is </a:t>
            </a:r>
            <a:r>
              <a:rPr lang="en-US" i="1"/>
              <a:t>committed</a:t>
            </a:r>
            <a:endParaRPr lang="en-US"/>
          </a:p>
        </p:txBody>
      </p:sp>
      <p:grpSp>
        <p:nvGrpSpPr>
          <p:cNvPr id="667657" name="Group 9"/>
          <p:cNvGrpSpPr>
            <a:grpSpLocks/>
          </p:cNvGrpSpPr>
          <p:nvPr/>
        </p:nvGrpSpPr>
        <p:grpSpPr bwMode="auto">
          <a:xfrm>
            <a:off x="5614988" y="2032000"/>
            <a:ext cx="4051300" cy="4232275"/>
            <a:chOff x="3208" y="1243"/>
            <a:chExt cx="2552" cy="2666"/>
          </a:xfrm>
        </p:grpSpPr>
        <p:sp>
          <p:nvSpPr>
            <p:cNvPr id="667653" name="Text Box 5"/>
            <p:cNvSpPr txBox="1">
              <a:spLocks noChangeArrowheads="1"/>
            </p:cNvSpPr>
            <p:nvPr/>
          </p:nvSpPr>
          <p:spPr bwMode="auto">
            <a:xfrm>
              <a:off x="3230" y="1243"/>
              <a:ext cx="720" cy="2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T1</a:t>
              </a:r>
            </a:p>
            <a:p>
              <a:r>
                <a:rPr lang="en-US"/>
                <a:t>read(A)</a:t>
              </a:r>
            </a:p>
            <a:p>
              <a:r>
                <a:rPr lang="en-US"/>
                <a:t>A = A -50</a:t>
              </a:r>
            </a:p>
            <a:p>
              <a:r>
                <a:rPr lang="en-US"/>
                <a:t>write(A)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read(B)</a:t>
              </a:r>
            </a:p>
            <a:p>
              <a:r>
                <a:rPr lang="en-US"/>
                <a:t>B=B+50</a:t>
              </a:r>
            </a:p>
            <a:p>
              <a:r>
                <a:rPr lang="en-US"/>
                <a:t>write(B)</a:t>
              </a:r>
            </a:p>
            <a:p>
              <a:r>
                <a:rPr lang="en-US"/>
                <a:t>ABORT</a:t>
              </a:r>
            </a:p>
          </p:txBody>
        </p:sp>
        <p:sp>
          <p:nvSpPr>
            <p:cNvPr id="667654" name="Text Box 6"/>
            <p:cNvSpPr txBox="1">
              <a:spLocks noChangeArrowheads="1"/>
            </p:cNvSpPr>
            <p:nvPr/>
          </p:nvSpPr>
          <p:spPr bwMode="auto">
            <a:xfrm>
              <a:off x="4473" y="1252"/>
              <a:ext cx="872" cy="1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T2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read(A)</a:t>
              </a:r>
            </a:p>
            <a:p>
              <a:r>
                <a:rPr lang="en-US"/>
                <a:t>tmp = A*0.1</a:t>
              </a:r>
            </a:p>
            <a:p>
              <a:r>
                <a:rPr lang="en-US"/>
                <a:t>A = A – tmp</a:t>
              </a:r>
            </a:p>
            <a:p>
              <a:r>
                <a:rPr lang="en-US"/>
                <a:t>write(A)</a:t>
              </a:r>
            </a:p>
            <a:p>
              <a:r>
                <a:rPr lang="en-US"/>
                <a:t>COMMIT</a:t>
              </a:r>
            </a:p>
          </p:txBody>
        </p:sp>
        <p:sp>
          <p:nvSpPr>
            <p:cNvPr id="667655" name="Line 7"/>
            <p:cNvSpPr>
              <a:spLocks noChangeShapeType="1"/>
            </p:cNvSpPr>
            <p:nvPr/>
          </p:nvSpPr>
          <p:spPr bwMode="auto">
            <a:xfrm>
              <a:off x="3208" y="1443"/>
              <a:ext cx="2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7656" name="Line 8"/>
            <p:cNvSpPr>
              <a:spLocks noChangeShapeType="1"/>
            </p:cNvSpPr>
            <p:nvPr/>
          </p:nvSpPr>
          <p:spPr bwMode="auto">
            <a:xfrm>
              <a:off x="4291" y="1317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300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Recoverability</a:t>
            </a:r>
          </a:p>
        </p:txBody>
      </p:sp>
      <p:sp>
        <p:nvSpPr>
          <p:cNvPr id="66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Recoverable schedule: If T1 has read something T2 has written, T2 must commit before T1</a:t>
            </a:r>
          </a:p>
          <a:p>
            <a:pPr lvl="1"/>
            <a:r>
              <a:rPr lang="en-US"/>
              <a:t>Otherwise, if T1 commits, and T2 aborts, we have a problem</a:t>
            </a:r>
          </a:p>
          <a:p>
            <a:endParaRPr lang="en-US"/>
          </a:p>
          <a:p>
            <a:r>
              <a:rPr lang="en-US"/>
              <a:t>Cascading rollbacks: If T10 aborts, T11 must abort, and hence T12 must abort and so on.</a:t>
            </a:r>
          </a:p>
        </p:txBody>
      </p:sp>
      <p:pic>
        <p:nvPicPr>
          <p:cNvPr id="668676" name="Picture 4"/>
          <p:cNvPicPr>
            <a:picLocks noChangeAspect="1" noChangeArrowheads="1"/>
          </p:cNvPicPr>
          <p:nvPr/>
        </p:nvPicPr>
        <p:blipFill>
          <a:blip r:embed="rId2"/>
          <a:srcRect l="450" t="9593" r="674" b="9593"/>
          <a:stretch>
            <a:fillRect/>
          </a:stretch>
        </p:blipFill>
        <p:spPr bwMode="auto">
          <a:xfrm>
            <a:off x="2568575" y="3802063"/>
            <a:ext cx="3711575" cy="227647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9879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64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i="1" u="sng" dirty="0"/>
              <a:t>Transaction</a:t>
            </a:r>
            <a:r>
              <a:rPr lang="en-US" dirty="0"/>
              <a:t>: A sequence of database actions enclosed within special tags</a:t>
            </a:r>
          </a:p>
          <a:p>
            <a:pPr>
              <a:lnSpc>
                <a:spcPct val="110000"/>
              </a:lnSpc>
            </a:pPr>
            <a:r>
              <a:rPr lang="en-US" dirty="0"/>
              <a:t>Properties:</a:t>
            </a:r>
          </a:p>
          <a:p>
            <a:pPr lvl="1">
              <a:lnSpc>
                <a:spcPct val="110000"/>
              </a:lnSpc>
            </a:pPr>
            <a:r>
              <a:rPr lang="en-US" b="1" i="1" u="sng" dirty="0">
                <a:solidFill>
                  <a:srgbClr val="FF0000"/>
                </a:solidFill>
              </a:rPr>
              <a:t>A</a:t>
            </a:r>
            <a:r>
              <a:rPr lang="en-US" b="1" i="1" u="sng" dirty="0"/>
              <a:t>tomicity</a:t>
            </a:r>
            <a:r>
              <a:rPr lang="en-US" dirty="0"/>
              <a:t>: Entire transaction or nothing</a:t>
            </a:r>
          </a:p>
          <a:p>
            <a:pPr lvl="1">
              <a:lnSpc>
                <a:spcPct val="110000"/>
              </a:lnSpc>
            </a:pPr>
            <a:r>
              <a:rPr lang="en-US" b="1" i="1" u="sng" dirty="0">
                <a:solidFill>
                  <a:srgbClr val="FF0000"/>
                </a:solidFill>
              </a:rPr>
              <a:t>C</a:t>
            </a:r>
            <a:r>
              <a:rPr lang="en-US" b="1" i="1" u="sng" dirty="0"/>
              <a:t>onsistency</a:t>
            </a:r>
            <a:r>
              <a:rPr lang="en-US" dirty="0"/>
              <a:t>: Transaction, executed completely, takes database from one consistent state to another</a:t>
            </a:r>
          </a:p>
          <a:p>
            <a:pPr lvl="1">
              <a:lnSpc>
                <a:spcPct val="110000"/>
              </a:lnSpc>
            </a:pPr>
            <a:r>
              <a:rPr lang="en-US" b="1" i="1" u="sng" dirty="0">
                <a:solidFill>
                  <a:srgbClr val="FF0000"/>
                </a:solidFill>
              </a:rPr>
              <a:t>I</a:t>
            </a:r>
            <a:r>
              <a:rPr lang="en-US" b="1" i="1" u="sng" dirty="0"/>
              <a:t>solation</a:t>
            </a:r>
            <a:r>
              <a:rPr lang="en-US" dirty="0"/>
              <a:t>: Concurrent transactions </a:t>
            </a:r>
            <a:r>
              <a:rPr lang="en-US" i="1" u="sng" dirty="0"/>
              <a:t>appear</a:t>
            </a:r>
            <a:r>
              <a:rPr lang="en-US" dirty="0"/>
              <a:t> to run in isolation</a:t>
            </a:r>
          </a:p>
          <a:p>
            <a:pPr lvl="1">
              <a:lnSpc>
                <a:spcPct val="110000"/>
              </a:lnSpc>
            </a:pPr>
            <a:r>
              <a:rPr lang="en-US" b="1" i="1" u="sng" dirty="0">
                <a:solidFill>
                  <a:srgbClr val="FF0000"/>
                </a:solidFill>
              </a:rPr>
              <a:t>D</a:t>
            </a:r>
            <a:r>
              <a:rPr lang="en-US" b="1" i="1" u="sng" dirty="0"/>
              <a:t>urability</a:t>
            </a:r>
            <a:r>
              <a:rPr lang="en-US" dirty="0"/>
              <a:t>: Effects of committed transactions are not lost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Consistency: Transaction programmer needs to guarantee that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DBMS can do a few things, e.g., enforce constraints on the data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Rest: DBMS guarantees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566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Recoverability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Dirty read</a:t>
            </a:r>
            <a:r>
              <a:rPr lang="en-US" dirty="0"/>
              <a:t>: Reading a value written by a transaction that hasn’t committed yet</a:t>
            </a:r>
          </a:p>
          <a:p>
            <a:endParaRPr lang="en-US" dirty="0"/>
          </a:p>
          <a:p>
            <a:r>
              <a:rPr lang="en-US" dirty="0" err="1"/>
              <a:t>Cascadeless</a:t>
            </a:r>
            <a:r>
              <a:rPr lang="en-US" dirty="0"/>
              <a:t> schedules:</a:t>
            </a:r>
          </a:p>
          <a:p>
            <a:pPr lvl="1"/>
            <a:r>
              <a:rPr lang="en-US" dirty="0"/>
              <a:t>A transaction only reads </a:t>
            </a:r>
            <a:r>
              <a:rPr lang="en-US" i="1" dirty="0"/>
              <a:t>committed </a:t>
            </a:r>
            <a:r>
              <a:rPr lang="en-US" dirty="0"/>
              <a:t>values.</a:t>
            </a:r>
          </a:p>
          <a:p>
            <a:pPr lvl="1"/>
            <a:r>
              <a:rPr lang="en-US" dirty="0"/>
              <a:t>So if T1 has written A, but not committed it, T2 can’t read it.</a:t>
            </a:r>
          </a:p>
          <a:p>
            <a:pPr lvl="2"/>
            <a:r>
              <a:rPr lang="en-US" i="1" dirty="0"/>
              <a:t>No dirty reads</a:t>
            </a:r>
          </a:p>
          <a:p>
            <a:pPr lvl="2"/>
            <a:endParaRPr lang="en-US" i="1" dirty="0"/>
          </a:p>
          <a:p>
            <a:r>
              <a:rPr lang="en-US" dirty="0" err="1"/>
              <a:t>Cascadeless</a:t>
            </a:r>
            <a:r>
              <a:rPr lang="en-US" dirty="0"/>
              <a:t> </a:t>
            </a:r>
            <a:r>
              <a:rPr lang="en-US" dirty="0">
                <a:sym typeface="Wingdings" charset="2"/>
              </a:rPr>
              <a:t> No cascading rollbacks</a:t>
            </a:r>
          </a:p>
          <a:p>
            <a:pPr lvl="1"/>
            <a:r>
              <a:rPr lang="en-US" dirty="0"/>
              <a:t>That’s good</a:t>
            </a:r>
          </a:p>
          <a:p>
            <a:pPr lvl="1"/>
            <a:r>
              <a:rPr lang="en-US" dirty="0"/>
              <a:t>We will try to guarantee that as well</a:t>
            </a:r>
          </a:p>
        </p:txBody>
      </p:sp>
    </p:spTree>
    <p:extLst>
      <p:ext uri="{BB962C8B-B14F-4D97-AF65-F5344CB8AC3E}">
        <p14:creationId xmlns:p14="http://schemas.microsoft.com/office/powerpoint/2010/main" val="309634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69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so far…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discussed:</a:t>
            </a:r>
          </a:p>
          <a:p>
            <a:pPr lvl="1"/>
            <a:r>
              <a:rPr lang="en-US"/>
              <a:t>Serial schedules, serializability</a:t>
            </a:r>
          </a:p>
          <a:p>
            <a:pPr lvl="1"/>
            <a:r>
              <a:rPr lang="en-US"/>
              <a:t>Conflict-serializability, view-serializability</a:t>
            </a:r>
          </a:p>
          <a:p>
            <a:pPr lvl="1"/>
            <a:r>
              <a:rPr lang="en-US"/>
              <a:t>How to check for conflict-serializability</a:t>
            </a:r>
          </a:p>
          <a:p>
            <a:pPr lvl="1"/>
            <a:r>
              <a:rPr lang="en-US"/>
              <a:t>Recoverability, cascade-less schedules</a:t>
            </a:r>
          </a:p>
          <a:p>
            <a:pPr lvl="1"/>
            <a:endParaRPr lang="en-US"/>
          </a:p>
          <a:p>
            <a:r>
              <a:rPr lang="en-US"/>
              <a:t>We haven’t discussed:</a:t>
            </a:r>
          </a:p>
          <a:p>
            <a:pPr lvl="1"/>
            <a:r>
              <a:rPr lang="en-US"/>
              <a:t>How to guarantee serializability ?</a:t>
            </a:r>
          </a:p>
          <a:p>
            <a:pPr lvl="2"/>
            <a:r>
              <a:rPr lang="en-US"/>
              <a:t>Allowing transactions to run, and then aborting them if the schedules wasn’t serializable is clearly not the way to go</a:t>
            </a:r>
          </a:p>
          <a:p>
            <a:pPr lvl="1"/>
            <a:r>
              <a:rPr lang="en-US"/>
              <a:t>We instead use schemes to guarantee that the schedule will be conflict-serializable</a:t>
            </a:r>
            <a:endParaRPr lang="en-US" b="1" i="1" u="sng">
              <a:solidFill>
                <a:schemeClr val="tx2"/>
              </a:solidFill>
            </a:endParaRP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579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279079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Transactions and ACID Properties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19200" y="3091434"/>
            <a:ext cx="6705600" cy="1470024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Concurrency Control: Locking - 1</a:t>
            </a:r>
          </a:p>
        </p:txBody>
      </p:sp>
    </p:spTree>
    <p:extLst>
      <p:ext uri="{BB962C8B-B14F-4D97-AF65-F5344CB8AC3E}">
        <p14:creationId xmlns:p14="http://schemas.microsoft.com/office/powerpoint/2010/main" val="8547647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Book Chapters</a:t>
            </a:r>
          </a:p>
          <a:p>
            <a:pPr lvl="1"/>
            <a:r>
              <a:rPr lang="en-US" sz="2400" dirty="0">
                <a:latin typeface="Calibri" charset="0"/>
              </a:rPr>
              <a:t>15.1.1-15.1.4</a:t>
            </a:r>
          </a:p>
          <a:p>
            <a:r>
              <a:rPr lang="en-US" sz="2800" dirty="0">
                <a:latin typeface="Calibri" charset="0"/>
              </a:rPr>
              <a:t>Key topics:</a:t>
            </a:r>
          </a:p>
          <a:p>
            <a:pPr lvl="1"/>
            <a:r>
              <a:rPr lang="en-US" sz="2400" dirty="0">
                <a:latin typeface="Calibri" charset="0"/>
              </a:rPr>
              <a:t>Using locking to guarantee concurrency</a:t>
            </a:r>
          </a:p>
          <a:p>
            <a:pPr lvl="1"/>
            <a:r>
              <a:rPr lang="en-US" sz="2400" dirty="0">
                <a:latin typeface="Calibri" charset="0"/>
              </a:rPr>
              <a:t>2-Phase Locking (2PL)</a:t>
            </a:r>
          </a:p>
          <a:p>
            <a:pPr lvl="1"/>
            <a:r>
              <a:rPr lang="en-US" sz="2400" dirty="0">
                <a:latin typeface="Calibri" charset="0"/>
              </a:rPr>
              <a:t>Implementation of locking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Locking - 1</a:t>
            </a:r>
          </a:p>
        </p:txBody>
      </p:sp>
    </p:spTree>
    <p:extLst>
      <p:ext uri="{BB962C8B-B14F-4D97-AF65-F5344CB8AC3E}">
        <p14:creationId xmlns:p14="http://schemas.microsoft.com/office/powerpoint/2010/main" val="29841725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Approach, Assumptions etc..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Approach</a:t>
            </a:r>
          </a:p>
          <a:p>
            <a:pPr lvl="1"/>
            <a:r>
              <a:rPr lang="en-US"/>
              <a:t>Guarantee conflict-serializability by allowing certain types of concurrency</a:t>
            </a:r>
          </a:p>
          <a:p>
            <a:pPr lvl="2"/>
            <a:r>
              <a:rPr lang="en-US"/>
              <a:t>Lock-based</a:t>
            </a:r>
          </a:p>
          <a:p>
            <a:r>
              <a:rPr lang="en-US"/>
              <a:t>Assumptions:</a:t>
            </a:r>
          </a:p>
          <a:p>
            <a:pPr lvl="1"/>
            <a:r>
              <a:rPr lang="en-US"/>
              <a:t>Durability is not a problem</a:t>
            </a:r>
          </a:p>
          <a:p>
            <a:pPr lvl="2"/>
            <a:r>
              <a:rPr lang="en-US"/>
              <a:t>So no crashes</a:t>
            </a:r>
          </a:p>
          <a:p>
            <a:pPr lvl="2"/>
            <a:r>
              <a:rPr lang="en-US"/>
              <a:t>Though transactions may still abort</a:t>
            </a:r>
          </a:p>
          <a:p>
            <a:r>
              <a:rPr lang="en-US"/>
              <a:t>Goal:</a:t>
            </a:r>
          </a:p>
          <a:p>
            <a:pPr lvl="1"/>
            <a:r>
              <a:rPr lang="en-US"/>
              <a:t>Serializability</a:t>
            </a:r>
          </a:p>
          <a:p>
            <a:pPr lvl="1"/>
            <a:r>
              <a:rPr lang="en-US"/>
              <a:t>Minimize the bad effect of aborts (cascade-less schedules only) </a:t>
            </a:r>
          </a:p>
        </p:txBody>
      </p:sp>
    </p:spTree>
    <p:extLst>
      <p:ext uri="{BB962C8B-B14F-4D97-AF65-F5344CB8AC3E}">
        <p14:creationId xmlns:p14="http://schemas.microsoft.com/office/powerpoint/2010/main" val="6938280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Lock-based Protocols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>
          <a:xfrm>
            <a:off x="534987" y="904648"/>
            <a:ext cx="8328025" cy="4876800"/>
          </a:xfrm>
        </p:spPr>
        <p:txBody>
          <a:bodyPr/>
          <a:lstStyle/>
          <a:p>
            <a:r>
              <a:rPr lang="en-US" dirty="0"/>
              <a:t>A transaction </a:t>
            </a:r>
            <a:r>
              <a:rPr lang="en-US" i="1" dirty="0"/>
              <a:t>must</a:t>
            </a:r>
            <a:r>
              <a:rPr lang="en-US" dirty="0"/>
              <a:t> get a </a:t>
            </a:r>
            <a:r>
              <a:rPr lang="en-US" i="1" dirty="0"/>
              <a:t>lock </a:t>
            </a:r>
            <a:r>
              <a:rPr lang="en-US" dirty="0"/>
              <a:t>before operating on the data</a:t>
            </a:r>
          </a:p>
          <a:p>
            <a:pPr>
              <a:lnSpc>
                <a:spcPct val="130000"/>
              </a:lnSpc>
            </a:pPr>
            <a:r>
              <a:rPr lang="en-US" dirty="0"/>
              <a:t>Two types of locks:</a:t>
            </a:r>
          </a:p>
          <a:p>
            <a:pPr lvl="1"/>
            <a:r>
              <a:rPr lang="en-US" i="1" dirty="0"/>
              <a:t>Shared</a:t>
            </a:r>
            <a:r>
              <a:rPr lang="en-US" dirty="0"/>
              <a:t> (S) locks (also called </a:t>
            </a:r>
            <a:r>
              <a:rPr lang="en-US" i="1" dirty="0"/>
              <a:t>read locks)</a:t>
            </a:r>
          </a:p>
          <a:p>
            <a:pPr lvl="2"/>
            <a:r>
              <a:rPr lang="en-US" dirty="0"/>
              <a:t>Obtained if we want to only read an item – </a:t>
            </a:r>
            <a:r>
              <a:rPr lang="en-US" dirty="0">
                <a:solidFill>
                  <a:schemeClr val="tx2"/>
                </a:solidFill>
              </a:rPr>
              <a:t>lock-S() </a:t>
            </a:r>
            <a:r>
              <a:rPr lang="en-US" dirty="0"/>
              <a:t>instruction</a:t>
            </a:r>
          </a:p>
          <a:p>
            <a:pPr lvl="1"/>
            <a:r>
              <a:rPr lang="en-US" i="1" dirty="0"/>
              <a:t>Exclusive</a:t>
            </a:r>
            <a:r>
              <a:rPr lang="en-US" dirty="0"/>
              <a:t> (X) locks (also called </a:t>
            </a:r>
            <a:r>
              <a:rPr lang="en-US" i="1" dirty="0"/>
              <a:t>write locks)</a:t>
            </a:r>
          </a:p>
          <a:p>
            <a:pPr lvl="2"/>
            <a:r>
              <a:rPr lang="en-US" dirty="0"/>
              <a:t>Obtained for updating a data item – </a:t>
            </a:r>
            <a:r>
              <a:rPr lang="en-US" dirty="0">
                <a:solidFill>
                  <a:schemeClr val="tx2"/>
                </a:solidFill>
              </a:rPr>
              <a:t>lock-X() </a:t>
            </a:r>
            <a:r>
              <a:rPr lang="en-US" dirty="0"/>
              <a:t>instruction</a:t>
            </a:r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5236C090-5867-B845-9A61-39D50B7F8EA0}"/>
              </a:ext>
            </a:extLst>
          </p:cNvPr>
          <p:cNvGrpSpPr>
            <a:grpSpLocks/>
          </p:cNvGrpSpPr>
          <p:nvPr/>
        </p:nvGrpSpPr>
        <p:grpSpPr bwMode="auto">
          <a:xfrm>
            <a:off x="134940" y="3774282"/>
            <a:ext cx="3405187" cy="2238375"/>
            <a:chOff x="1662" y="1720"/>
            <a:chExt cx="2145" cy="1410"/>
          </a:xfrm>
        </p:grpSpPr>
        <p:sp>
          <p:nvSpPr>
            <p:cNvPr id="5" name="Text Box 10">
              <a:extLst>
                <a:ext uri="{FF2B5EF4-FFF2-40B4-BE49-F238E27FC236}">
                  <a16:creationId xmlns:a16="http://schemas.microsoft.com/office/drawing/2014/main" id="{9A339C73-F839-7E41-A8FD-319CA38792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2" y="2034"/>
              <a:ext cx="813" cy="1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read(B)</a:t>
              </a:r>
            </a:p>
            <a:p>
              <a:r>
                <a:rPr lang="en-US" dirty="0"/>
                <a:t>B </a:t>
              </a:r>
              <a:r>
                <a:rPr lang="en-US" dirty="0">
                  <a:sym typeface="Wingdings" charset="2"/>
                </a:rPr>
                <a:t>B-50</a:t>
              </a:r>
            </a:p>
            <a:p>
              <a:r>
                <a:rPr lang="en-US" dirty="0">
                  <a:sym typeface="Wingdings" charset="2"/>
                </a:rPr>
                <a:t>write(B)</a:t>
              </a:r>
            </a:p>
            <a:p>
              <a:r>
                <a:rPr lang="en-US" dirty="0"/>
                <a:t>read(A)</a:t>
              </a:r>
            </a:p>
            <a:p>
              <a:r>
                <a:rPr lang="en-US" dirty="0"/>
                <a:t>A </a:t>
              </a:r>
              <a:r>
                <a:rPr lang="en-US" dirty="0">
                  <a:sym typeface="Wingdings" charset="2"/>
                </a:rPr>
                <a:t>A + 50</a:t>
              </a:r>
            </a:p>
            <a:p>
              <a:r>
                <a:rPr lang="en-US" dirty="0">
                  <a:sym typeface="Wingdings" charset="2"/>
                </a:rPr>
                <a:t>write(A)</a:t>
              </a:r>
            </a:p>
          </p:txBody>
        </p:sp>
        <p:sp>
          <p:nvSpPr>
            <p:cNvPr id="6" name="Text Box 11">
              <a:extLst>
                <a:ext uri="{FF2B5EF4-FFF2-40B4-BE49-F238E27FC236}">
                  <a16:creationId xmlns:a16="http://schemas.microsoft.com/office/drawing/2014/main" id="{648A725D-D367-D247-B39E-D88F631B37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4" y="2049"/>
              <a:ext cx="933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read(A)</a:t>
              </a:r>
            </a:p>
            <a:p>
              <a:r>
                <a:rPr lang="en-US"/>
                <a:t>read(B)</a:t>
              </a:r>
            </a:p>
            <a:p>
              <a:r>
                <a:rPr lang="en-US">
                  <a:sym typeface="Wingdings" charset="2"/>
                </a:rPr>
                <a:t>display(A+B)</a:t>
              </a:r>
              <a:endParaRPr lang="en-US"/>
            </a:p>
          </p:txBody>
        </p:sp>
        <p:sp>
          <p:nvSpPr>
            <p:cNvPr id="7" name="Text Box 12">
              <a:extLst>
                <a:ext uri="{FF2B5EF4-FFF2-40B4-BE49-F238E27FC236}">
                  <a16:creationId xmlns:a16="http://schemas.microsoft.com/office/drawing/2014/main" id="{EE6AF9B0-8844-FE48-840B-5508A50B2C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5" y="1720"/>
              <a:ext cx="2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T1</a:t>
              </a:r>
            </a:p>
          </p:txBody>
        </p:sp>
        <p:sp>
          <p:nvSpPr>
            <p:cNvPr id="8" name="Text Box 13">
              <a:extLst>
                <a:ext uri="{FF2B5EF4-FFF2-40B4-BE49-F238E27FC236}">
                  <a16:creationId xmlns:a16="http://schemas.microsoft.com/office/drawing/2014/main" id="{C58F0951-D995-E242-BD92-89C47896D9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9" y="1741"/>
              <a:ext cx="2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T2</a:t>
              </a:r>
            </a:p>
          </p:txBody>
        </p:sp>
      </p:grpSp>
      <p:grpSp>
        <p:nvGrpSpPr>
          <p:cNvPr id="9" name="Group 4">
            <a:extLst>
              <a:ext uri="{FF2B5EF4-FFF2-40B4-BE49-F238E27FC236}">
                <a16:creationId xmlns:a16="http://schemas.microsoft.com/office/drawing/2014/main" id="{E83A672B-8B6E-224B-9F54-37F09B3E941C}"/>
              </a:ext>
            </a:extLst>
          </p:cNvPr>
          <p:cNvGrpSpPr>
            <a:grpSpLocks/>
          </p:cNvGrpSpPr>
          <p:nvPr/>
        </p:nvGrpSpPr>
        <p:grpSpPr bwMode="auto">
          <a:xfrm>
            <a:off x="5603874" y="3565865"/>
            <a:ext cx="3275012" cy="3114675"/>
            <a:chOff x="1662" y="1720"/>
            <a:chExt cx="2063" cy="1962"/>
          </a:xfrm>
        </p:grpSpPr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16AFD387-D5EB-D54F-90B6-B36609FE24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2" y="2034"/>
              <a:ext cx="730" cy="1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lock-X(B)</a:t>
              </a:r>
            </a:p>
            <a:p>
              <a:r>
                <a:rPr lang="en-US" sz="1600"/>
                <a:t>read(B)</a:t>
              </a:r>
            </a:p>
            <a:p>
              <a:r>
                <a:rPr lang="en-US" sz="1600"/>
                <a:t>B </a:t>
              </a:r>
              <a:r>
                <a:rPr lang="en-US" sz="1600">
                  <a:sym typeface="Wingdings" charset="2"/>
                </a:rPr>
                <a:t>B-50</a:t>
              </a:r>
            </a:p>
            <a:p>
              <a:r>
                <a:rPr lang="en-US" sz="1600">
                  <a:sym typeface="Wingdings" charset="2"/>
                </a:rPr>
                <a:t>write(B)</a:t>
              </a:r>
            </a:p>
            <a:p>
              <a:r>
                <a:rPr lang="en-US" sz="1600"/>
                <a:t>unlock(B)</a:t>
              </a:r>
            </a:p>
            <a:p>
              <a:r>
                <a:rPr lang="en-US" sz="1600"/>
                <a:t>lock-X(A)</a:t>
              </a:r>
            </a:p>
            <a:p>
              <a:r>
                <a:rPr lang="en-US" sz="1600"/>
                <a:t>read(A)</a:t>
              </a:r>
            </a:p>
            <a:p>
              <a:r>
                <a:rPr lang="en-US" sz="1600"/>
                <a:t>A </a:t>
              </a:r>
              <a:r>
                <a:rPr lang="en-US" sz="1600">
                  <a:sym typeface="Wingdings" charset="2"/>
                </a:rPr>
                <a:t>A + 50</a:t>
              </a:r>
            </a:p>
            <a:p>
              <a:r>
                <a:rPr lang="en-US" sz="1600">
                  <a:sym typeface="Wingdings" charset="2"/>
                </a:rPr>
                <a:t>write(A)</a:t>
              </a:r>
            </a:p>
            <a:p>
              <a:r>
                <a:rPr lang="en-US" sz="1600">
                  <a:sym typeface="Wingdings" charset="2"/>
                </a:rPr>
                <a:t>unlock(A)</a:t>
              </a:r>
              <a:endParaRPr lang="en-US" sz="1600"/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95179F3E-E07C-E84D-8FE8-A017E1939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4" y="2049"/>
              <a:ext cx="851" cy="1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lock-S(A)</a:t>
              </a:r>
            </a:p>
            <a:p>
              <a:r>
                <a:rPr lang="en-US" sz="1600"/>
                <a:t>read(A)</a:t>
              </a:r>
            </a:p>
            <a:p>
              <a:r>
                <a:rPr lang="en-US" sz="1600"/>
                <a:t>unlock(A)</a:t>
              </a:r>
            </a:p>
            <a:p>
              <a:r>
                <a:rPr lang="en-US" sz="1600"/>
                <a:t>lock-S(B)</a:t>
              </a:r>
            </a:p>
            <a:p>
              <a:r>
                <a:rPr lang="en-US" sz="1600"/>
                <a:t>read(B)</a:t>
              </a:r>
            </a:p>
            <a:p>
              <a:r>
                <a:rPr lang="en-US" sz="1600">
                  <a:sym typeface="Wingdings" charset="2"/>
                </a:rPr>
                <a:t>unlock(B)</a:t>
              </a:r>
            </a:p>
            <a:p>
              <a:r>
                <a:rPr lang="en-US" sz="1600">
                  <a:sym typeface="Wingdings" charset="2"/>
                </a:rPr>
                <a:t>display(A+B)</a:t>
              </a:r>
              <a:endParaRPr lang="en-US" sz="1600"/>
            </a:p>
          </p:txBody>
        </p:sp>
        <p:sp>
          <p:nvSpPr>
            <p:cNvPr id="12" name="Text Box 7">
              <a:extLst>
                <a:ext uri="{FF2B5EF4-FFF2-40B4-BE49-F238E27FC236}">
                  <a16:creationId xmlns:a16="http://schemas.microsoft.com/office/drawing/2014/main" id="{449A02B4-F6C1-7743-B075-F8DA92E42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5" y="1720"/>
              <a:ext cx="26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T1</a:t>
              </a:r>
            </a:p>
          </p:txBody>
        </p:sp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5F0EA64A-BD62-D048-BD29-57A0B8E6C8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9" y="1741"/>
              <a:ext cx="26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T2</a:t>
              </a:r>
            </a:p>
          </p:txBody>
        </p:sp>
      </p:grpSp>
      <p:sp>
        <p:nvSpPr>
          <p:cNvPr id="2" name="Right Arrow 1">
            <a:extLst>
              <a:ext uri="{FF2B5EF4-FFF2-40B4-BE49-F238E27FC236}">
                <a16:creationId xmlns:a16="http://schemas.microsoft.com/office/drawing/2014/main" id="{C279AD70-9979-8144-A8B4-9BA5BBC6BCF8}"/>
              </a:ext>
            </a:extLst>
          </p:cNvPr>
          <p:cNvSpPr/>
          <p:nvPr/>
        </p:nvSpPr>
        <p:spPr bwMode="auto">
          <a:xfrm>
            <a:off x="4136571" y="4723663"/>
            <a:ext cx="905328" cy="2725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6203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Lock-based Protocols</a:t>
            </a:r>
          </a:p>
        </p:txBody>
      </p:sp>
      <p:sp>
        <p:nvSpPr>
          <p:cNvPr id="677891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572500" cy="48768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/>
              <a:t>Lock requests are made to the </a:t>
            </a:r>
            <a:r>
              <a:rPr lang="en-US" i="1"/>
              <a:t>concurrency control manager</a:t>
            </a:r>
          </a:p>
          <a:p>
            <a:pPr lvl="1">
              <a:lnSpc>
                <a:spcPct val="140000"/>
              </a:lnSpc>
            </a:pPr>
            <a:r>
              <a:rPr lang="en-US"/>
              <a:t>It decides whether to </a:t>
            </a:r>
            <a:r>
              <a:rPr lang="en-US" i="1"/>
              <a:t>grant </a:t>
            </a:r>
            <a:r>
              <a:rPr lang="en-US"/>
              <a:t>a lock request</a:t>
            </a:r>
          </a:p>
          <a:p>
            <a:pPr>
              <a:lnSpc>
                <a:spcPct val="140000"/>
              </a:lnSpc>
            </a:pPr>
            <a:r>
              <a:rPr lang="en-US"/>
              <a:t>T1 asks for a lock on data item A, and T2 currently has a lock on it ?</a:t>
            </a:r>
          </a:p>
          <a:p>
            <a:pPr lvl="1"/>
            <a:r>
              <a:rPr lang="en-US"/>
              <a:t>Depends 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If </a:t>
            </a:r>
            <a:r>
              <a:rPr lang="en-US" i="1"/>
              <a:t>compatible, </a:t>
            </a:r>
            <a:r>
              <a:rPr lang="en-US"/>
              <a:t>grant the lock, otherwise T1 waits in a </a:t>
            </a:r>
            <a:r>
              <a:rPr lang="en-US" i="1"/>
              <a:t>queue.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graphicFrame>
        <p:nvGraphicFramePr>
          <p:cNvPr id="677892" name="Group 4"/>
          <p:cNvGraphicFramePr>
            <a:graphicFrameLocks noGrp="1"/>
          </p:cNvGraphicFramePr>
          <p:nvPr/>
        </p:nvGraphicFramePr>
        <p:xfrm>
          <a:off x="1784350" y="3355975"/>
          <a:ext cx="6342063" cy="1684339"/>
        </p:xfrm>
        <a:graphic>
          <a:graphicData uri="http://schemas.openxmlformats.org/drawingml/2006/table">
            <a:tbl>
              <a:tblPr/>
              <a:tblGrid>
                <a:gridCol w="211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2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T2 lock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T1 lock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Should allow 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Shared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Shared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 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Shared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Exclusive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Exclusive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89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Lock-based Protocols</a:t>
            </a:r>
          </a:p>
        </p:txBody>
      </p:sp>
      <p:sp>
        <p:nvSpPr>
          <p:cNvPr id="678915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572500" cy="4876800"/>
          </a:xfrm>
        </p:spPr>
        <p:txBody>
          <a:bodyPr/>
          <a:lstStyle/>
          <a:p>
            <a:r>
              <a:rPr lang="en-US"/>
              <a:t>How do we actually use this to guarantee serializability/recoverability ?</a:t>
            </a:r>
          </a:p>
          <a:p>
            <a:pPr lvl="1"/>
            <a:r>
              <a:rPr lang="en-US"/>
              <a:t>Not enough just to take locks when you need to read/write something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390650" y="1947863"/>
            <a:ext cx="1658938" cy="4606925"/>
            <a:chOff x="876" y="1227"/>
            <a:chExt cx="1045" cy="2902"/>
          </a:xfrm>
        </p:grpSpPr>
        <p:sp>
          <p:nvSpPr>
            <p:cNvPr id="678939" name="Text Box 27"/>
            <p:cNvSpPr txBox="1">
              <a:spLocks noChangeArrowheads="1"/>
            </p:cNvSpPr>
            <p:nvPr/>
          </p:nvSpPr>
          <p:spPr bwMode="auto">
            <a:xfrm>
              <a:off x="876" y="1541"/>
              <a:ext cx="1045" cy="2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lock-X(B)</a:t>
              </a:r>
            </a:p>
            <a:p>
              <a:r>
                <a:rPr lang="en-US" sz="2400"/>
                <a:t>read(B)</a:t>
              </a:r>
            </a:p>
            <a:p>
              <a:r>
                <a:rPr lang="en-US" sz="2400"/>
                <a:t>B </a:t>
              </a:r>
              <a:r>
                <a:rPr lang="en-US" sz="2400">
                  <a:sym typeface="Wingdings" charset="2"/>
                </a:rPr>
                <a:t>B-50</a:t>
              </a:r>
            </a:p>
            <a:p>
              <a:r>
                <a:rPr lang="en-US" sz="2400">
                  <a:sym typeface="Wingdings" charset="2"/>
                </a:rPr>
                <a:t>write(B)</a:t>
              </a:r>
            </a:p>
            <a:p>
              <a:r>
                <a:rPr lang="en-US" sz="2400"/>
                <a:t>unlock(B)</a:t>
              </a:r>
            </a:p>
            <a:p>
              <a:endParaRPr lang="en-US" sz="2400"/>
            </a:p>
            <a:p>
              <a:r>
                <a:rPr lang="en-US" sz="2400"/>
                <a:t>lock-X(A)</a:t>
              </a:r>
            </a:p>
            <a:p>
              <a:r>
                <a:rPr lang="en-US" sz="2400"/>
                <a:t>read(A)</a:t>
              </a:r>
            </a:p>
            <a:p>
              <a:r>
                <a:rPr lang="en-US" sz="2400"/>
                <a:t>A </a:t>
              </a:r>
              <a:r>
                <a:rPr lang="en-US" sz="2400">
                  <a:sym typeface="Wingdings" charset="2"/>
                </a:rPr>
                <a:t>A + 50</a:t>
              </a:r>
            </a:p>
            <a:p>
              <a:r>
                <a:rPr lang="en-US" sz="2400">
                  <a:sym typeface="Wingdings" charset="2"/>
                </a:rPr>
                <a:t>write(A)</a:t>
              </a:r>
            </a:p>
            <a:p>
              <a:r>
                <a:rPr lang="en-US" sz="2400">
                  <a:sym typeface="Wingdings" charset="2"/>
                </a:rPr>
                <a:t>unlock(A)</a:t>
              </a:r>
              <a:endParaRPr lang="en-US" sz="2400"/>
            </a:p>
          </p:txBody>
        </p:sp>
        <p:sp>
          <p:nvSpPr>
            <p:cNvPr id="678941" name="Text Box 29"/>
            <p:cNvSpPr txBox="1">
              <a:spLocks noChangeArrowheads="1"/>
            </p:cNvSpPr>
            <p:nvPr/>
          </p:nvSpPr>
          <p:spPr bwMode="auto">
            <a:xfrm>
              <a:off x="1059" y="1227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T1</a:t>
              </a: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2511425" y="3521076"/>
            <a:ext cx="4419601" cy="1477963"/>
            <a:chOff x="1582" y="2218"/>
            <a:chExt cx="2784" cy="931"/>
          </a:xfrm>
        </p:grpSpPr>
        <p:sp>
          <p:nvSpPr>
            <p:cNvPr id="678944" name="Line 32"/>
            <p:cNvSpPr>
              <a:spLocks noChangeShapeType="1"/>
            </p:cNvSpPr>
            <p:nvPr/>
          </p:nvSpPr>
          <p:spPr bwMode="auto">
            <a:xfrm flipH="1">
              <a:off x="1582" y="2579"/>
              <a:ext cx="1289" cy="27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45" name="Text Box 33"/>
            <p:cNvSpPr txBox="1">
              <a:spLocks noChangeArrowheads="1"/>
            </p:cNvSpPr>
            <p:nvPr/>
          </p:nvSpPr>
          <p:spPr bwMode="auto">
            <a:xfrm>
              <a:off x="2941" y="2218"/>
              <a:ext cx="1425" cy="9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lock-X(A), lock-X(B)</a:t>
              </a:r>
            </a:p>
            <a:p>
              <a:r>
                <a:rPr lang="en-US" dirty="0"/>
                <a:t>TMP = (A + B) * 0.1</a:t>
              </a:r>
            </a:p>
            <a:p>
              <a:r>
                <a:rPr lang="en-US" dirty="0"/>
                <a:t>A = A - TMP</a:t>
              </a:r>
            </a:p>
            <a:p>
              <a:r>
                <a:rPr lang="en-US" dirty="0"/>
                <a:t>B = B + TMP</a:t>
              </a:r>
            </a:p>
            <a:p>
              <a:r>
                <a:rPr lang="en-US" dirty="0"/>
                <a:t>unlock(A), unlock(B)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B47393C-6FEA-904F-86D4-477A5C9E877C}"/>
              </a:ext>
            </a:extLst>
          </p:cNvPr>
          <p:cNvSpPr txBox="1"/>
          <p:nvPr/>
        </p:nvSpPr>
        <p:spPr>
          <a:xfrm>
            <a:off x="5257800" y="5867400"/>
            <a:ext cx="234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NOT SERIALIZABLE</a:t>
            </a:r>
          </a:p>
        </p:txBody>
      </p:sp>
    </p:spTree>
    <p:extLst>
      <p:ext uri="{BB962C8B-B14F-4D97-AF65-F5344CB8AC3E}">
        <p14:creationId xmlns:p14="http://schemas.microsoft.com/office/powerpoint/2010/main" val="34211532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2-Phase Locking Protocol (2PL)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4522788" cy="4876800"/>
          </a:xfrm>
        </p:spPr>
        <p:txBody>
          <a:bodyPr/>
          <a:lstStyle/>
          <a:p>
            <a:r>
              <a:rPr lang="en-US"/>
              <a:t>Phase 1: Growing phase</a:t>
            </a:r>
          </a:p>
          <a:p>
            <a:pPr lvl="1"/>
            <a:r>
              <a:rPr lang="en-US"/>
              <a:t>Transaction may obtain locks</a:t>
            </a:r>
          </a:p>
          <a:p>
            <a:pPr lvl="1"/>
            <a:r>
              <a:rPr lang="en-US"/>
              <a:t>But may not release them</a:t>
            </a:r>
          </a:p>
          <a:p>
            <a:r>
              <a:rPr lang="en-US"/>
              <a:t>Phase 2: Shrinking phase</a:t>
            </a:r>
          </a:p>
          <a:p>
            <a:pPr lvl="1"/>
            <a:r>
              <a:rPr lang="en-US"/>
              <a:t>Transaction may only release locks</a:t>
            </a:r>
          </a:p>
          <a:p>
            <a:pPr lvl="1"/>
            <a:endParaRPr lang="en-US"/>
          </a:p>
          <a:p>
            <a:r>
              <a:rPr lang="en-US"/>
              <a:t>Can be shown that this achieves </a:t>
            </a:r>
            <a:r>
              <a:rPr lang="en-US" i="1"/>
              <a:t>conflict-serializability</a:t>
            </a:r>
          </a:p>
          <a:p>
            <a:pPr lvl="1"/>
            <a:r>
              <a:rPr lang="en-US" i="1" u="sng"/>
              <a:t>lock-point</a:t>
            </a:r>
            <a:r>
              <a:rPr lang="en-US"/>
              <a:t>: the time at which a transaction acquired last lock</a:t>
            </a:r>
          </a:p>
          <a:p>
            <a:pPr lvl="1"/>
            <a:r>
              <a:rPr lang="en-US"/>
              <a:t>if </a:t>
            </a:r>
            <a:r>
              <a:rPr lang="en-US" i="1" u="sng"/>
              <a:t>lock-point</a:t>
            </a:r>
            <a:r>
              <a:rPr lang="en-US"/>
              <a:t>(T1) &lt; </a:t>
            </a:r>
            <a:r>
              <a:rPr lang="en-US" i="1" u="sng"/>
              <a:t>lock-point</a:t>
            </a:r>
            <a:r>
              <a:rPr lang="en-US"/>
              <a:t>(T2), there can’t be an edge from T2 to T1 in the </a:t>
            </a:r>
            <a:r>
              <a:rPr lang="en-US" i="1"/>
              <a:t>precedence graph</a:t>
            </a:r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948363" y="1470025"/>
            <a:ext cx="1658937" cy="4606925"/>
            <a:chOff x="876" y="1227"/>
            <a:chExt cx="1045" cy="2902"/>
          </a:xfrm>
        </p:grpSpPr>
        <p:sp>
          <p:nvSpPr>
            <p:cNvPr id="679947" name="Text Box 11"/>
            <p:cNvSpPr txBox="1">
              <a:spLocks noChangeArrowheads="1"/>
            </p:cNvSpPr>
            <p:nvPr/>
          </p:nvSpPr>
          <p:spPr bwMode="auto">
            <a:xfrm>
              <a:off x="876" y="1541"/>
              <a:ext cx="1045" cy="2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lock-X(B)</a:t>
              </a:r>
            </a:p>
            <a:p>
              <a:r>
                <a:rPr lang="en-US" sz="2400"/>
                <a:t>read(B)</a:t>
              </a:r>
            </a:p>
            <a:p>
              <a:r>
                <a:rPr lang="en-US" sz="2400"/>
                <a:t>B </a:t>
              </a:r>
              <a:r>
                <a:rPr lang="en-US" sz="2400">
                  <a:sym typeface="Wingdings" charset="2"/>
                </a:rPr>
                <a:t>B-50</a:t>
              </a:r>
            </a:p>
            <a:p>
              <a:r>
                <a:rPr lang="en-US" sz="2400">
                  <a:sym typeface="Wingdings" charset="2"/>
                </a:rPr>
                <a:t>write(B)</a:t>
              </a:r>
            </a:p>
            <a:p>
              <a:r>
                <a:rPr lang="en-US" sz="2400"/>
                <a:t>unlock(B)</a:t>
              </a:r>
            </a:p>
            <a:p>
              <a:endParaRPr lang="en-US" sz="2400"/>
            </a:p>
            <a:p>
              <a:r>
                <a:rPr lang="en-US" sz="2400"/>
                <a:t>lock-X(A)</a:t>
              </a:r>
            </a:p>
            <a:p>
              <a:r>
                <a:rPr lang="en-US" sz="2400"/>
                <a:t>read(A)</a:t>
              </a:r>
            </a:p>
            <a:p>
              <a:r>
                <a:rPr lang="en-US" sz="2400"/>
                <a:t>A </a:t>
              </a:r>
              <a:r>
                <a:rPr lang="en-US" sz="2400">
                  <a:sym typeface="Wingdings" charset="2"/>
                </a:rPr>
                <a:t>A + 50</a:t>
              </a:r>
            </a:p>
            <a:p>
              <a:r>
                <a:rPr lang="en-US" sz="2400">
                  <a:sym typeface="Wingdings" charset="2"/>
                </a:rPr>
                <a:t>write(A)</a:t>
              </a:r>
            </a:p>
            <a:p>
              <a:r>
                <a:rPr lang="en-US" sz="2400">
                  <a:sym typeface="Wingdings" charset="2"/>
                </a:rPr>
                <a:t>unlock(A)</a:t>
              </a:r>
              <a:endParaRPr lang="en-US" sz="2400"/>
            </a:p>
          </p:txBody>
        </p:sp>
        <p:sp>
          <p:nvSpPr>
            <p:cNvPr id="679948" name="Text Box 12"/>
            <p:cNvSpPr txBox="1">
              <a:spLocks noChangeArrowheads="1"/>
            </p:cNvSpPr>
            <p:nvPr/>
          </p:nvSpPr>
          <p:spPr bwMode="auto">
            <a:xfrm>
              <a:off x="1059" y="1227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T1</a:t>
              </a:r>
            </a:p>
          </p:txBody>
        </p:sp>
      </p:grpSp>
      <p:sp>
        <p:nvSpPr>
          <p:cNvPr id="679949" name="Oval 13"/>
          <p:cNvSpPr>
            <a:spLocks noChangeArrowheads="1"/>
          </p:cNvSpPr>
          <p:nvPr/>
        </p:nvSpPr>
        <p:spPr bwMode="auto">
          <a:xfrm>
            <a:off x="4948238" y="3352800"/>
            <a:ext cx="3497262" cy="1319213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1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4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82613" y="0"/>
            <a:ext cx="8077200" cy="609600"/>
          </a:xfrm>
        </p:spPr>
        <p:txBody>
          <a:bodyPr/>
          <a:lstStyle/>
          <a:p>
            <a:r>
              <a:rPr lang="en-US"/>
              <a:t>2 Phase Locking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idx="1"/>
          </p:nvPr>
        </p:nvSpPr>
        <p:spPr>
          <a:xfrm>
            <a:off x="584200" y="628650"/>
            <a:ext cx="7848600" cy="466725"/>
          </a:xfrm>
        </p:spPr>
        <p:txBody>
          <a:bodyPr/>
          <a:lstStyle/>
          <a:p>
            <a:r>
              <a:rPr lang="en-US"/>
              <a:t>Example: T1 in 2PL</a:t>
            </a:r>
          </a:p>
        </p:txBody>
      </p:sp>
      <p:graphicFrame>
        <p:nvGraphicFramePr>
          <p:cNvPr id="554005" name="Group 21"/>
          <p:cNvGraphicFramePr>
            <a:graphicFrameLocks noGrp="1"/>
          </p:cNvGraphicFramePr>
          <p:nvPr/>
        </p:nvGraphicFramePr>
        <p:xfrm>
          <a:off x="4371975" y="1154113"/>
          <a:ext cx="1987550" cy="4489768"/>
        </p:xfrm>
        <a:graphic>
          <a:graphicData uri="http://schemas.openxmlformats.org/drawingml/2006/table">
            <a:tbl>
              <a:tblPr/>
              <a:tblGrid>
                <a:gridCol w="198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lock-X(B)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read(B)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B </a:t>
                      </a: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sym typeface="Wingdings" charset="2"/>
                        </a:rPr>
                        <a:t> B - 50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sym typeface="Wingdings" charset="2"/>
                        </a:rPr>
                        <a:t>write(B)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sym typeface="Wingdings" charset="2"/>
                        </a:rPr>
                        <a:t>lock-X(A)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sym typeface="Wingdings" charset="2"/>
                        </a:rPr>
                        <a:t>read(A)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sym typeface="Wingdings" charset="2"/>
                        </a:rPr>
                        <a:t>A  A - 50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sym typeface="Wingdings" charset="2"/>
                        </a:rPr>
                        <a:t>write(A)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sym typeface="Wingdings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sym typeface="Wingdings" charset="2"/>
                        </a:rPr>
                        <a:t>unlock(B)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sym typeface="Wingdings" charset="2"/>
                        </a:rPr>
                        <a:t>unlock(A)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4006" name="Object 22"/>
          <p:cNvGraphicFramePr>
            <a:graphicFrameLocks/>
          </p:cNvGraphicFramePr>
          <p:nvPr/>
        </p:nvGraphicFramePr>
        <p:xfrm>
          <a:off x="3524250" y="1612900"/>
          <a:ext cx="798513" cy="301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4" imgW="4876800" imgH="6908800" progId="Equation.3">
                  <p:embed/>
                </p:oleObj>
              </mc:Choice>
              <mc:Fallback>
                <p:oleObj name="Equation" r:id="rId4" imgW="4876800" imgH="6908800" progId="Equation.3">
                  <p:embed/>
                  <p:pic>
                    <p:nvPicPr>
                      <p:cNvPr id="554006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1612900"/>
                        <a:ext cx="798513" cy="301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4007" name="Text Box 23"/>
          <p:cNvSpPr txBox="1">
            <a:spLocks noChangeArrowheads="1"/>
          </p:cNvSpPr>
          <p:nvPr/>
        </p:nvSpPr>
        <p:spPr bwMode="auto">
          <a:xfrm>
            <a:off x="1666875" y="2684463"/>
            <a:ext cx="1719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Growing phase</a:t>
            </a:r>
          </a:p>
        </p:txBody>
      </p:sp>
      <p:graphicFrame>
        <p:nvGraphicFramePr>
          <p:cNvPr id="554008" name="Object 24"/>
          <p:cNvGraphicFramePr>
            <a:graphicFrameLocks/>
          </p:cNvGraphicFramePr>
          <p:nvPr/>
        </p:nvGraphicFramePr>
        <p:xfrm>
          <a:off x="3829050" y="4762500"/>
          <a:ext cx="588963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6" imgW="4876800" imgH="6908800" progId="Equation.3">
                  <p:embed/>
                </p:oleObj>
              </mc:Choice>
              <mc:Fallback>
                <p:oleObj name="Equation" r:id="rId6" imgW="4876800" imgH="6908800" progId="Equation.3">
                  <p:embed/>
                  <p:pic>
                    <p:nvPicPr>
                      <p:cNvPr id="554008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4762500"/>
                        <a:ext cx="588963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4009" name="Text Box 25"/>
          <p:cNvSpPr txBox="1">
            <a:spLocks noChangeArrowheads="1"/>
          </p:cNvSpPr>
          <p:nvPr/>
        </p:nvSpPr>
        <p:spPr bwMode="auto">
          <a:xfrm>
            <a:off x="1760538" y="5103813"/>
            <a:ext cx="1822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Shrinking phase</a:t>
            </a:r>
          </a:p>
        </p:txBody>
      </p:sp>
    </p:spTree>
    <p:extLst>
      <p:ext uri="{BB962C8B-B14F-4D97-AF65-F5344CB8AC3E}">
        <p14:creationId xmlns:p14="http://schemas.microsoft.com/office/powerpoint/2010/main" val="288914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does..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.. this relate to </a:t>
            </a:r>
            <a:r>
              <a:rPr lang="en-US" sz="2400" i="1" dirty="0"/>
              <a:t>queries </a:t>
            </a:r>
            <a:r>
              <a:rPr lang="en-US" sz="2400" dirty="0"/>
              <a:t>that we discussed ?</a:t>
            </a:r>
          </a:p>
          <a:p>
            <a:pPr lvl="1"/>
            <a:r>
              <a:rPr lang="en-US" sz="2000" dirty="0"/>
              <a:t>Queries don’t update data, so </a:t>
            </a:r>
            <a:r>
              <a:rPr lang="en-US" sz="2000" i="1" u="sng" dirty="0"/>
              <a:t>durability</a:t>
            </a:r>
            <a:r>
              <a:rPr lang="en-US" sz="2000" dirty="0"/>
              <a:t> and </a:t>
            </a:r>
            <a:r>
              <a:rPr lang="en-US" sz="2000" i="1" u="sng" dirty="0"/>
              <a:t>consistency</a:t>
            </a:r>
            <a:r>
              <a:rPr lang="en-US" sz="2000" dirty="0"/>
              <a:t> not relevant</a:t>
            </a:r>
          </a:p>
          <a:p>
            <a:pPr lvl="1"/>
            <a:r>
              <a:rPr lang="en-US" sz="2000" dirty="0"/>
              <a:t>Would want </a:t>
            </a:r>
            <a:r>
              <a:rPr lang="en-US" sz="2000" i="1" u="sng" dirty="0"/>
              <a:t>concurrency</a:t>
            </a:r>
            <a:r>
              <a:rPr lang="en-US" sz="2000" dirty="0"/>
              <a:t> </a:t>
            </a:r>
          </a:p>
          <a:p>
            <a:pPr lvl="2"/>
            <a:r>
              <a:rPr lang="en-US" sz="2000" dirty="0"/>
              <a:t>Consider a query computing total balance at the end of the day</a:t>
            </a:r>
          </a:p>
          <a:p>
            <a:pPr lvl="1"/>
            <a:r>
              <a:rPr lang="en-US" sz="2000" dirty="0"/>
              <a:t>Would want </a:t>
            </a:r>
            <a:r>
              <a:rPr lang="en-US" sz="2000" i="1" u="sng" dirty="0"/>
              <a:t>isolation</a:t>
            </a:r>
          </a:p>
          <a:p>
            <a:pPr lvl="2"/>
            <a:r>
              <a:rPr lang="en-US" sz="2000" dirty="0"/>
              <a:t>What if somebody makes a </a:t>
            </a:r>
            <a:r>
              <a:rPr lang="en-US" sz="2000" i="1" dirty="0"/>
              <a:t>transfer</a:t>
            </a:r>
            <a:r>
              <a:rPr lang="en-US" sz="2000" dirty="0"/>
              <a:t> while we are computing the balance</a:t>
            </a:r>
          </a:p>
          <a:p>
            <a:pPr lvl="2"/>
            <a:r>
              <a:rPr lang="en-US" sz="2000" dirty="0">
                <a:solidFill>
                  <a:schemeClr val="tx2"/>
                </a:solidFill>
              </a:rPr>
              <a:t>Typically not guaranteed for such long-running queries</a:t>
            </a:r>
          </a:p>
          <a:p>
            <a:pPr lvl="2"/>
            <a:endParaRPr lang="en-US" sz="2000" dirty="0">
              <a:solidFill>
                <a:schemeClr val="tx2"/>
              </a:solidFill>
            </a:endParaRPr>
          </a:p>
          <a:p>
            <a:r>
              <a:rPr lang="en-US" sz="2400" dirty="0"/>
              <a:t>TPC-C vs TPC-H</a:t>
            </a:r>
          </a:p>
        </p:txBody>
      </p:sp>
    </p:spTree>
    <p:extLst>
      <p:ext uri="{BB962C8B-B14F-4D97-AF65-F5344CB8AC3E}">
        <p14:creationId xmlns:p14="http://schemas.microsoft.com/office/powerpoint/2010/main" val="91528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 Phase Locking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982663"/>
            <a:ext cx="7848600" cy="4876800"/>
          </a:xfrm>
        </p:spPr>
        <p:txBody>
          <a:bodyPr/>
          <a:lstStyle/>
          <a:p>
            <a:r>
              <a:rPr lang="en-US"/>
              <a:t>Guarantees </a:t>
            </a:r>
            <a:r>
              <a:rPr lang="en-US" i="1"/>
              <a:t>conflict-serializability</a:t>
            </a:r>
            <a:r>
              <a:rPr lang="en-US"/>
              <a:t>, but not cascade-less recoverability</a:t>
            </a:r>
          </a:p>
        </p:txBody>
      </p:sp>
      <p:graphicFrame>
        <p:nvGraphicFramePr>
          <p:cNvPr id="680979" name="Group 19"/>
          <p:cNvGraphicFramePr>
            <a:graphicFrameLocks noGrp="1"/>
          </p:cNvGraphicFramePr>
          <p:nvPr/>
        </p:nvGraphicFramePr>
        <p:xfrm>
          <a:off x="1449388" y="2124075"/>
          <a:ext cx="6096000" cy="4114356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T3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lock-X(A), lock-S(B)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read(A)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read(B)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write(A)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unlock(A), unlock(B)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&lt;xction fails&gt;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lock-X(A)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read(A)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write(A)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unlock(A)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Commit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lock-S(A)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read(A)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Commit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2867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 Phase Locking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982663"/>
            <a:ext cx="7848600" cy="4876800"/>
          </a:xfrm>
        </p:spPr>
        <p:txBody>
          <a:bodyPr/>
          <a:lstStyle/>
          <a:p>
            <a:r>
              <a:rPr lang="en-US"/>
              <a:t>Guarantees </a:t>
            </a:r>
            <a:r>
              <a:rPr lang="en-US" i="1"/>
              <a:t>conflict-serializability</a:t>
            </a:r>
            <a:r>
              <a:rPr lang="en-US"/>
              <a:t>, but not cascade-less recoverability</a:t>
            </a:r>
          </a:p>
          <a:p>
            <a:endParaRPr lang="en-US"/>
          </a:p>
          <a:p>
            <a:r>
              <a:rPr lang="en-US"/>
              <a:t>Guaranteeing just recoverability:</a:t>
            </a:r>
          </a:p>
          <a:p>
            <a:pPr lvl="1"/>
            <a:r>
              <a:rPr lang="en-US"/>
              <a:t>If T2 reads a dirty data of T1 (ie, T1 has not committed), then T2 can’t commit unless T1 either commits or aborts</a:t>
            </a:r>
          </a:p>
          <a:p>
            <a:pPr lvl="1"/>
            <a:r>
              <a:rPr lang="en-US"/>
              <a:t>If T1 commits, T2 can proceed with committing</a:t>
            </a:r>
          </a:p>
          <a:p>
            <a:pPr lvl="1"/>
            <a:r>
              <a:rPr lang="en-US"/>
              <a:t>If T1 aborts, T2 must abort</a:t>
            </a:r>
          </a:p>
          <a:p>
            <a:pPr lvl="2"/>
            <a:r>
              <a:rPr lang="en-US"/>
              <a:t>So cascades still happen</a:t>
            </a:r>
          </a:p>
          <a:p>
            <a:pPr lvl="2">
              <a:buFont typeface="Wingdings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705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Strict 2PL</a:t>
            </a:r>
          </a:p>
        </p:txBody>
      </p:sp>
      <p:sp>
        <p:nvSpPr>
          <p:cNvPr id="547874" name="Rectangle 34"/>
          <p:cNvSpPr>
            <a:spLocks noGrp="1" noChangeArrowheads="1"/>
          </p:cNvSpPr>
          <p:nvPr>
            <p:ph idx="1"/>
          </p:nvPr>
        </p:nvSpPr>
        <p:spPr>
          <a:xfrm>
            <a:off x="557213" y="795338"/>
            <a:ext cx="7848600" cy="4876800"/>
          </a:xfrm>
        </p:spPr>
        <p:txBody>
          <a:bodyPr/>
          <a:lstStyle/>
          <a:p>
            <a:r>
              <a:rPr lang="en-US"/>
              <a:t>Release </a:t>
            </a:r>
            <a:r>
              <a:rPr lang="en-US" i="1"/>
              <a:t>exclusive</a:t>
            </a:r>
            <a:r>
              <a:rPr lang="en-US"/>
              <a:t> locks only at the very end, just before commit or abort</a:t>
            </a:r>
          </a:p>
        </p:txBody>
      </p:sp>
      <p:sp>
        <p:nvSpPr>
          <p:cNvPr id="547872" name="Line 32"/>
          <p:cNvSpPr>
            <a:spLocks noChangeShapeType="1"/>
          </p:cNvSpPr>
          <p:nvPr/>
        </p:nvSpPr>
        <p:spPr bwMode="auto">
          <a:xfrm flipV="1">
            <a:off x="1146175" y="3749675"/>
            <a:ext cx="485775" cy="290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7873" name="Text Box 33"/>
          <p:cNvSpPr txBox="1">
            <a:spLocks noChangeArrowheads="1"/>
          </p:cNvSpPr>
          <p:nvPr/>
        </p:nvSpPr>
        <p:spPr bwMode="auto">
          <a:xfrm>
            <a:off x="93663" y="4132263"/>
            <a:ext cx="11747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Strict 2PL</a:t>
            </a:r>
          </a:p>
          <a:p>
            <a:r>
              <a:rPr lang="en-US"/>
              <a:t>will not </a:t>
            </a:r>
          </a:p>
          <a:p>
            <a:r>
              <a:rPr lang="en-US"/>
              <a:t>allow that</a:t>
            </a:r>
          </a:p>
        </p:txBody>
      </p:sp>
      <p:graphicFrame>
        <p:nvGraphicFramePr>
          <p:cNvPr id="547876" name="Group 36"/>
          <p:cNvGraphicFramePr>
            <a:graphicFrameLocks noGrp="1"/>
          </p:cNvGraphicFramePr>
          <p:nvPr/>
        </p:nvGraphicFramePr>
        <p:xfrm>
          <a:off x="1449388" y="1966913"/>
          <a:ext cx="6096000" cy="4114356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T3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lock-X(A), lock-S(B)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read(A)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read(B)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write(A)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unlock(A), unlock(B)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&lt;xction fails&gt;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lock-X(A)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read(A)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write(A)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unlock(A)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Commit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lock-S(A)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read(A)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Commit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7890" name="Text Box 50"/>
          <p:cNvSpPr txBox="1">
            <a:spLocks noChangeArrowheads="1"/>
          </p:cNvSpPr>
          <p:nvPr/>
        </p:nvSpPr>
        <p:spPr bwMode="auto">
          <a:xfrm>
            <a:off x="1081088" y="6219825"/>
            <a:ext cx="64087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Works. Guarantees cascade-less and recoverable schedules.</a:t>
            </a:r>
          </a:p>
        </p:txBody>
      </p:sp>
    </p:spTree>
    <p:extLst>
      <p:ext uri="{BB962C8B-B14F-4D97-AF65-F5344CB8AC3E}">
        <p14:creationId xmlns:p14="http://schemas.microsoft.com/office/powerpoint/2010/main" val="200517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72" grpId="0" animBg="1"/>
      <p:bldP spid="54787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Strict 2PL</a:t>
            </a:r>
          </a:p>
        </p:txBody>
      </p:sp>
      <p:sp>
        <p:nvSpPr>
          <p:cNvPr id="684037" name="Rectangle 5"/>
          <p:cNvSpPr>
            <a:spLocks noGrp="1" noChangeArrowheads="1"/>
          </p:cNvSpPr>
          <p:nvPr>
            <p:ph idx="1"/>
          </p:nvPr>
        </p:nvSpPr>
        <p:spPr>
          <a:xfrm>
            <a:off x="557213" y="795338"/>
            <a:ext cx="7848600" cy="4876800"/>
          </a:xfrm>
        </p:spPr>
        <p:txBody>
          <a:bodyPr/>
          <a:lstStyle/>
          <a:p>
            <a:r>
              <a:rPr lang="en-US" dirty="0"/>
              <a:t>Release </a:t>
            </a:r>
            <a:r>
              <a:rPr lang="en-US" i="1" dirty="0"/>
              <a:t>exclusive</a:t>
            </a:r>
            <a:r>
              <a:rPr lang="en-US" dirty="0"/>
              <a:t> locks only at the very end, just before commit or abort</a:t>
            </a:r>
          </a:p>
          <a:p>
            <a:pPr lvl="1"/>
            <a:r>
              <a:rPr lang="en-US" dirty="0"/>
              <a:t>Read locks are not important</a:t>
            </a:r>
          </a:p>
          <a:p>
            <a:pPr lvl="1"/>
            <a:endParaRPr lang="en-US" dirty="0"/>
          </a:p>
          <a:p>
            <a:r>
              <a:rPr lang="en-US" dirty="0"/>
              <a:t>Rigorous 2PL: Release both </a:t>
            </a:r>
            <a:r>
              <a:rPr lang="en-US" i="1" dirty="0"/>
              <a:t>exclusive and read </a:t>
            </a:r>
            <a:r>
              <a:rPr lang="en-US" dirty="0"/>
              <a:t>locks only at the very end</a:t>
            </a:r>
          </a:p>
          <a:p>
            <a:pPr lvl="1"/>
            <a:r>
              <a:rPr lang="en-US" dirty="0"/>
              <a:t>The serializability order === the commit order</a:t>
            </a:r>
          </a:p>
          <a:p>
            <a:pPr lvl="1"/>
            <a:r>
              <a:rPr lang="en-US" dirty="0"/>
              <a:t>More intuitive behavior for the users</a:t>
            </a:r>
          </a:p>
          <a:p>
            <a:pPr lvl="2"/>
            <a:r>
              <a:rPr lang="en-US" dirty="0"/>
              <a:t>No difference for the system</a:t>
            </a:r>
          </a:p>
          <a:p>
            <a:pPr lvl="2"/>
            <a:endParaRPr lang="en-US" dirty="0"/>
          </a:p>
          <a:p>
            <a:r>
              <a:rPr lang="en-US" dirty="0"/>
              <a:t>Lock conversion:</a:t>
            </a:r>
          </a:p>
          <a:p>
            <a:pPr lvl="1"/>
            <a:r>
              <a:rPr lang="en-US" dirty="0"/>
              <a:t>Transaction might not be sure what it needs a write lock on</a:t>
            </a:r>
          </a:p>
          <a:p>
            <a:pPr lvl="1"/>
            <a:r>
              <a:rPr lang="en-US" dirty="0"/>
              <a:t>Start with a S lock </a:t>
            </a:r>
          </a:p>
          <a:p>
            <a:pPr lvl="1"/>
            <a:r>
              <a:rPr lang="en-US" i="1" dirty="0"/>
              <a:t>Upgrade </a:t>
            </a:r>
            <a:r>
              <a:rPr lang="en-US" dirty="0"/>
              <a:t>to an X lock later if needed</a:t>
            </a:r>
          </a:p>
          <a:p>
            <a:pPr lvl="1"/>
            <a:r>
              <a:rPr lang="en-US" dirty="0"/>
              <a:t>Doesn’t change any of the other properties of the protocol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821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of Locking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separate process, or a separate module</a:t>
            </a:r>
          </a:p>
          <a:p>
            <a:endParaRPr lang="en-US" dirty="0"/>
          </a:p>
          <a:p>
            <a:r>
              <a:rPr lang="en-US" dirty="0"/>
              <a:t>Uses a </a:t>
            </a:r>
            <a:r>
              <a:rPr lang="en-US" i="1" dirty="0"/>
              <a:t>lock table </a:t>
            </a:r>
            <a:r>
              <a:rPr lang="en-US" dirty="0"/>
              <a:t>to keep track of currently assigned locks and the requests for locks	</a:t>
            </a:r>
          </a:p>
        </p:txBody>
      </p:sp>
    </p:spTree>
    <p:extLst>
      <p:ext uri="{BB962C8B-B14F-4D97-AF65-F5344CB8AC3E}">
        <p14:creationId xmlns:p14="http://schemas.microsoft.com/office/powerpoint/2010/main" val="5544008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Lock Table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0100" y="1079500"/>
            <a:ext cx="4191000" cy="5168900"/>
          </a:xfrm>
          <a:noFill/>
        </p:spPr>
        <p:txBody>
          <a:bodyPr/>
          <a:lstStyle/>
          <a:p>
            <a:r>
              <a:rPr lang="en-US" sz="1600">
                <a:latin typeface="Helvetica" charset="0"/>
              </a:rPr>
              <a:t>Black rectangles indicate granted locks, white ones indicate waiting requests</a:t>
            </a:r>
          </a:p>
          <a:p>
            <a:r>
              <a:rPr lang="en-US" sz="1600">
                <a:latin typeface="Helvetica" charset="0"/>
              </a:rPr>
              <a:t>Lock table also records the type of lock granted or requested</a:t>
            </a:r>
          </a:p>
          <a:p>
            <a:r>
              <a:rPr lang="en-US" sz="1600">
                <a:latin typeface="Helvetica" charset="0"/>
              </a:rPr>
              <a:t>New request is added to the end of the queue of requests for the data item, and granted if it is compatible with all earlier locks</a:t>
            </a:r>
          </a:p>
          <a:p>
            <a:r>
              <a:rPr lang="en-US" sz="1600">
                <a:latin typeface="Helvetica" charset="0"/>
              </a:rPr>
              <a:t>Unlock requests result in the request being deleted, and later requests are checked to see if they can now be granted</a:t>
            </a:r>
          </a:p>
          <a:p>
            <a:r>
              <a:rPr lang="en-US" sz="1600">
                <a:latin typeface="Helvetica" charset="0"/>
              </a:rPr>
              <a:t>If transaction aborts, all waiting or granted requests of the transaction are deleted </a:t>
            </a:r>
          </a:p>
          <a:p>
            <a:pPr lvl="1"/>
            <a:r>
              <a:rPr lang="en-US" sz="1600">
                <a:latin typeface="Helvetica" charset="0"/>
                <a:ea typeface="ＭＳ Ｐゴシック" charset="0"/>
              </a:rPr>
              <a:t>lock manager may keep a list of locks held by each transaction, to implement this efficiently</a:t>
            </a:r>
          </a:p>
        </p:txBody>
      </p:sp>
      <p:pic>
        <p:nvPicPr>
          <p:cNvPr id="3379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850900"/>
            <a:ext cx="4075112" cy="574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52426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so far…</a:t>
            </a:r>
          </a:p>
        </p:txBody>
      </p:sp>
      <p:sp>
        <p:nvSpPr>
          <p:cNvPr id="686083" name="Rectangle 3"/>
          <p:cNvSpPr>
            <a:spLocks noGrp="1" noChangeArrowheads="1"/>
          </p:cNvSpPr>
          <p:nvPr>
            <p:ph idx="1"/>
          </p:nvPr>
        </p:nvSpPr>
        <p:spPr>
          <a:xfrm>
            <a:off x="557213" y="795338"/>
            <a:ext cx="7848600" cy="4876800"/>
          </a:xfrm>
        </p:spPr>
        <p:txBody>
          <a:bodyPr/>
          <a:lstStyle/>
          <a:p>
            <a:r>
              <a:rPr lang="en-US"/>
              <a:t>Concurrency Control Scheme</a:t>
            </a:r>
          </a:p>
          <a:p>
            <a:pPr lvl="1"/>
            <a:r>
              <a:rPr lang="en-US"/>
              <a:t>A way to guarantee serializability, recoverability etc</a:t>
            </a:r>
          </a:p>
          <a:p>
            <a:pPr lvl="1"/>
            <a:endParaRPr lang="en-US"/>
          </a:p>
          <a:p>
            <a:r>
              <a:rPr lang="en-US"/>
              <a:t>Lock-based protocols</a:t>
            </a:r>
          </a:p>
          <a:p>
            <a:pPr lvl="1"/>
            <a:r>
              <a:rPr lang="en-US"/>
              <a:t>Use </a:t>
            </a:r>
            <a:r>
              <a:rPr lang="en-US" i="1"/>
              <a:t>locks </a:t>
            </a:r>
            <a:r>
              <a:rPr lang="en-US"/>
              <a:t>to prevent multiple transactions accessing the same data items</a:t>
            </a:r>
          </a:p>
          <a:p>
            <a:pPr lvl="1"/>
            <a:endParaRPr lang="en-US"/>
          </a:p>
          <a:p>
            <a:r>
              <a:rPr lang="en-US"/>
              <a:t>2 Phase Locking</a:t>
            </a:r>
          </a:p>
          <a:p>
            <a:pPr lvl="1"/>
            <a:r>
              <a:rPr lang="en-US"/>
              <a:t>Locks acquired during </a:t>
            </a:r>
            <a:r>
              <a:rPr lang="en-US" i="1"/>
              <a:t>growing phase, </a:t>
            </a:r>
            <a:r>
              <a:rPr lang="en-US"/>
              <a:t>released during </a:t>
            </a:r>
            <a:r>
              <a:rPr lang="en-US" i="1"/>
              <a:t>shrinking phase</a:t>
            </a:r>
          </a:p>
          <a:p>
            <a:endParaRPr lang="en-US"/>
          </a:p>
          <a:p>
            <a:r>
              <a:rPr lang="en-US"/>
              <a:t>Strict 2PL, Rigorous 2PL</a:t>
            </a:r>
          </a:p>
        </p:txBody>
      </p:sp>
    </p:spTree>
    <p:extLst>
      <p:ext uri="{BB962C8B-B14F-4D97-AF65-F5344CB8AC3E}">
        <p14:creationId xmlns:p14="http://schemas.microsoft.com/office/powerpoint/2010/main" val="8452639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279079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Transactions and ACID Properties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19200" y="3091434"/>
            <a:ext cx="6705600" cy="1470024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Concurrency Control: Locking - 2</a:t>
            </a:r>
          </a:p>
        </p:txBody>
      </p:sp>
    </p:spTree>
    <p:extLst>
      <p:ext uri="{BB962C8B-B14F-4D97-AF65-F5344CB8AC3E}">
        <p14:creationId xmlns:p14="http://schemas.microsoft.com/office/powerpoint/2010/main" val="17838090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Book Chapters</a:t>
            </a:r>
          </a:p>
          <a:p>
            <a:pPr lvl="1"/>
            <a:r>
              <a:rPr lang="en-US" sz="2400" dirty="0">
                <a:latin typeface="Calibri" charset="0"/>
              </a:rPr>
              <a:t>15.2</a:t>
            </a:r>
          </a:p>
          <a:p>
            <a:r>
              <a:rPr lang="en-US" sz="2800" dirty="0">
                <a:latin typeface="Calibri" charset="0"/>
              </a:rPr>
              <a:t>Key topics:</a:t>
            </a:r>
          </a:p>
          <a:p>
            <a:pPr lvl="1"/>
            <a:r>
              <a:rPr lang="en-US" sz="2400" dirty="0">
                <a:latin typeface="Calibri" charset="0"/>
              </a:rPr>
              <a:t>Deadlocks and how 2PL doesn’t prevent them</a:t>
            </a:r>
          </a:p>
          <a:p>
            <a:pPr lvl="1"/>
            <a:r>
              <a:rPr lang="en-US" sz="2400" dirty="0">
                <a:latin typeface="Calibri" charset="0"/>
              </a:rPr>
              <a:t>Deadlock detection through precedence graphs</a:t>
            </a:r>
          </a:p>
          <a:p>
            <a:pPr lvl="1"/>
            <a:r>
              <a:rPr lang="en-US" sz="2400" dirty="0">
                <a:latin typeface="Calibri" charset="0"/>
              </a:rPr>
              <a:t>Deadlock avoidance/prevention schemes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Locking - 2</a:t>
            </a:r>
          </a:p>
        </p:txBody>
      </p:sp>
    </p:spTree>
    <p:extLst>
      <p:ext uri="{BB962C8B-B14F-4D97-AF65-F5344CB8AC3E}">
        <p14:creationId xmlns:p14="http://schemas.microsoft.com/office/powerpoint/2010/main" val="545156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Locking Issues: Deadlocks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xction</a:t>
            </a:r>
            <a:r>
              <a:rPr lang="en-US" dirty="0"/>
              <a:t> proceeds:</a:t>
            </a:r>
          </a:p>
          <a:p>
            <a:pPr>
              <a:buFont typeface="Monotype Sorts" charset="2"/>
              <a:buNone/>
            </a:pPr>
            <a:r>
              <a:rPr lang="en-US" dirty="0"/>
              <a:t>Deadlock</a:t>
            </a:r>
          </a:p>
          <a:p>
            <a:pPr>
              <a:buFont typeface="Monotype Sorts" charset="2"/>
              <a:buNone/>
            </a:pPr>
            <a:r>
              <a:rPr lang="en-US" dirty="0"/>
              <a:t>	- T1 waits for T2 to unlock A</a:t>
            </a:r>
          </a:p>
          <a:p>
            <a:pPr>
              <a:buFont typeface="Monotype Sorts" charset="2"/>
              <a:buNone/>
            </a:pPr>
            <a:r>
              <a:rPr lang="en-US" dirty="0"/>
              <a:t>	- T2 waits for T1 to unlock B</a:t>
            </a:r>
          </a:p>
          <a:p>
            <a:pPr>
              <a:buFont typeface="Monotype Sorts" charset="2"/>
              <a:buNone/>
            </a:pPr>
            <a:endParaRPr lang="en-US" dirty="0"/>
          </a:p>
          <a:p>
            <a:pPr>
              <a:buFont typeface="Monotype Sorts" charset="2"/>
              <a:buNone/>
            </a:pPr>
            <a:endParaRPr lang="en-US" dirty="0"/>
          </a:p>
          <a:p>
            <a:pPr>
              <a:buFont typeface="Monotype Sorts" charset="2"/>
              <a:buNone/>
            </a:pPr>
            <a:endParaRPr lang="en-US" dirty="0"/>
          </a:p>
          <a:p>
            <a:pPr>
              <a:buFont typeface="Monotype Sorts" charset="2"/>
              <a:buNone/>
            </a:pPr>
            <a:endParaRPr lang="en-US" dirty="0"/>
          </a:p>
          <a:p>
            <a:r>
              <a:rPr lang="en-US" dirty="0"/>
              <a:t>2PL does not prevent deadlock</a:t>
            </a:r>
          </a:p>
          <a:p>
            <a:pPr lvl="1"/>
            <a:r>
              <a:rPr lang="en-US" dirty="0"/>
              <a:t>Strict doesn’t either</a:t>
            </a:r>
          </a:p>
          <a:p>
            <a:pPr>
              <a:buFont typeface="Monotype Sorts" charset="2"/>
              <a:buNone/>
            </a:pPr>
            <a:endParaRPr lang="en-US" dirty="0"/>
          </a:p>
        </p:txBody>
      </p:sp>
      <p:graphicFrame>
        <p:nvGraphicFramePr>
          <p:cNvPr id="550935" name="Group 23"/>
          <p:cNvGraphicFramePr>
            <a:graphicFrameLocks noGrp="1"/>
          </p:cNvGraphicFramePr>
          <p:nvPr/>
        </p:nvGraphicFramePr>
        <p:xfrm>
          <a:off x="4905375" y="1308100"/>
          <a:ext cx="3481388" cy="3524822"/>
        </p:xfrm>
        <a:graphic>
          <a:graphicData uri="http://schemas.openxmlformats.org/drawingml/2006/table">
            <a:tbl>
              <a:tblPr/>
              <a:tblGrid>
                <a:gridCol w="174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0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lock-X(B)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read(B)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B </a:t>
                      </a: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sym typeface="Wingdings" charset="2"/>
                        </a:rPr>
                        <a:t> B-50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sym typeface="Wingdings" charset="2"/>
                        </a:rPr>
                        <a:t>write(B)</a:t>
                      </a: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lock-X(A)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lock-S(A)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read(A)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lock-S(B)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0936" name="Text Box 24"/>
          <p:cNvSpPr txBox="1">
            <a:spLocks noChangeArrowheads="1"/>
          </p:cNvSpPr>
          <p:nvPr/>
        </p:nvSpPr>
        <p:spPr bwMode="auto">
          <a:xfrm>
            <a:off x="195036" y="3108325"/>
            <a:ext cx="2355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Rollback transactions</a:t>
            </a:r>
          </a:p>
          <a:p>
            <a:r>
              <a:rPr lang="en-US"/>
              <a:t>Can be costly...</a:t>
            </a:r>
          </a:p>
        </p:txBody>
      </p:sp>
    </p:spTree>
    <p:extLst>
      <p:ext uri="{BB962C8B-B14F-4D97-AF65-F5344CB8AC3E}">
        <p14:creationId xmlns:p14="http://schemas.microsoft.com/office/powerpoint/2010/main" val="38355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5509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 and Goals</a:t>
            </a:r>
          </a:p>
        </p:txBody>
      </p:sp>
      <p:sp>
        <p:nvSpPr>
          <p:cNvPr id="649219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385175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Assumptions: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system can crash at any time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Similarly, the power can go out at any point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Contents of the main memory won’t survive a crash, or power outage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BUT…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disks are durable. They might stop, but data is not lost.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For now.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Disks only guarantee </a:t>
            </a:r>
            <a:r>
              <a:rPr lang="en-US" i="1" dirty="0"/>
              <a:t>atomic </a:t>
            </a:r>
            <a:r>
              <a:rPr lang="en-US" i="1" u="sng" dirty="0"/>
              <a:t>sector</a:t>
            </a:r>
            <a:r>
              <a:rPr lang="en-US" i="1" dirty="0"/>
              <a:t> writes, </a:t>
            </a:r>
            <a:r>
              <a:rPr lang="en-US" dirty="0"/>
              <a:t>nothing more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Transactions are by themselves consistent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Goals: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Guaranteed durability, atomicity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As much concurrency as possible, while not compromising isolation and/or consistency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Two transactions updating the same account balance… NO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Two transactions updating different account balances… YES</a:t>
            </a:r>
          </a:p>
        </p:txBody>
      </p:sp>
    </p:spTree>
    <p:extLst>
      <p:ext uri="{BB962C8B-B14F-4D97-AF65-F5344CB8AC3E}">
        <p14:creationId xmlns:p14="http://schemas.microsoft.com/office/powerpoint/2010/main" val="216223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1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Deadlock detection and recovery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255000" cy="5743575"/>
          </a:xfrm>
        </p:spPr>
        <p:txBody>
          <a:bodyPr/>
          <a:lstStyle/>
          <a:p>
            <a:r>
              <a:rPr lang="en-US" dirty="0"/>
              <a:t>Instead of trying to prevent deadlocks, let them happen and deal with them if they happen</a:t>
            </a:r>
          </a:p>
          <a:p>
            <a:r>
              <a:rPr lang="en-US" dirty="0"/>
              <a:t>How do you detect a deadlock?</a:t>
            </a:r>
          </a:p>
          <a:p>
            <a:pPr lvl="1"/>
            <a:r>
              <a:rPr lang="en-US" dirty="0"/>
              <a:t>Wait-for graph</a:t>
            </a:r>
          </a:p>
          <a:p>
            <a:pPr lvl="1"/>
            <a:r>
              <a:rPr lang="en-US" dirty="0"/>
              <a:t>Directed edge from </a:t>
            </a:r>
            <a:r>
              <a:rPr lang="en-US" dirty="0" err="1"/>
              <a:t>Ti</a:t>
            </a:r>
            <a:r>
              <a:rPr lang="en-US" dirty="0"/>
              <a:t> to </a:t>
            </a:r>
            <a:r>
              <a:rPr lang="en-US" dirty="0" err="1"/>
              <a:t>Tj</a:t>
            </a:r>
            <a:endParaRPr lang="en-US" dirty="0"/>
          </a:p>
          <a:p>
            <a:pPr lvl="2"/>
            <a:r>
              <a:rPr lang="en-US" dirty="0" err="1"/>
              <a:t>Ti</a:t>
            </a:r>
            <a:r>
              <a:rPr lang="en-US" dirty="0"/>
              <a:t> waiting for </a:t>
            </a:r>
            <a:r>
              <a:rPr lang="en-US" dirty="0" err="1"/>
              <a:t>Tj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9939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388610"/>
              </p:ext>
            </p:extLst>
          </p:nvPr>
        </p:nvGraphicFramePr>
        <p:xfrm>
          <a:off x="880061" y="4419726"/>
          <a:ext cx="2890837" cy="2438274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0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T3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T4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S(V)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X(V)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S(W)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X(Z)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S(V)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X(W)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9413" name="Oval 21"/>
          <p:cNvSpPr>
            <a:spLocks noChangeArrowheads="1"/>
          </p:cNvSpPr>
          <p:nvPr/>
        </p:nvSpPr>
        <p:spPr bwMode="auto">
          <a:xfrm>
            <a:off x="4900321" y="3468103"/>
            <a:ext cx="369887" cy="358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14" name="Text Box 22"/>
          <p:cNvSpPr txBox="1">
            <a:spLocks noChangeArrowheads="1"/>
          </p:cNvSpPr>
          <p:nvPr/>
        </p:nvSpPr>
        <p:spPr bwMode="auto">
          <a:xfrm>
            <a:off x="4866983" y="3456991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T1</a:t>
            </a:r>
          </a:p>
        </p:txBody>
      </p:sp>
      <p:sp>
        <p:nvSpPr>
          <p:cNvPr id="699415" name="Oval 23"/>
          <p:cNvSpPr>
            <a:spLocks noChangeArrowheads="1"/>
          </p:cNvSpPr>
          <p:nvPr/>
        </p:nvSpPr>
        <p:spPr bwMode="auto">
          <a:xfrm>
            <a:off x="6094121" y="2787066"/>
            <a:ext cx="369887" cy="358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16" name="Text Box 24"/>
          <p:cNvSpPr txBox="1">
            <a:spLocks noChangeArrowheads="1"/>
          </p:cNvSpPr>
          <p:nvPr/>
        </p:nvSpPr>
        <p:spPr bwMode="auto">
          <a:xfrm>
            <a:off x="6060783" y="2775953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699417" name="Oval 25"/>
          <p:cNvSpPr>
            <a:spLocks noChangeArrowheads="1"/>
          </p:cNvSpPr>
          <p:nvPr/>
        </p:nvSpPr>
        <p:spPr bwMode="auto">
          <a:xfrm>
            <a:off x="7599071" y="3145841"/>
            <a:ext cx="369887" cy="358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18" name="Text Box 26"/>
          <p:cNvSpPr txBox="1">
            <a:spLocks noChangeArrowheads="1"/>
          </p:cNvSpPr>
          <p:nvPr/>
        </p:nvSpPr>
        <p:spPr bwMode="auto">
          <a:xfrm>
            <a:off x="7565733" y="3134728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T4</a:t>
            </a:r>
          </a:p>
        </p:txBody>
      </p:sp>
      <p:sp>
        <p:nvSpPr>
          <p:cNvPr id="699419" name="Oval 27"/>
          <p:cNvSpPr>
            <a:spLocks noChangeArrowheads="1"/>
          </p:cNvSpPr>
          <p:nvPr/>
        </p:nvSpPr>
        <p:spPr bwMode="auto">
          <a:xfrm>
            <a:off x="6036971" y="4118978"/>
            <a:ext cx="369887" cy="358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20" name="Text Box 28"/>
          <p:cNvSpPr txBox="1">
            <a:spLocks noChangeArrowheads="1"/>
          </p:cNvSpPr>
          <p:nvPr/>
        </p:nvSpPr>
        <p:spPr bwMode="auto">
          <a:xfrm>
            <a:off x="6003633" y="4107866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T3</a:t>
            </a:r>
          </a:p>
        </p:txBody>
      </p:sp>
      <p:sp>
        <p:nvSpPr>
          <p:cNvPr id="699421" name="Line 29"/>
          <p:cNvSpPr>
            <a:spLocks noChangeShapeType="1"/>
          </p:cNvSpPr>
          <p:nvPr/>
        </p:nvSpPr>
        <p:spPr bwMode="auto">
          <a:xfrm flipV="1">
            <a:off x="5167021" y="3015666"/>
            <a:ext cx="936625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22" name="Line 30"/>
          <p:cNvSpPr>
            <a:spLocks noChangeShapeType="1"/>
          </p:cNvSpPr>
          <p:nvPr/>
        </p:nvSpPr>
        <p:spPr bwMode="auto">
          <a:xfrm flipV="1">
            <a:off x="6232233" y="3179178"/>
            <a:ext cx="34925" cy="925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23" name="Line 31"/>
          <p:cNvSpPr>
            <a:spLocks noChangeShapeType="1"/>
          </p:cNvSpPr>
          <p:nvPr/>
        </p:nvSpPr>
        <p:spPr bwMode="auto">
          <a:xfrm>
            <a:off x="6475121" y="3026778"/>
            <a:ext cx="1111250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24" name="Text Box 32"/>
          <p:cNvSpPr txBox="1">
            <a:spLocks noChangeArrowheads="1"/>
          </p:cNvSpPr>
          <p:nvPr/>
        </p:nvSpPr>
        <p:spPr bwMode="auto">
          <a:xfrm>
            <a:off x="4972050" y="5906836"/>
            <a:ext cx="360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Suppose T4 requests lock-S(Z)....</a:t>
            </a:r>
          </a:p>
        </p:txBody>
      </p:sp>
    </p:spTree>
    <p:extLst>
      <p:ext uri="{BB962C8B-B14F-4D97-AF65-F5344CB8AC3E}">
        <p14:creationId xmlns:p14="http://schemas.microsoft.com/office/powerpoint/2010/main" val="375901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42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Deadlocks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Deadlock detected, now what ?</a:t>
            </a:r>
          </a:p>
          <a:p>
            <a:pPr lvl="1"/>
            <a:r>
              <a:rPr lang="en-US"/>
              <a:t>Will need to abort some transaction</a:t>
            </a:r>
          </a:p>
          <a:p>
            <a:pPr lvl="1"/>
            <a:r>
              <a:rPr lang="en-US"/>
              <a:t>Prefer to abort the one with the minimum work done so far</a:t>
            </a:r>
          </a:p>
          <a:p>
            <a:pPr lvl="1"/>
            <a:r>
              <a:rPr lang="en-US"/>
              <a:t>Possibility of starvation</a:t>
            </a:r>
          </a:p>
          <a:p>
            <a:pPr lvl="2"/>
            <a:r>
              <a:rPr lang="en-US"/>
              <a:t>If a transaction is aborted too many times, it may be given priority in continueing</a:t>
            </a:r>
          </a:p>
        </p:txBody>
      </p:sp>
    </p:spTree>
    <p:extLst>
      <p:ext uri="{BB962C8B-B14F-4D97-AF65-F5344CB8AC3E}">
        <p14:creationId xmlns:p14="http://schemas.microsoft.com/office/powerpoint/2010/main" val="26123089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Preventing deadlocks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255000" cy="574357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Solution 1:</a:t>
            </a:r>
            <a:r>
              <a:rPr lang="en-US" dirty="0"/>
              <a:t> A transaction must acquire all locks before it begins</a:t>
            </a:r>
          </a:p>
          <a:p>
            <a:pPr lvl="1"/>
            <a:r>
              <a:rPr lang="en-US" dirty="0"/>
              <a:t>Not acceptable in most cases</a:t>
            </a:r>
          </a:p>
          <a:p>
            <a:pPr lvl="1"/>
            <a:r>
              <a:rPr lang="en-US" dirty="0"/>
              <a:t>Still need some way to deal with deadlocks during lock acquisition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Solution 2:</a:t>
            </a:r>
            <a:r>
              <a:rPr lang="en-US" dirty="0"/>
              <a:t> A transaction must acquire locks in a particular order over the data items</a:t>
            </a:r>
          </a:p>
          <a:p>
            <a:pPr lvl="1"/>
            <a:r>
              <a:rPr lang="en-US" dirty="0"/>
              <a:t>Also called </a:t>
            </a:r>
            <a:r>
              <a:rPr lang="en-US" i="1" dirty="0"/>
              <a:t>graph-based protocols</a:t>
            </a:r>
          </a:p>
          <a:p>
            <a:pPr lvl="1"/>
            <a:r>
              <a:rPr lang="en-US" dirty="0"/>
              <a:t>The particular order used doesn’t matter (e.g., based on the value of some unique attribute)</a:t>
            </a:r>
          </a:p>
          <a:p>
            <a:pPr lvl="1"/>
            <a:r>
              <a:rPr lang="en-US" dirty="0"/>
              <a:t>Guarantees that there can never be a cycle in the precedence graph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3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71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Preventing deadlocks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idx="1"/>
          </p:nvPr>
        </p:nvSpPr>
        <p:spPr>
          <a:xfrm>
            <a:off x="504825" y="1002913"/>
            <a:ext cx="8255000" cy="574357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Solution 3:</a:t>
            </a:r>
            <a:r>
              <a:rPr lang="en-US" dirty="0"/>
              <a:t> Use time-stamps; say T1 is older than T2</a:t>
            </a:r>
          </a:p>
          <a:p>
            <a:pPr lvl="1"/>
            <a:r>
              <a:rPr lang="en-US" i="1" dirty="0"/>
              <a:t>wait-die scheme: </a:t>
            </a:r>
            <a:r>
              <a:rPr lang="en-US" dirty="0"/>
              <a:t>T1 will wait for T2. T2 will not wait for T1; instead it will abort and restart</a:t>
            </a:r>
          </a:p>
          <a:p>
            <a:pPr lvl="2"/>
            <a:r>
              <a:rPr lang="en-US" dirty="0"/>
              <a:t>In the precedence graph, there can be an edge from old transaction to a new transaction, but never the other way</a:t>
            </a:r>
          </a:p>
          <a:p>
            <a:pPr lvl="2"/>
            <a:r>
              <a:rPr lang="en-US" dirty="0"/>
              <a:t>So there cannot be a cycle in precedence graph</a:t>
            </a:r>
          </a:p>
          <a:p>
            <a:pPr lvl="1"/>
            <a:r>
              <a:rPr lang="en-US" i="1" dirty="0"/>
              <a:t>wound-wait scheme: </a:t>
            </a:r>
            <a:r>
              <a:rPr lang="en-US" dirty="0"/>
              <a:t>T1 will </a:t>
            </a:r>
            <a:r>
              <a:rPr lang="en-US" i="1" dirty="0"/>
              <a:t>wound </a:t>
            </a:r>
            <a:r>
              <a:rPr lang="en-US" dirty="0"/>
              <a:t>T2 (force it to abort) if it needs a lock that T2 currently has; T2 will wait for T1.</a:t>
            </a:r>
          </a:p>
          <a:p>
            <a:pPr lvl="2"/>
            <a:r>
              <a:rPr lang="en-US" dirty="0"/>
              <a:t>Similar to above: edges only from newer transactions to older transactions</a:t>
            </a:r>
          </a:p>
          <a:p>
            <a:pPr lvl="1"/>
            <a:r>
              <a:rPr lang="en-US" dirty="0"/>
              <a:t>May abort more transactions that needed</a:t>
            </a:r>
          </a:p>
          <a:p>
            <a:pPr lvl="2"/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Solution 4: </a:t>
            </a:r>
            <a:r>
              <a:rPr lang="en-US" dirty="0"/>
              <a:t>Timeout based	</a:t>
            </a:r>
          </a:p>
          <a:p>
            <a:pPr lvl="1"/>
            <a:r>
              <a:rPr lang="en-US" dirty="0"/>
              <a:t>Transaction waits a certain time for a lock; aborts if it doesn’t get it by then</a:t>
            </a:r>
          </a:p>
          <a:p>
            <a:pPr lvl="1"/>
            <a:r>
              <a:rPr lang="en-US" dirty="0"/>
              <a:t>As above, may lead to unnecessary restarts, but very simple to implement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7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71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279079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Transactions and ACID Properties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19200" y="3091434"/>
            <a:ext cx="6705600" cy="1470024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Concurrency Control: Locking - 3</a:t>
            </a:r>
          </a:p>
        </p:txBody>
      </p:sp>
    </p:spTree>
    <p:extLst>
      <p:ext uri="{BB962C8B-B14F-4D97-AF65-F5344CB8AC3E}">
        <p14:creationId xmlns:p14="http://schemas.microsoft.com/office/powerpoint/2010/main" val="37236190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Book Chapters</a:t>
            </a:r>
          </a:p>
          <a:p>
            <a:pPr lvl="1"/>
            <a:r>
              <a:rPr lang="en-US" sz="2400" dirty="0">
                <a:latin typeface="Calibri" charset="0"/>
              </a:rPr>
              <a:t>15.3</a:t>
            </a:r>
          </a:p>
          <a:p>
            <a:r>
              <a:rPr lang="en-US" sz="2800" dirty="0">
                <a:latin typeface="Calibri" charset="0"/>
              </a:rPr>
              <a:t>Key topics:</a:t>
            </a:r>
          </a:p>
          <a:p>
            <a:pPr lvl="1"/>
            <a:r>
              <a:rPr lang="en-US" sz="2400" dirty="0">
                <a:latin typeface="Calibri" charset="0"/>
              </a:rPr>
              <a:t>What are we taking locks on</a:t>
            </a:r>
          </a:p>
          <a:p>
            <a:pPr lvl="1"/>
            <a:r>
              <a:rPr lang="en-US" sz="2400" dirty="0">
                <a:latin typeface="Calibri" charset="0"/>
              </a:rPr>
              <a:t>Multi-granularity locking</a:t>
            </a:r>
          </a:p>
          <a:p>
            <a:pPr lvl="1"/>
            <a:r>
              <a:rPr lang="en-US" sz="2400" dirty="0">
                <a:latin typeface="Calibri" charset="0"/>
              </a:rPr>
              <a:t>Intentional locks and compatibility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Locking - 3</a:t>
            </a:r>
          </a:p>
        </p:txBody>
      </p:sp>
    </p:spTree>
    <p:extLst>
      <p:ext uri="{BB962C8B-B14F-4D97-AF65-F5344CB8AC3E}">
        <p14:creationId xmlns:p14="http://schemas.microsoft.com/office/powerpoint/2010/main" val="22412061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Locking granularity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153400" cy="5326063"/>
          </a:xfrm>
        </p:spPr>
        <p:txBody>
          <a:bodyPr/>
          <a:lstStyle/>
          <a:p>
            <a:r>
              <a:rPr lang="en-US"/>
              <a:t>Locking granularity</a:t>
            </a:r>
          </a:p>
          <a:p>
            <a:pPr lvl="1"/>
            <a:r>
              <a:rPr lang="en-US"/>
              <a:t>What are we taking locks on ? Tables, tuples, attributes ?</a:t>
            </a:r>
          </a:p>
          <a:p>
            <a:pPr>
              <a:lnSpc>
                <a:spcPct val="60000"/>
              </a:lnSpc>
            </a:pPr>
            <a:endParaRPr lang="en-US"/>
          </a:p>
          <a:p>
            <a:r>
              <a:rPr lang="en-US"/>
              <a:t>Coarse granularity</a:t>
            </a:r>
          </a:p>
          <a:p>
            <a:pPr lvl="1"/>
            <a:r>
              <a:rPr lang="en-US"/>
              <a:t>e.g. take locks on tables</a:t>
            </a:r>
          </a:p>
          <a:p>
            <a:pPr lvl="1"/>
            <a:r>
              <a:rPr lang="en-US"/>
              <a:t>less overhead (the number of tables is not that high)</a:t>
            </a:r>
          </a:p>
          <a:p>
            <a:pPr lvl="1"/>
            <a:r>
              <a:rPr lang="en-US"/>
              <a:t>very low concurrency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endParaRPr lang="en-US"/>
          </a:p>
          <a:p>
            <a:r>
              <a:rPr lang="en-US"/>
              <a:t>Fine granularity</a:t>
            </a:r>
          </a:p>
          <a:p>
            <a:pPr lvl="1"/>
            <a:r>
              <a:rPr lang="en-US"/>
              <a:t>e.g. take locks on tuples</a:t>
            </a:r>
          </a:p>
          <a:p>
            <a:pPr lvl="1"/>
            <a:r>
              <a:rPr lang="en-US"/>
              <a:t>much higher overhead</a:t>
            </a:r>
          </a:p>
          <a:p>
            <a:pPr lvl="1"/>
            <a:r>
              <a:rPr lang="en-US"/>
              <a:t>much higher concurrency</a:t>
            </a:r>
          </a:p>
          <a:p>
            <a:pPr lvl="1"/>
            <a:r>
              <a:rPr lang="en-US"/>
              <a:t>What if I want to lock 90% of the tuples of a table ?</a:t>
            </a:r>
          </a:p>
          <a:p>
            <a:pPr lvl="2"/>
            <a:r>
              <a:rPr lang="en-US"/>
              <a:t>Prefer to lock the whole table in that case</a:t>
            </a:r>
          </a:p>
        </p:txBody>
      </p:sp>
    </p:spTree>
    <p:extLst>
      <p:ext uri="{BB962C8B-B14F-4D97-AF65-F5344CB8AC3E}">
        <p14:creationId xmlns:p14="http://schemas.microsoft.com/office/powerpoint/2010/main" val="35575926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Granularity Hierarchy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97025"/>
            <a:ext cx="7848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/>
              <a:t>   The highest level in the example hierarchy is the entire database.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/>
              <a:t>   The levels below are of type </a:t>
            </a:r>
            <a:r>
              <a:rPr lang="en-US" i="1"/>
              <a:t>area</a:t>
            </a:r>
            <a:r>
              <a:rPr lang="en-US"/>
              <a:t>, </a:t>
            </a:r>
            <a:r>
              <a:rPr lang="en-US" i="1"/>
              <a:t>file or relation</a:t>
            </a:r>
            <a:r>
              <a:rPr lang="en-US"/>
              <a:t> and </a:t>
            </a:r>
            <a:r>
              <a:rPr lang="en-US" i="1"/>
              <a:t>record</a:t>
            </a:r>
            <a:r>
              <a:rPr lang="en-US"/>
              <a:t> in that order.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/>
              <a:t>   Can lock at any level in the hierarchy</a:t>
            </a:r>
          </a:p>
        </p:txBody>
      </p:sp>
      <p:pic>
        <p:nvPicPr>
          <p:cNvPr id="6051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028700"/>
            <a:ext cx="5943600" cy="38100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07284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Granularity Hierarchy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New lock mode, called </a:t>
            </a:r>
            <a:r>
              <a:rPr lang="en-US" i="1"/>
              <a:t>intentional </a:t>
            </a:r>
            <a:r>
              <a:rPr lang="en-US"/>
              <a:t>locks</a:t>
            </a:r>
          </a:p>
          <a:p>
            <a:pPr lvl="1"/>
            <a:r>
              <a:rPr lang="en-US"/>
              <a:t>Declare an intention to lock parts of the subtree below a node</a:t>
            </a:r>
          </a:p>
          <a:p>
            <a:pPr lvl="1"/>
            <a:r>
              <a:rPr lang="en-US"/>
              <a:t>IS: </a:t>
            </a:r>
            <a:r>
              <a:rPr lang="en-US" i="1"/>
              <a:t>intention shared</a:t>
            </a:r>
          </a:p>
          <a:p>
            <a:pPr lvl="2"/>
            <a:r>
              <a:rPr lang="en-US"/>
              <a:t>The lower levels below may be locked in the shared mode</a:t>
            </a:r>
          </a:p>
          <a:p>
            <a:pPr lvl="1"/>
            <a:r>
              <a:rPr lang="en-US"/>
              <a:t>IX: </a:t>
            </a:r>
            <a:r>
              <a:rPr lang="en-US" i="1"/>
              <a:t>intention exclusive</a:t>
            </a:r>
          </a:p>
          <a:p>
            <a:pPr lvl="1"/>
            <a:r>
              <a:rPr lang="en-US" i="1"/>
              <a:t>SIX: shared and intention-exclusive</a:t>
            </a:r>
          </a:p>
          <a:p>
            <a:pPr lvl="2"/>
            <a:r>
              <a:rPr lang="en-US"/>
              <a:t>The entire subtree is locked in the shared mode, but I might also want to get exclusive locks on the nodes below</a:t>
            </a:r>
          </a:p>
          <a:p>
            <a:r>
              <a:rPr lang="en-US"/>
              <a:t>Protocol:</a:t>
            </a:r>
          </a:p>
          <a:p>
            <a:pPr lvl="1"/>
            <a:r>
              <a:rPr lang="en-US"/>
              <a:t>If you want to acquire a lock on a data item, all the ancestors must be locked as well, at least in the intentional mode </a:t>
            </a:r>
          </a:p>
          <a:p>
            <a:pPr lvl="1"/>
            <a:r>
              <a:rPr lang="en-US"/>
              <a:t>So you always start at the top </a:t>
            </a:r>
            <a:r>
              <a:rPr lang="en-US" i="1"/>
              <a:t>root </a:t>
            </a:r>
            <a:r>
              <a:rPr lang="en-US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300352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Granularity Hierarchy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964113"/>
            <a:ext cx="8559800" cy="1712912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/>
              <a:t>(1) Want to lock </a:t>
            </a:r>
            <a:r>
              <a:rPr lang="en-US" i="1"/>
              <a:t>F_a </a:t>
            </a:r>
            <a:r>
              <a:rPr lang="en-US"/>
              <a:t>in shared mode,</a:t>
            </a:r>
            <a:r>
              <a:rPr lang="en-US" i="1"/>
              <a:t> DB </a:t>
            </a:r>
            <a:r>
              <a:rPr lang="en-US"/>
              <a:t>and </a:t>
            </a:r>
            <a:r>
              <a:rPr lang="en-US" i="1"/>
              <a:t>A1</a:t>
            </a:r>
            <a:r>
              <a:rPr lang="en-US"/>
              <a:t> must be locked in at least IS mode (but IX, SIX, S, X are okay too)</a:t>
            </a:r>
          </a:p>
          <a:p>
            <a:pPr>
              <a:buFont typeface="Monotype Sorts" charset="2"/>
              <a:buNone/>
            </a:pPr>
            <a:r>
              <a:rPr lang="en-US"/>
              <a:t>(2) Want to lock </a:t>
            </a:r>
            <a:r>
              <a:rPr lang="en-US" i="1"/>
              <a:t>rc1 </a:t>
            </a:r>
            <a:r>
              <a:rPr lang="en-US"/>
              <a:t>in exclusive mode, </a:t>
            </a:r>
            <a:r>
              <a:rPr lang="en-US" i="1"/>
              <a:t>DB, A2,Fc </a:t>
            </a:r>
            <a:r>
              <a:rPr lang="en-US"/>
              <a:t>must be locked in at least IX mode (SIX, X are okay too)</a:t>
            </a:r>
          </a:p>
        </p:txBody>
      </p:sp>
      <p:pic>
        <p:nvPicPr>
          <p:cNvPr id="7034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957263"/>
            <a:ext cx="5943600" cy="38100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389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states</a:t>
            </a:r>
          </a:p>
        </p:txBody>
      </p:sp>
      <p:pic>
        <p:nvPicPr>
          <p:cNvPr id="646148" name="Picture 4"/>
          <p:cNvPicPr>
            <a:picLocks noChangeAspect="1" noChangeArrowheads="1"/>
          </p:cNvPicPr>
          <p:nvPr/>
        </p:nvPicPr>
        <p:blipFill>
          <a:blip r:embed="rId2"/>
          <a:srcRect l="9917" t="551" r="10124" b="551"/>
          <a:stretch>
            <a:fillRect/>
          </a:stretch>
        </p:blipFill>
        <p:spPr bwMode="auto">
          <a:xfrm>
            <a:off x="1863725" y="1555750"/>
            <a:ext cx="4833938" cy="448468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0F0A6D-D34B-7141-A4A4-C0981FA29CCD}"/>
              </a:ext>
            </a:extLst>
          </p:cNvPr>
          <p:cNvSpPr txBox="1"/>
          <p:nvPr/>
        </p:nvSpPr>
        <p:spPr>
          <a:xfrm>
            <a:off x="0" y="3243943"/>
            <a:ext cx="1942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Initial State – stays in this during execution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42341-31EE-BE49-ABB8-CAAD244AABE3}"/>
              </a:ext>
            </a:extLst>
          </p:cNvPr>
          <p:cNvSpPr txBox="1"/>
          <p:nvPr/>
        </p:nvSpPr>
        <p:spPr>
          <a:xfrm>
            <a:off x="6868886" y="4931229"/>
            <a:ext cx="1942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Any changes have been rolled back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1EBBB2-E680-3D4B-A94B-02738186F2FD}"/>
              </a:ext>
            </a:extLst>
          </p:cNvPr>
          <p:cNvSpPr txBox="1"/>
          <p:nvPr/>
        </p:nvSpPr>
        <p:spPr>
          <a:xfrm>
            <a:off x="6728279" y="1709058"/>
            <a:ext cx="1942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Successful Completion</a:t>
            </a:r>
          </a:p>
        </p:txBody>
      </p:sp>
    </p:spTree>
    <p:extLst>
      <p:ext uri="{BB962C8B-B14F-4D97-AF65-F5344CB8AC3E}">
        <p14:creationId xmlns:p14="http://schemas.microsoft.com/office/powerpoint/2010/main" val="24864386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sz="2400" dirty="0">
                <a:latin typeface="Calibri" charset="0"/>
              </a:rPr>
              <a:t>Rules for Multi-granularity Locking</a:t>
            </a:r>
          </a:p>
          <a:p>
            <a:pPr lvl="1"/>
            <a:r>
              <a:rPr lang="en-US" dirty="0">
                <a:latin typeface="Calibri" charset="0"/>
              </a:rPr>
              <a:t>Always start with the root</a:t>
            </a:r>
          </a:p>
          <a:p>
            <a:pPr lvl="1"/>
            <a:r>
              <a:rPr lang="en-US" dirty="0">
                <a:latin typeface="Calibri" charset="0"/>
              </a:rPr>
              <a:t>Can lock Q in S or IS, only if parent is locked in IS or IX mode</a:t>
            </a:r>
          </a:p>
          <a:p>
            <a:pPr lvl="1"/>
            <a:r>
              <a:rPr lang="en-US" dirty="0">
                <a:latin typeface="Calibri" charset="0"/>
              </a:rPr>
              <a:t>Can lock Q in X, SIX, or IX only if parent is locked in IX or SIX mode</a:t>
            </a:r>
          </a:p>
          <a:p>
            <a:pPr lvl="1"/>
            <a:r>
              <a:rPr lang="en-US" dirty="0">
                <a:latin typeface="Calibri" charset="0"/>
              </a:rPr>
              <a:t>Must follow 2-phase locking protocol</a:t>
            </a:r>
          </a:p>
          <a:p>
            <a:pPr lvl="1"/>
            <a:r>
              <a:rPr lang="en-US" dirty="0">
                <a:latin typeface="Calibri" charset="0"/>
              </a:rPr>
              <a:t>Unlock Q only if locks on all children (if any) are released </a:t>
            </a:r>
          </a:p>
          <a:p>
            <a:pPr lvl="2"/>
            <a:r>
              <a:rPr lang="en-US" dirty="0">
                <a:latin typeface="Calibri" charset="0"/>
              </a:rPr>
              <a:t>i.e., unlock from the bottom up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However: it is not a problem to lock a child in, say S, if the parent is in SIX</a:t>
            </a:r>
          </a:p>
          <a:p>
            <a:pPr lvl="1"/>
            <a:r>
              <a:rPr lang="en-US" dirty="0">
                <a:latin typeface="Calibri" charset="0"/>
              </a:rPr>
              <a:t>It is redundant, but may happen because of “lock upgrades”</a:t>
            </a:r>
          </a:p>
          <a:p>
            <a:pPr lvl="1"/>
            <a:r>
              <a:rPr lang="en-US" dirty="0">
                <a:latin typeface="Calibri" charset="0"/>
              </a:rPr>
              <a:t>Depending on implementation, may release the child lock or not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Multi-granularity Locking</a:t>
            </a:r>
          </a:p>
        </p:txBody>
      </p:sp>
    </p:spTree>
    <p:extLst>
      <p:ext uri="{BB962C8B-B14F-4D97-AF65-F5344CB8AC3E}">
        <p14:creationId xmlns:p14="http://schemas.microsoft.com/office/powerpoint/2010/main" val="21122990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" y="558800"/>
            <a:ext cx="8763000" cy="609600"/>
          </a:xfrm>
        </p:spPr>
        <p:txBody>
          <a:bodyPr/>
          <a:lstStyle/>
          <a:p>
            <a:r>
              <a:rPr lang="en-US" sz="2800"/>
              <a:t>Compatibility Matrix with</a:t>
            </a:r>
            <a:br>
              <a:rPr lang="en-US" sz="2800"/>
            </a:br>
            <a:r>
              <a:rPr lang="en-US" sz="2800"/>
              <a:t> Intention Lock Modes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7848600" cy="4419600"/>
          </a:xfrm>
        </p:spPr>
        <p:txBody>
          <a:bodyPr/>
          <a:lstStyle/>
          <a:p>
            <a:r>
              <a:rPr lang="en-US"/>
              <a:t>The compatibility matrix (which locks can be present simultaneously on the same data item) for all lock modes is: </a:t>
            </a:r>
            <a:endParaRPr lang="en-US">
              <a:sym typeface="Wingdings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00313" y="2498725"/>
            <a:ext cx="4624387" cy="3810000"/>
            <a:chOff x="831" y="1104"/>
            <a:chExt cx="2913" cy="2400"/>
          </a:xfrm>
        </p:grpSpPr>
        <p:sp>
          <p:nvSpPr>
            <p:cNvPr id="607237" name="Line 5"/>
            <p:cNvSpPr>
              <a:spLocks noChangeShapeType="1"/>
            </p:cNvSpPr>
            <p:nvPr/>
          </p:nvSpPr>
          <p:spPr bwMode="auto">
            <a:xfrm>
              <a:off x="1296" y="1104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238" name="Line 6"/>
            <p:cNvSpPr>
              <a:spLocks noChangeShapeType="1"/>
            </p:cNvSpPr>
            <p:nvPr/>
          </p:nvSpPr>
          <p:spPr bwMode="auto">
            <a:xfrm>
              <a:off x="1776" y="1137"/>
              <a:ext cx="0" cy="2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239" name="Line 7"/>
            <p:cNvSpPr>
              <a:spLocks noChangeShapeType="1"/>
            </p:cNvSpPr>
            <p:nvPr/>
          </p:nvSpPr>
          <p:spPr bwMode="auto">
            <a:xfrm>
              <a:off x="2256" y="1152"/>
              <a:ext cx="0" cy="2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240" name="Line 8"/>
            <p:cNvSpPr>
              <a:spLocks noChangeShapeType="1"/>
            </p:cNvSpPr>
            <p:nvPr/>
          </p:nvSpPr>
          <p:spPr bwMode="auto">
            <a:xfrm>
              <a:off x="2736" y="1152"/>
              <a:ext cx="0" cy="2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241" name="Line 9"/>
            <p:cNvSpPr>
              <a:spLocks noChangeShapeType="1"/>
            </p:cNvSpPr>
            <p:nvPr/>
          </p:nvSpPr>
          <p:spPr bwMode="auto">
            <a:xfrm>
              <a:off x="3264" y="1152"/>
              <a:ext cx="0" cy="2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242" name="Line 10"/>
            <p:cNvSpPr>
              <a:spLocks noChangeShapeType="1"/>
            </p:cNvSpPr>
            <p:nvPr/>
          </p:nvSpPr>
          <p:spPr bwMode="auto">
            <a:xfrm>
              <a:off x="3744" y="1152"/>
              <a:ext cx="0" cy="2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243" name="Line 11"/>
            <p:cNvSpPr>
              <a:spLocks noChangeShapeType="1"/>
            </p:cNvSpPr>
            <p:nvPr/>
          </p:nvSpPr>
          <p:spPr bwMode="auto">
            <a:xfrm>
              <a:off x="864" y="139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244" name="Line 12"/>
            <p:cNvSpPr>
              <a:spLocks noChangeShapeType="1"/>
            </p:cNvSpPr>
            <p:nvPr/>
          </p:nvSpPr>
          <p:spPr bwMode="auto">
            <a:xfrm>
              <a:off x="849" y="1776"/>
              <a:ext cx="28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245" name="Line 13"/>
            <p:cNvSpPr>
              <a:spLocks noChangeShapeType="1"/>
            </p:cNvSpPr>
            <p:nvPr/>
          </p:nvSpPr>
          <p:spPr bwMode="auto">
            <a:xfrm>
              <a:off x="864" y="2160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246" name="Line 14"/>
            <p:cNvSpPr>
              <a:spLocks noChangeShapeType="1"/>
            </p:cNvSpPr>
            <p:nvPr/>
          </p:nvSpPr>
          <p:spPr bwMode="auto">
            <a:xfrm>
              <a:off x="864" y="259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247" name="Line 15"/>
            <p:cNvSpPr>
              <a:spLocks noChangeShapeType="1"/>
            </p:cNvSpPr>
            <p:nvPr/>
          </p:nvSpPr>
          <p:spPr bwMode="auto">
            <a:xfrm>
              <a:off x="864" y="3024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248" name="Line 16"/>
            <p:cNvSpPr>
              <a:spLocks noChangeShapeType="1"/>
            </p:cNvSpPr>
            <p:nvPr/>
          </p:nvSpPr>
          <p:spPr bwMode="auto">
            <a:xfrm>
              <a:off x="864" y="3504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249" name="Text Box 17"/>
            <p:cNvSpPr txBox="1">
              <a:spLocks noChangeArrowheads="1"/>
            </p:cNvSpPr>
            <p:nvPr/>
          </p:nvSpPr>
          <p:spPr bwMode="auto">
            <a:xfrm>
              <a:off x="1382" y="1186"/>
              <a:ext cx="2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IS</a:t>
              </a:r>
            </a:p>
          </p:txBody>
        </p:sp>
        <p:sp>
          <p:nvSpPr>
            <p:cNvPr id="607250" name="Text Box 18"/>
            <p:cNvSpPr txBox="1">
              <a:spLocks noChangeArrowheads="1"/>
            </p:cNvSpPr>
            <p:nvPr/>
          </p:nvSpPr>
          <p:spPr bwMode="auto">
            <a:xfrm>
              <a:off x="1872" y="1168"/>
              <a:ext cx="2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IX</a:t>
              </a:r>
            </a:p>
          </p:txBody>
        </p:sp>
        <p:sp>
          <p:nvSpPr>
            <p:cNvPr id="607251" name="Text Box 19"/>
            <p:cNvSpPr txBox="1">
              <a:spLocks noChangeArrowheads="1"/>
            </p:cNvSpPr>
            <p:nvPr/>
          </p:nvSpPr>
          <p:spPr bwMode="auto">
            <a:xfrm>
              <a:off x="2372" y="1162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S</a:t>
              </a:r>
            </a:p>
          </p:txBody>
        </p:sp>
        <p:sp>
          <p:nvSpPr>
            <p:cNvPr id="607252" name="Text Box 20"/>
            <p:cNvSpPr txBox="1">
              <a:spLocks noChangeArrowheads="1"/>
            </p:cNvSpPr>
            <p:nvPr/>
          </p:nvSpPr>
          <p:spPr bwMode="auto">
            <a:xfrm>
              <a:off x="2784" y="1159"/>
              <a:ext cx="4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S IX</a:t>
              </a:r>
            </a:p>
          </p:txBody>
        </p:sp>
        <p:sp>
          <p:nvSpPr>
            <p:cNvPr id="607253" name="Text Box 21"/>
            <p:cNvSpPr txBox="1">
              <a:spLocks noChangeArrowheads="1"/>
            </p:cNvSpPr>
            <p:nvPr/>
          </p:nvSpPr>
          <p:spPr bwMode="auto">
            <a:xfrm>
              <a:off x="3312" y="1171"/>
              <a:ext cx="2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X </a:t>
              </a:r>
            </a:p>
          </p:txBody>
        </p:sp>
        <p:sp>
          <p:nvSpPr>
            <p:cNvPr id="607254" name="Text Box 22"/>
            <p:cNvSpPr txBox="1">
              <a:spLocks noChangeArrowheads="1"/>
            </p:cNvSpPr>
            <p:nvPr/>
          </p:nvSpPr>
          <p:spPr bwMode="auto">
            <a:xfrm>
              <a:off x="971" y="1471"/>
              <a:ext cx="2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IS</a:t>
              </a:r>
            </a:p>
          </p:txBody>
        </p:sp>
        <p:sp>
          <p:nvSpPr>
            <p:cNvPr id="607255" name="Text Box 23"/>
            <p:cNvSpPr txBox="1">
              <a:spLocks noChangeArrowheads="1"/>
            </p:cNvSpPr>
            <p:nvPr/>
          </p:nvSpPr>
          <p:spPr bwMode="auto">
            <a:xfrm>
              <a:off x="947" y="1828"/>
              <a:ext cx="2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IX</a:t>
              </a:r>
            </a:p>
          </p:txBody>
        </p:sp>
        <p:sp>
          <p:nvSpPr>
            <p:cNvPr id="607256" name="Text Box 24"/>
            <p:cNvSpPr txBox="1">
              <a:spLocks noChangeArrowheads="1"/>
            </p:cNvSpPr>
            <p:nvPr/>
          </p:nvSpPr>
          <p:spPr bwMode="auto">
            <a:xfrm>
              <a:off x="960" y="2230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S</a:t>
              </a:r>
            </a:p>
          </p:txBody>
        </p:sp>
        <p:sp>
          <p:nvSpPr>
            <p:cNvPr id="607257" name="Text Box 25"/>
            <p:cNvSpPr txBox="1">
              <a:spLocks noChangeArrowheads="1"/>
            </p:cNvSpPr>
            <p:nvPr/>
          </p:nvSpPr>
          <p:spPr bwMode="auto">
            <a:xfrm>
              <a:off x="831" y="2671"/>
              <a:ext cx="4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S IX</a:t>
              </a:r>
            </a:p>
          </p:txBody>
        </p:sp>
        <p:sp>
          <p:nvSpPr>
            <p:cNvPr id="607258" name="Text Box 26"/>
            <p:cNvSpPr txBox="1">
              <a:spLocks noChangeArrowheads="1"/>
            </p:cNvSpPr>
            <p:nvPr/>
          </p:nvSpPr>
          <p:spPr bwMode="auto">
            <a:xfrm>
              <a:off x="912" y="3151"/>
              <a:ext cx="2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X </a:t>
              </a:r>
            </a:p>
          </p:txBody>
        </p:sp>
        <p:sp>
          <p:nvSpPr>
            <p:cNvPr id="607259" name="Text Box 27"/>
            <p:cNvSpPr txBox="1">
              <a:spLocks noChangeArrowheads="1"/>
            </p:cNvSpPr>
            <p:nvPr/>
          </p:nvSpPr>
          <p:spPr bwMode="auto">
            <a:xfrm>
              <a:off x="1382" y="1448"/>
              <a:ext cx="2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Wingdings" charset="2"/>
                </a:rPr>
                <a:t></a:t>
              </a:r>
            </a:p>
          </p:txBody>
        </p:sp>
        <p:sp>
          <p:nvSpPr>
            <p:cNvPr id="607260" name="Text Box 28"/>
            <p:cNvSpPr txBox="1">
              <a:spLocks noChangeArrowheads="1"/>
            </p:cNvSpPr>
            <p:nvPr/>
          </p:nvSpPr>
          <p:spPr bwMode="auto">
            <a:xfrm>
              <a:off x="1365" y="1855"/>
              <a:ext cx="2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Wingdings" charset="2"/>
                </a:rPr>
                <a:t></a:t>
              </a:r>
            </a:p>
          </p:txBody>
        </p:sp>
        <p:sp>
          <p:nvSpPr>
            <p:cNvPr id="607261" name="Text Box 29"/>
            <p:cNvSpPr txBox="1">
              <a:spLocks noChangeArrowheads="1"/>
            </p:cNvSpPr>
            <p:nvPr/>
          </p:nvSpPr>
          <p:spPr bwMode="auto">
            <a:xfrm>
              <a:off x="1365" y="2287"/>
              <a:ext cx="2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Wingdings" charset="2"/>
                </a:rPr>
                <a:t></a:t>
              </a:r>
            </a:p>
          </p:txBody>
        </p:sp>
        <p:sp>
          <p:nvSpPr>
            <p:cNvPr id="607262" name="Text Box 30"/>
            <p:cNvSpPr txBox="1">
              <a:spLocks noChangeArrowheads="1"/>
            </p:cNvSpPr>
            <p:nvPr/>
          </p:nvSpPr>
          <p:spPr bwMode="auto">
            <a:xfrm>
              <a:off x="1392" y="2719"/>
              <a:ext cx="2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Wingdings" charset="2"/>
                </a:rPr>
                <a:t></a:t>
              </a:r>
            </a:p>
          </p:txBody>
        </p:sp>
        <p:sp>
          <p:nvSpPr>
            <p:cNvPr id="607263" name="Text Box 31"/>
            <p:cNvSpPr txBox="1">
              <a:spLocks noChangeArrowheads="1"/>
            </p:cNvSpPr>
            <p:nvPr/>
          </p:nvSpPr>
          <p:spPr bwMode="auto">
            <a:xfrm>
              <a:off x="1392" y="3178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Symbol" charset="2"/>
                </a:rPr>
                <a:t></a:t>
              </a:r>
            </a:p>
          </p:txBody>
        </p:sp>
        <p:sp>
          <p:nvSpPr>
            <p:cNvPr id="607264" name="Text Box 32"/>
            <p:cNvSpPr txBox="1">
              <a:spLocks noChangeArrowheads="1"/>
            </p:cNvSpPr>
            <p:nvPr/>
          </p:nvSpPr>
          <p:spPr bwMode="auto">
            <a:xfrm>
              <a:off x="1824" y="1471"/>
              <a:ext cx="2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Wingdings" charset="2"/>
                </a:rPr>
                <a:t></a:t>
              </a:r>
            </a:p>
          </p:txBody>
        </p:sp>
        <p:sp>
          <p:nvSpPr>
            <p:cNvPr id="607265" name="Text Box 33"/>
            <p:cNvSpPr txBox="1">
              <a:spLocks noChangeArrowheads="1"/>
            </p:cNvSpPr>
            <p:nvPr/>
          </p:nvSpPr>
          <p:spPr bwMode="auto">
            <a:xfrm>
              <a:off x="2325" y="1471"/>
              <a:ext cx="2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Wingdings" charset="2"/>
                </a:rPr>
                <a:t></a:t>
              </a:r>
            </a:p>
          </p:txBody>
        </p:sp>
        <p:sp>
          <p:nvSpPr>
            <p:cNvPr id="607266" name="Text Box 34"/>
            <p:cNvSpPr txBox="1">
              <a:spLocks noChangeArrowheads="1"/>
            </p:cNvSpPr>
            <p:nvPr/>
          </p:nvSpPr>
          <p:spPr bwMode="auto">
            <a:xfrm>
              <a:off x="2853" y="1471"/>
              <a:ext cx="2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Wingdings" charset="2"/>
                </a:rPr>
                <a:t></a:t>
              </a:r>
            </a:p>
          </p:txBody>
        </p:sp>
        <p:sp>
          <p:nvSpPr>
            <p:cNvPr id="607267" name="Text Box 35"/>
            <p:cNvSpPr txBox="1">
              <a:spLocks noChangeArrowheads="1"/>
            </p:cNvSpPr>
            <p:nvPr/>
          </p:nvSpPr>
          <p:spPr bwMode="auto">
            <a:xfrm>
              <a:off x="1872" y="1855"/>
              <a:ext cx="2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Wingdings" charset="2"/>
                </a:rPr>
                <a:t></a:t>
              </a:r>
            </a:p>
          </p:txBody>
        </p:sp>
        <p:sp>
          <p:nvSpPr>
            <p:cNvPr id="607268" name="Text Box 36"/>
            <p:cNvSpPr txBox="1">
              <a:spLocks noChangeArrowheads="1"/>
            </p:cNvSpPr>
            <p:nvPr/>
          </p:nvSpPr>
          <p:spPr bwMode="auto">
            <a:xfrm>
              <a:off x="2352" y="2287"/>
              <a:ext cx="2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Wingdings" charset="2"/>
                </a:rPr>
                <a:t></a:t>
              </a:r>
            </a:p>
          </p:txBody>
        </p:sp>
        <p:sp>
          <p:nvSpPr>
            <p:cNvPr id="607269" name="Text Box 37"/>
            <p:cNvSpPr txBox="1">
              <a:spLocks noChangeArrowheads="1"/>
            </p:cNvSpPr>
            <p:nvPr/>
          </p:nvSpPr>
          <p:spPr bwMode="auto">
            <a:xfrm>
              <a:off x="1910" y="2261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Symbol" charset="2"/>
                </a:rPr>
                <a:t></a:t>
              </a:r>
              <a:endParaRPr lang="en-US" sz="2000"/>
            </a:p>
          </p:txBody>
        </p:sp>
        <p:sp>
          <p:nvSpPr>
            <p:cNvPr id="607270" name="Text Box 38"/>
            <p:cNvSpPr txBox="1">
              <a:spLocks noChangeArrowheads="1"/>
            </p:cNvSpPr>
            <p:nvPr/>
          </p:nvSpPr>
          <p:spPr bwMode="auto">
            <a:xfrm>
              <a:off x="1891" y="2719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Symbol" charset="2"/>
                </a:rPr>
                <a:t></a:t>
              </a:r>
              <a:endParaRPr lang="en-US" sz="2000"/>
            </a:p>
          </p:txBody>
        </p:sp>
        <p:sp>
          <p:nvSpPr>
            <p:cNvPr id="607271" name="Text Box 39"/>
            <p:cNvSpPr txBox="1">
              <a:spLocks noChangeArrowheads="1"/>
            </p:cNvSpPr>
            <p:nvPr/>
          </p:nvSpPr>
          <p:spPr bwMode="auto">
            <a:xfrm>
              <a:off x="1891" y="3151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Symbol" charset="2"/>
                </a:rPr>
                <a:t></a:t>
              </a:r>
              <a:endParaRPr lang="en-US" sz="2000"/>
            </a:p>
          </p:txBody>
        </p:sp>
        <p:sp>
          <p:nvSpPr>
            <p:cNvPr id="607272" name="Text Box 40"/>
            <p:cNvSpPr txBox="1">
              <a:spLocks noChangeArrowheads="1"/>
            </p:cNvSpPr>
            <p:nvPr/>
          </p:nvSpPr>
          <p:spPr bwMode="auto">
            <a:xfrm>
              <a:off x="2371" y="3151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Symbol" charset="2"/>
                </a:rPr>
                <a:t></a:t>
              </a:r>
              <a:endParaRPr lang="en-US" sz="2000"/>
            </a:p>
          </p:txBody>
        </p:sp>
        <p:sp>
          <p:nvSpPr>
            <p:cNvPr id="607273" name="Text Box 41"/>
            <p:cNvSpPr txBox="1">
              <a:spLocks noChangeArrowheads="1"/>
            </p:cNvSpPr>
            <p:nvPr/>
          </p:nvSpPr>
          <p:spPr bwMode="auto">
            <a:xfrm>
              <a:off x="2881" y="3151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Symbol" charset="2"/>
                </a:rPr>
                <a:t></a:t>
              </a:r>
              <a:endParaRPr lang="en-US" sz="2000"/>
            </a:p>
          </p:txBody>
        </p:sp>
        <p:sp>
          <p:nvSpPr>
            <p:cNvPr id="607274" name="Text Box 42"/>
            <p:cNvSpPr txBox="1">
              <a:spLocks noChangeArrowheads="1"/>
            </p:cNvSpPr>
            <p:nvPr/>
          </p:nvSpPr>
          <p:spPr bwMode="auto">
            <a:xfrm>
              <a:off x="3412" y="3151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Symbol" charset="2"/>
                </a:rPr>
                <a:t></a:t>
              </a:r>
              <a:endParaRPr lang="en-US" sz="2000"/>
            </a:p>
          </p:txBody>
        </p:sp>
        <p:sp>
          <p:nvSpPr>
            <p:cNvPr id="607275" name="Text Box 43"/>
            <p:cNvSpPr txBox="1">
              <a:spLocks noChangeArrowheads="1"/>
            </p:cNvSpPr>
            <p:nvPr/>
          </p:nvSpPr>
          <p:spPr bwMode="auto">
            <a:xfrm>
              <a:off x="3408" y="2719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Symbol" charset="2"/>
                </a:rPr>
                <a:t></a:t>
              </a:r>
              <a:endParaRPr lang="en-US" sz="2000"/>
            </a:p>
          </p:txBody>
        </p:sp>
        <p:sp>
          <p:nvSpPr>
            <p:cNvPr id="607276" name="Text Box 44"/>
            <p:cNvSpPr txBox="1">
              <a:spLocks noChangeArrowheads="1"/>
            </p:cNvSpPr>
            <p:nvPr/>
          </p:nvSpPr>
          <p:spPr bwMode="auto">
            <a:xfrm>
              <a:off x="2371" y="2719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Symbol" charset="2"/>
                </a:rPr>
                <a:t></a:t>
              </a:r>
              <a:endParaRPr lang="en-US" sz="2000"/>
            </a:p>
          </p:txBody>
        </p:sp>
        <p:sp>
          <p:nvSpPr>
            <p:cNvPr id="607277" name="Text Box 45"/>
            <p:cNvSpPr txBox="1">
              <a:spLocks noChangeArrowheads="1"/>
            </p:cNvSpPr>
            <p:nvPr/>
          </p:nvSpPr>
          <p:spPr bwMode="auto">
            <a:xfrm>
              <a:off x="2899" y="2719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Symbol" charset="2"/>
                </a:rPr>
                <a:t></a:t>
              </a:r>
              <a:endParaRPr lang="en-US" sz="2000"/>
            </a:p>
          </p:txBody>
        </p:sp>
        <p:sp>
          <p:nvSpPr>
            <p:cNvPr id="607278" name="Text Box 46"/>
            <p:cNvSpPr txBox="1">
              <a:spLocks noChangeArrowheads="1"/>
            </p:cNvSpPr>
            <p:nvPr/>
          </p:nvSpPr>
          <p:spPr bwMode="auto">
            <a:xfrm>
              <a:off x="2382" y="1855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Symbol" charset="2"/>
                </a:rPr>
                <a:t></a:t>
              </a:r>
              <a:endParaRPr lang="en-US" sz="2000"/>
            </a:p>
          </p:txBody>
        </p:sp>
        <p:sp>
          <p:nvSpPr>
            <p:cNvPr id="607279" name="Text Box 47"/>
            <p:cNvSpPr txBox="1">
              <a:spLocks noChangeArrowheads="1"/>
            </p:cNvSpPr>
            <p:nvPr/>
          </p:nvSpPr>
          <p:spPr bwMode="auto">
            <a:xfrm>
              <a:off x="2899" y="1855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Symbol" charset="2"/>
                </a:rPr>
                <a:t></a:t>
              </a:r>
              <a:endParaRPr lang="en-US" sz="2000"/>
            </a:p>
          </p:txBody>
        </p:sp>
        <p:sp>
          <p:nvSpPr>
            <p:cNvPr id="607280" name="Text Box 48"/>
            <p:cNvSpPr txBox="1">
              <a:spLocks noChangeArrowheads="1"/>
            </p:cNvSpPr>
            <p:nvPr/>
          </p:nvSpPr>
          <p:spPr bwMode="auto">
            <a:xfrm>
              <a:off x="3412" y="1471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Symbol" charset="2"/>
                </a:rPr>
                <a:t></a:t>
              </a:r>
              <a:endParaRPr lang="en-US" sz="2000"/>
            </a:p>
          </p:txBody>
        </p:sp>
        <p:sp>
          <p:nvSpPr>
            <p:cNvPr id="607281" name="Text Box 49"/>
            <p:cNvSpPr txBox="1">
              <a:spLocks noChangeArrowheads="1"/>
            </p:cNvSpPr>
            <p:nvPr/>
          </p:nvSpPr>
          <p:spPr bwMode="auto">
            <a:xfrm>
              <a:off x="3394" y="1807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Symbol" charset="2"/>
                </a:rPr>
                <a:t></a:t>
              </a:r>
              <a:endParaRPr lang="en-US" sz="2000"/>
            </a:p>
          </p:txBody>
        </p:sp>
        <p:sp>
          <p:nvSpPr>
            <p:cNvPr id="607282" name="Text Box 50"/>
            <p:cNvSpPr txBox="1">
              <a:spLocks noChangeArrowheads="1"/>
            </p:cNvSpPr>
            <p:nvPr/>
          </p:nvSpPr>
          <p:spPr bwMode="auto">
            <a:xfrm>
              <a:off x="3412" y="2239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Symbol" charset="2"/>
                </a:rPr>
                <a:t></a:t>
              </a:r>
              <a:endParaRPr lang="en-US" sz="2000"/>
            </a:p>
          </p:txBody>
        </p:sp>
        <p:sp>
          <p:nvSpPr>
            <p:cNvPr id="607283" name="Text Box 51"/>
            <p:cNvSpPr txBox="1">
              <a:spLocks noChangeArrowheads="1"/>
            </p:cNvSpPr>
            <p:nvPr/>
          </p:nvSpPr>
          <p:spPr bwMode="auto">
            <a:xfrm>
              <a:off x="2899" y="2239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Symbol" charset="2"/>
                </a:rPr>
                <a:t></a:t>
              </a:r>
              <a:endParaRPr lang="en-US" sz="2000"/>
            </a:p>
          </p:txBody>
        </p:sp>
      </p:grpSp>
      <p:sp>
        <p:nvSpPr>
          <p:cNvPr id="607284" name="Text Box 52"/>
          <p:cNvSpPr txBox="1">
            <a:spLocks noChangeArrowheads="1"/>
          </p:cNvSpPr>
          <p:nvPr/>
        </p:nvSpPr>
        <p:spPr bwMode="auto">
          <a:xfrm>
            <a:off x="1171575" y="4470400"/>
            <a:ext cx="819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holder</a:t>
            </a:r>
          </a:p>
        </p:txBody>
      </p:sp>
      <p:sp>
        <p:nvSpPr>
          <p:cNvPr id="607285" name="Text Box 53"/>
          <p:cNvSpPr txBox="1">
            <a:spLocks noChangeArrowheads="1"/>
          </p:cNvSpPr>
          <p:nvPr/>
        </p:nvSpPr>
        <p:spPr bwMode="auto">
          <a:xfrm>
            <a:off x="4441825" y="2003425"/>
            <a:ext cx="1149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requestor</a:t>
            </a:r>
          </a:p>
        </p:txBody>
      </p:sp>
    </p:spTree>
    <p:extLst>
      <p:ext uri="{BB962C8B-B14F-4D97-AF65-F5344CB8AC3E}">
        <p14:creationId xmlns:p14="http://schemas.microsoft.com/office/powerpoint/2010/main" val="7172634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Example</a:t>
            </a:r>
          </a:p>
        </p:txBody>
      </p:sp>
      <p:sp>
        <p:nvSpPr>
          <p:cNvPr id="609283" name="Oval 3"/>
          <p:cNvSpPr>
            <a:spLocks noChangeArrowheads="1"/>
          </p:cNvSpPr>
          <p:nvPr/>
        </p:nvSpPr>
        <p:spPr bwMode="auto">
          <a:xfrm>
            <a:off x="3678238" y="15890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200">
                <a:latin typeface="Tahoma" charset="0"/>
              </a:rPr>
              <a:t>R1</a:t>
            </a:r>
          </a:p>
        </p:txBody>
      </p:sp>
      <p:sp>
        <p:nvSpPr>
          <p:cNvPr id="609284" name="Oval 4"/>
          <p:cNvSpPr>
            <a:spLocks noChangeArrowheads="1"/>
          </p:cNvSpPr>
          <p:nvPr/>
        </p:nvSpPr>
        <p:spPr bwMode="auto">
          <a:xfrm>
            <a:off x="1163638" y="26558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200">
                <a:latin typeface="Tahoma" charset="0"/>
              </a:rPr>
              <a:t>t</a:t>
            </a:r>
            <a:r>
              <a:rPr lang="en-US" sz="2000">
                <a:latin typeface="Tahoma" charset="0"/>
              </a:rPr>
              <a:t>1</a:t>
            </a:r>
            <a:endParaRPr lang="en-US" sz="3200">
              <a:latin typeface="Tahoma" charset="0"/>
            </a:endParaRPr>
          </a:p>
        </p:txBody>
      </p:sp>
      <p:sp>
        <p:nvSpPr>
          <p:cNvPr id="609285" name="Oval 5"/>
          <p:cNvSpPr>
            <a:spLocks noChangeArrowheads="1"/>
          </p:cNvSpPr>
          <p:nvPr/>
        </p:nvSpPr>
        <p:spPr bwMode="auto">
          <a:xfrm>
            <a:off x="2840038" y="29606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200">
                <a:latin typeface="Tahoma" charset="0"/>
              </a:rPr>
              <a:t>t</a:t>
            </a:r>
            <a:r>
              <a:rPr lang="en-US" sz="2000">
                <a:latin typeface="Tahoma" charset="0"/>
              </a:rPr>
              <a:t>2</a:t>
            </a:r>
            <a:endParaRPr lang="en-US" sz="3200">
              <a:latin typeface="Tahoma" charset="0"/>
            </a:endParaRPr>
          </a:p>
        </p:txBody>
      </p:sp>
      <p:sp>
        <p:nvSpPr>
          <p:cNvPr id="609286" name="Oval 6"/>
          <p:cNvSpPr>
            <a:spLocks noChangeArrowheads="1"/>
          </p:cNvSpPr>
          <p:nvPr/>
        </p:nvSpPr>
        <p:spPr bwMode="auto">
          <a:xfrm>
            <a:off x="4668838" y="29606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200">
                <a:latin typeface="Tahoma" charset="0"/>
              </a:rPr>
              <a:t>t</a:t>
            </a:r>
            <a:r>
              <a:rPr lang="en-US" sz="2000">
                <a:latin typeface="Tahoma" charset="0"/>
              </a:rPr>
              <a:t>3</a:t>
            </a:r>
            <a:endParaRPr lang="en-US" sz="3200">
              <a:latin typeface="Tahoma" charset="0"/>
            </a:endParaRPr>
          </a:p>
        </p:txBody>
      </p:sp>
      <p:sp>
        <p:nvSpPr>
          <p:cNvPr id="609287" name="Oval 7"/>
          <p:cNvSpPr>
            <a:spLocks noChangeArrowheads="1"/>
          </p:cNvSpPr>
          <p:nvPr/>
        </p:nvSpPr>
        <p:spPr bwMode="auto">
          <a:xfrm>
            <a:off x="6345238" y="27320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200">
                <a:latin typeface="Tahoma" charset="0"/>
              </a:rPr>
              <a:t>t</a:t>
            </a:r>
            <a:r>
              <a:rPr lang="en-US" sz="2000">
                <a:latin typeface="Tahoma" charset="0"/>
              </a:rPr>
              <a:t>4</a:t>
            </a:r>
            <a:endParaRPr lang="en-US" sz="3200">
              <a:latin typeface="Tahoma" charset="0"/>
            </a:endParaRPr>
          </a:p>
        </p:txBody>
      </p:sp>
      <p:sp>
        <p:nvSpPr>
          <p:cNvPr id="609288" name="Line 8"/>
          <p:cNvSpPr>
            <a:spLocks noChangeShapeType="1"/>
          </p:cNvSpPr>
          <p:nvPr/>
        </p:nvSpPr>
        <p:spPr bwMode="auto">
          <a:xfrm flipH="1">
            <a:off x="1849438" y="1970088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9289" name="Line 9"/>
          <p:cNvSpPr>
            <a:spLocks noChangeShapeType="1"/>
          </p:cNvSpPr>
          <p:nvPr/>
        </p:nvSpPr>
        <p:spPr bwMode="auto">
          <a:xfrm flipH="1">
            <a:off x="3373438" y="2274888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9290" name="Line 10"/>
          <p:cNvSpPr>
            <a:spLocks noChangeShapeType="1"/>
          </p:cNvSpPr>
          <p:nvPr/>
        </p:nvSpPr>
        <p:spPr bwMode="auto">
          <a:xfrm>
            <a:off x="4287838" y="2198688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9291" name="Line 11"/>
          <p:cNvSpPr>
            <a:spLocks noChangeShapeType="1"/>
          </p:cNvSpPr>
          <p:nvPr/>
        </p:nvSpPr>
        <p:spPr bwMode="auto">
          <a:xfrm>
            <a:off x="4440238" y="1817688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922588" y="1079500"/>
            <a:ext cx="2725737" cy="3189288"/>
            <a:chOff x="1841" y="680"/>
            <a:chExt cx="1717" cy="2009"/>
          </a:xfrm>
        </p:grpSpPr>
        <p:sp>
          <p:nvSpPr>
            <p:cNvPr id="609293" name="Text Box 13"/>
            <p:cNvSpPr txBox="1">
              <a:spLocks noChangeArrowheads="1"/>
            </p:cNvSpPr>
            <p:nvPr/>
          </p:nvSpPr>
          <p:spPr bwMode="auto">
            <a:xfrm>
              <a:off x="2843" y="680"/>
              <a:ext cx="7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800" dirty="0">
                  <a:solidFill>
                    <a:srgbClr val="FF0000"/>
                  </a:solidFill>
                  <a:latin typeface="Tahoma" charset="0"/>
                </a:rPr>
                <a:t>T</a:t>
              </a:r>
              <a:r>
                <a:rPr lang="en-US" sz="2000" dirty="0">
                  <a:solidFill>
                    <a:srgbClr val="FF0000"/>
                  </a:solidFill>
                  <a:latin typeface="Tahoma" charset="0"/>
                </a:rPr>
                <a:t>1</a:t>
              </a:r>
              <a:r>
                <a:rPr lang="en-US" sz="2800" dirty="0">
                  <a:solidFill>
                    <a:srgbClr val="FF0000"/>
                  </a:solidFill>
                  <a:latin typeface="Tahoma" charset="0"/>
                </a:rPr>
                <a:t>(IS)</a:t>
              </a:r>
            </a:p>
          </p:txBody>
        </p:sp>
        <p:sp>
          <p:nvSpPr>
            <p:cNvPr id="609294" name="Text Box 14"/>
            <p:cNvSpPr txBox="1">
              <a:spLocks noChangeArrowheads="1"/>
            </p:cNvSpPr>
            <p:nvPr/>
          </p:nvSpPr>
          <p:spPr bwMode="auto">
            <a:xfrm>
              <a:off x="1984" y="2362"/>
              <a:ext cx="63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FF0000"/>
                  </a:solidFill>
                  <a:latin typeface="Tahoma" charset="0"/>
                </a:rPr>
                <a:t>T</a:t>
              </a:r>
              <a:r>
                <a:rPr lang="en-US" sz="2000">
                  <a:solidFill>
                    <a:srgbClr val="FF0000"/>
                  </a:solidFill>
                  <a:latin typeface="Tahoma" charset="0"/>
                </a:rPr>
                <a:t>1</a:t>
              </a:r>
              <a:r>
                <a:rPr lang="en-US" sz="2800">
                  <a:solidFill>
                    <a:srgbClr val="FF0000"/>
                  </a:solidFill>
                  <a:latin typeface="Tahoma" charset="0"/>
                </a:rPr>
                <a:t>(S)</a:t>
              </a:r>
            </a:p>
          </p:txBody>
        </p:sp>
        <p:sp>
          <p:nvSpPr>
            <p:cNvPr id="609295" name="Freeform 15"/>
            <p:cNvSpPr>
              <a:spLocks/>
            </p:cNvSpPr>
            <p:nvPr/>
          </p:nvSpPr>
          <p:spPr bwMode="auto">
            <a:xfrm>
              <a:off x="2560" y="862"/>
              <a:ext cx="276" cy="207"/>
            </a:xfrm>
            <a:custGeom>
              <a:avLst/>
              <a:gdLst/>
              <a:ahLst/>
              <a:cxnLst>
                <a:cxn ang="0">
                  <a:pos x="0" y="207"/>
                </a:cxn>
                <a:cxn ang="0">
                  <a:pos x="102" y="62"/>
                </a:cxn>
                <a:cxn ang="0">
                  <a:pos x="276" y="11"/>
                </a:cxn>
              </a:cxnLst>
              <a:rect l="0" t="0" r="r" b="b"/>
              <a:pathLst>
                <a:path w="276" h="207">
                  <a:moveTo>
                    <a:pt x="0" y="207"/>
                  </a:moveTo>
                  <a:cubicBezTo>
                    <a:pt x="18" y="150"/>
                    <a:pt x="53" y="98"/>
                    <a:pt x="102" y="62"/>
                  </a:cubicBezTo>
                  <a:cubicBezTo>
                    <a:pt x="141" y="0"/>
                    <a:pt x="210" y="11"/>
                    <a:pt x="276" y="11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9296" name="Freeform 16"/>
            <p:cNvSpPr>
              <a:spLocks/>
            </p:cNvSpPr>
            <p:nvPr/>
          </p:nvSpPr>
          <p:spPr bwMode="auto">
            <a:xfrm>
              <a:off x="1841" y="2175"/>
              <a:ext cx="173" cy="378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13" y="160"/>
                </a:cxn>
                <a:cxn ang="0">
                  <a:pos x="64" y="334"/>
                </a:cxn>
                <a:cxn ang="0">
                  <a:pos x="173" y="378"/>
                </a:cxn>
              </a:cxnLst>
              <a:rect l="0" t="0" r="r" b="b"/>
              <a:pathLst>
                <a:path w="173" h="378">
                  <a:moveTo>
                    <a:pt x="42" y="0"/>
                  </a:moveTo>
                  <a:cubicBezTo>
                    <a:pt x="25" y="53"/>
                    <a:pt x="21" y="104"/>
                    <a:pt x="13" y="160"/>
                  </a:cubicBezTo>
                  <a:cubicBezTo>
                    <a:pt x="18" y="206"/>
                    <a:pt x="0" y="314"/>
                    <a:pt x="64" y="334"/>
                  </a:cubicBezTo>
                  <a:cubicBezTo>
                    <a:pt x="92" y="353"/>
                    <a:pt x="138" y="378"/>
                    <a:pt x="173" y="378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600700" y="1098550"/>
            <a:ext cx="1589088" cy="3128963"/>
            <a:chOff x="3528" y="692"/>
            <a:chExt cx="1001" cy="1971"/>
          </a:xfrm>
        </p:grpSpPr>
        <p:sp>
          <p:nvSpPr>
            <p:cNvPr id="609298" name="Text Box 18"/>
            <p:cNvSpPr txBox="1">
              <a:spLocks noChangeArrowheads="1"/>
            </p:cNvSpPr>
            <p:nvPr/>
          </p:nvSpPr>
          <p:spPr bwMode="auto">
            <a:xfrm>
              <a:off x="3528" y="692"/>
              <a:ext cx="85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800" dirty="0">
                  <a:solidFill>
                    <a:srgbClr val="0000FF"/>
                  </a:solidFill>
                  <a:latin typeface="Tahoma" charset="0"/>
                </a:rPr>
                <a:t>, T</a:t>
              </a:r>
              <a:r>
                <a:rPr lang="en-US" sz="2000" dirty="0">
                  <a:solidFill>
                    <a:srgbClr val="0000FF"/>
                  </a:solidFill>
                  <a:latin typeface="Tahoma" charset="0"/>
                </a:rPr>
                <a:t>2</a:t>
              </a:r>
              <a:r>
                <a:rPr lang="en-US" sz="2800" dirty="0">
                  <a:solidFill>
                    <a:srgbClr val="0000FF"/>
                  </a:solidFill>
                  <a:latin typeface="Tahoma" charset="0"/>
                </a:rPr>
                <a:t>(IX)</a:t>
              </a:r>
            </a:p>
          </p:txBody>
        </p:sp>
        <p:sp>
          <p:nvSpPr>
            <p:cNvPr id="609299" name="Text Box 19"/>
            <p:cNvSpPr txBox="1">
              <a:spLocks noChangeArrowheads="1"/>
            </p:cNvSpPr>
            <p:nvPr/>
          </p:nvSpPr>
          <p:spPr bwMode="auto">
            <a:xfrm>
              <a:off x="3575" y="2336"/>
              <a:ext cx="6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0000FF"/>
                  </a:solidFill>
                  <a:latin typeface="Tahoma" charset="0"/>
                </a:rPr>
                <a:t>T</a:t>
              </a:r>
              <a:r>
                <a:rPr lang="en-US" sz="2000">
                  <a:solidFill>
                    <a:srgbClr val="0000FF"/>
                  </a:solidFill>
                  <a:latin typeface="Tahoma" charset="0"/>
                </a:rPr>
                <a:t>2</a:t>
              </a:r>
              <a:r>
                <a:rPr lang="en-US" sz="2800">
                  <a:solidFill>
                    <a:srgbClr val="0000FF"/>
                  </a:solidFill>
                  <a:latin typeface="Tahoma" charset="0"/>
                </a:rPr>
                <a:t>(X)</a:t>
              </a:r>
            </a:p>
          </p:txBody>
        </p:sp>
        <p:sp>
          <p:nvSpPr>
            <p:cNvPr id="609300" name="Freeform 20"/>
            <p:cNvSpPr>
              <a:spLocks/>
            </p:cNvSpPr>
            <p:nvPr/>
          </p:nvSpPr>
          <p:spPr bwMode="auto">
            <a:xfrm>
              <a:off x="4218" y="1957"/>
              <a:ext cx="311" cy="569"/>
            </a:xfrm>
            <a:custGeom>
              <a:avLst/>
              <a:gdLst/>
              <a:ahLst/>
              <a:cxnLst>
                <a:cxn ang="0">
                  <a:pos x="167" y="0"/>
                </a:cxn>
                <a:cxn ang="0">
                  <a:pos x="203" y="72"/>
                </a:cxn>
                <a:cxn ang="0">
                  <a:pos x="218" y="109"/>
                </a:cxn>
                <a:cxn ang="0">
                  <a:pos x="247" y="152"/>
                </a:cxn>
                <a:cxn ang="0">
                  <a:pos x="269" y="196"/>
                </a:cxn>
                <a:cxn ang="0">
                  <a:pos x="291" y="276"/>
                </a:cxn>
                <a:cxn ang="0">
                  <a:pos x="305" y="349"/>
                </a:cxn>
                <a:cxn ang="0">
                  <a:pos x="240" y="545"/>
                </a:cxn>
                <a:cxn ang="0">
                  <a:pos x="196" y="567"/>
                </a:cxn>
                <a:cxn ang="0">
                  <a:pos x="0" y="567"/>
                </a:cxn>
              </a:cxnLst>
              <a:rect l="0" t="0" r="r" b="b"/>
              <a:pathLst>
                <a:path w="311" h="569">
                  <a:moveTo>
                    <a:pt x="167" y="0"/>
                  </a:moveTo>
                  <a:cubicBezTo>
                    <a:pt x="180" y="69"/>
                    <a:pt x="162" y="4"/>
                    <a:pt x="203" y="72"/>
                  </a:cubicBezTo>
                  <a:cubicBezTo>
                    <a:pt x="210" y="83"/>
                    <a:pt x="212" y="97"/>
                    <a:pt x="218" y="109"/>
                  </a:cubicBezTo>
                  <a:cubicBezTo>
                    <a:pt x="226" y="124"/>
                    <a:pt x="247" y="152"/>
                    <a:pt x="247" y="152"/>
                  </a:cubicBezTo>
                  <a:cubicBezTo>
                    <a:pt x="265" y="207"/>
                    <a:pt x="241" y="139"/>
                    <a:pt x="269" y="196"/>
                  </a:cubicBezTo>
                  <a:cubicBezTo>
                    <a:pt x="281" y="219"/>
                    <a:pt x="285" y="251"/>
                    <a:pt x="291" y="276"/>
                  </a:cubicBezTo>
                  <a:cubicBezTo>
                    <a:pt x="297" y="300"/>
                    <a:pt x="305" y="349"/>
                    <a:pt x="305" y="349"/>
                  </a:cubicBezTo>
                  <a:cubicBezTo>
                    <a:pt x="299" y="452"/>
                    <a:pt x="311" y="486"/>
                    <a:pt x="240" y="545"/>
                  </a:cubicBezTo>
                  <a:cubicBezTo>
                    <a:pt x="230" y="554"/>
                    <a:pt x="211" y="567"/>
                    <a:pt x="196" y="567"/>
                  </a:cubicBezTo>
                  <a:cubicBezTo>
                    <a:pt x="131" y="569"/>
                    <a:pt x="65" y="567"/>
                    <a:pt x="0" y="567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314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611331" name="Oval 3"/>
          <p:cNvSpPr>
            <a:spLocks noChangeArrowheads="1"/>
          </p:cNvSpPr>
          <p:nvPr/>
        </p:nvSpPr>
        <p:spPr bwMode="auto">
          <a:xfrm>
            <a:off x="1270000" y="9144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1330325" y="9271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611333" name="Oval 5"/>
          <p:cNvSpPr>
            <a:spLocks noChangeArrowheads="1"/>
          </p:cNvSpPr>
          <p:nvPr/>
        </p:nvSpPr>
        <p:spPr bwMode="auto">
          <a:xfrm>
            <a:off x="508000" y="17780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34" name="Text Box 6"/>
          <p:cNvSpPr txBox="1">
            <a:spLocks noChangeArrowheads="1"/>
          </p:cNvSpPr>
          <p:nvPr/>
        </p:nvSpPr>
        <p:spPr bwMode="auto">
          <a:xfrm>
            <a:off x="568325" y="179070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t1</a:t>
            </a:r>
          </a:p>
        </p:txBody>
      </p:sp>
      <p:sp>
        <p:nvSpPr>
          <p:cNvPr id="611335" name="Oval 7"/>
          <p:cNvSpPr>
            <a:spLocks noChangeArrowheads="1"/>
          </p:cNvSpPr>
          <p:nvPr/>
        </p:nvSpPr>
        <p:spPr bwMode="auto">
          <a:xfrm>
            <a:off x="2120900" y="17145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36" name="Text Box 8"/>
          <p:cNvSpPr txBox="1">
            <a:spLocks noChangeArrowheads="1"/>
          </p:cNvSpPr>
          <p:nvPr/>
        </p:nvSpPr>
        <p:spPr bwMode="auto">
          <a:xfrm>
            <a:off x="2181225" y="172720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t3</a:t>
            </a:r>
          </a:p>
        </p:txBody>
      </p:sp>
      <p:sp>
        <p:nvSpPr>
          <p:cNvPr id="611337" name="Oval 9"/>
          <p:cNvSpPr>
            <a:spLocks noChangeArrowheads="1"/>
          </p:cNvSpPr>
          <p:nvPr/>
        </p:nvSpPr>
        <p:spPr bwMode="auto">
          <a:xfrm>
            <a:off x="2933700" y="17526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38" name="Text Box 10"/>
          <p:cNvSpPr txBox="1">
            <a:spLocks noChangeArrowheads="1"/>
          </p:cNvSpPr>
          <p:nvPr/>
        </p:nvSpPr>
        <p:spPr bwMode="auto">
          <a:xfrm>
            <a:off x="2994025" y="176530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t4</a:t>
            </a:r>
          </a:p>
        </p:txBody>
      </p:sp>
      <p:sp>
        <p:nvSpPr>
          <p:cNvPr id="611339" name="Oval 11"/>
          <p:cNvSpPr>
            <a:spLocks noChangeArrowheads="1"/>
          </p:cNvSpPr>
          <p:nvPr/>
        </p:nvSpPr>
        <p:spPr bwMode="auto">
          <a:xfrm>
            <a:off x="1409700" y="17653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40" name="Text Box 12"/>
          <p:cNvSpPr txBox="1">
            <a:spLocks noChangeArrowheads="1"/>
          </p:cNvSpPr>
          <p:nvPr/>
        </p:nvSpPr>
        <p:spPr bwMode="auto">
          <a:xfrm>
            <a:off x="1470025" y="177800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t2</a:t>
            </a:r>
          </a:p>
        </p:txBody>
      </p:sp>
      <p:sp>
        <p:nvSpPr>
          <p:cNvPr id="611341" name="Line 13"/>
          <p:cNvSpPr>
            <a:spLocks noChangeShapeType="1"/>
          </p:cNvSpPr>
          <p:nvPr/>
        </p:nvSpPr>
        <p:spPr bwMode="auto">
          <a:xfrm flipH="1">
            <a:off x="749300" y="1270000"/>
            <a:ext cx="6223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42" name="Line 14"/>
          <p:cNvSpPr>
            <a:spLocks noChangeShapeType="1"/>
          </p:cNvSpPr>
          <p:nvPr/>
        </p:nvSpPr>
        <p:spPr bwMode="auto">
          <a:xfrm>
            <a:off x="1498600" y="1308100"/>
            <a:ext cx="889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43" name="Line 15"/>
          <p:cNvSpPr>
            <a:spLocks noChangeShapeType="1"/>
          </p:cNvSpPr>
          <p:nvPr/>
        </p:nvSpPr>
        <p:spPr bwMode="auto">
          <a:xfrm>
            <a:off x="1625600" y="1257300"/>
            <a:ext cx="6096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44" name="Line 16"/>
          <p:cNvSpPr>
            <a:spLocks noChangeShapeType="1"/>
          </p:cNvSpPr>
          <p:nvPr/>
        </p:nvSpPr>
        <p:spPr bwMode="auto">
          <a:xfrm>
            <a:off x="1701800" y="1155700"/>
            <a:ext cx="133350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45" name="Oval 17"/>
          <p:cNvSpPr>
            <a:spLocks noChangeArrowheads="1"/>
          </p:cNvSpPr>
          <p:nvPr/>
        </p:nvSpPr>
        <p:spPr bwMode="auto">
          <a:xfrm>
            <a:off x="939800" y="27813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46" name="Text Box 18"/>
          <p:cNvSpPr txBox="1">
            <a:spLocks noChangeArrowheads="1"/>
          </p:cNvSpPr>
          <p:nvPr/>
        </p:nvSpPr>
        <p:spPr bwMode="auto">
          <a:xfrm>
            <a:off x="923925" y="28448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f2.1</a:t>
            </a:r>
          </a:p>
        </p:txBody>
      </p:sp>
      <p:sp>
        <p:nvSpPr>
          <p:cNvPr id="611347" name="Oval 19"/>
          <p:cNvSpPr>
            <a:spLocks noChangeArrowheads="1"/>
          </p:cNvSpPr>
          <p:nvPr/>
        </p:nvSpPr>
        <p:spPr bwMode="auto">
          <a:xfrm>
            <a:off x="1676400" y="27559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48" name="Text Box 20"/>
          <p:cNvSpPr txBox="1">
            <a:spLocks noChangeArrowheads="1"/>
          </p:cNvSpPr>
          <p:nvPr/>
        </p:nvSpPr>
        <p:spPr bwMode="auto">
          <a:xfrm>
            <a:off x="1647825" y="2819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f2.2</a:t>
            </a:r>
          </a:p>
        </p:txBody>
      </p:sp>
      <p:sp>
        <p:nvSpPr>
          <p:cNvPr id="611349" name="Oval 21"/>
          <p:cNvSpPr>
            <a:spLocks noChangeArrowheads="1"/>
          </p:cNvSpPr>
          <p:nvPr/>
        </p:nvSpPr>
        <p:spPr bwMode="auto">
          <a:xfrm>
            <a:off x="2692400" y="27305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50" name="Oval 22"/>
          <p:cNvSpPr>
            <a:spLocks noChangeArrowheads="1"/>
          </p:cNvSpPr>
          <p:nvPr/>
        </p:nvSpPr>
        <p:spPr bwMode="auto">
          <a:xfrm>
            <a:off x="3390900" y="27051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51" name="Text Box 23"/>
          <p:cNvSpPr txBox="1">
            <a:spLocks noChangeArrowheads="1"/>
          </p:cNvSpPr>
          <p:nvPr/>
        </p:nvSpPr>
        <p:spPr bwMode="auto">
          <a:xfrm>
            <a:off x="2663825" y="27813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f4.2</a:t>
            </a:r>
          </a:p>
        </p:txBody>
      </p:sp>
      <p:sp>
        <p:nvSpPr>
          <p:cNvPr id="611352" name="Text Box 24"/>
          <p:cNvSpPr txBox="1">
            <a:spLocks noChangeArrowheads="1"/>
          </p:cNvSpPr>
          <p:nvPr/>
        </p:nvSpPr>
        <p:spPr bwMode="auto">
          <a:xfrm>
            <a:off x="3336925" y="27686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f4.2</a:t>
            </a:r>
          </a:p>
        </p:txBody>
      </p:sp>
      <p:sp>
        <p:nvSpPr>
          <p:cNvPr id="611353" name="Line 25"/>
          <p:cNvSpPr>
            <a:spLocks noChangeShapeType="1"/>
          </p:cNvSpPr>
          <p:nvPr/>
        </p:nvSpPr>
        <p:spPr bwMode="auto">
          <a:xfrm flipH="1">
            <a:off x="1181100" y="2120900"/>
            <a:ext cx="33020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54" name="Line 26"/>
          <p:cNvSpPr>
            <a:spLocks noChangeShapeType="1"/>
          </p:cNvSpPr>
          <p:nvPr/>
        </p:nvSpPr>
        <p:spPr bwMode="auto">
          <a:xfrm>
            <a:off x="1701800" y="2159000"/>
            <a:ext cx="1778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55" name="Line 27"/>
          <p:cNvSpPr>
            <a:spLocks noChangeShapeType="1"/>
          </p:cNvSpPr>
          <p:nvPr/>
        </p:nvSpPr>
        <p:spPr bwMode="auto">
          <a:xfrm flipH="1">
            <a:off x="2870200" y="2159000"/>
            <a:ext cx="2413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56" name="Line 28"/>
          <p:cNvSpPr>
            <a:spLocks noChangeShapeType="1"/>
          </p:cNvSpPr>
          <p:nvPr/>
        </p:nvSpPr>
        <p:spPr bwMode="auto">
          <a:xfrm>
            <a:off x="3302000" y="2095500"/>
            <a:ext cx="25400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57" name="Text Box 29"/>
          <p:cNvSpPr txBox="1">
            <a:spLocks noChangeArrowheads="1"/>
          </p:cNvSpPr>
          <p:nvPr/>
        </p:nvSpPr>
        <p:spPr bwMode="auto">
          <a:xfrm>
            <a:off x="758825" y="633413"/>
            <a:ext cx="749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FF"/>
                </a:solidFill>
              </a:rPr>
              <a:t>T1(IX)</a:t>
            </a:r>
          </a:p>
        </p:txBody>
      </p:sp>
      <p:sp>
        <p:nvSpPr>
          <p:cNvPr id="611358" name="Text Box 30"/>
          <p:cNvSpPr txBox="1">
            <a:spLocks noChangeArrowheads="1"/>
          </p:cNvSpPr>
          <p:nvPr/>
        </p:nvSpPr>
        <p:spPr bwMode="auto">
          <a:xfrm>
            <a:off x="771525" y="1585913"/>
            <a:ext cx="749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FF"/>
                </a:solidFill>
              </a:rPr>
              <a:t>T1(IX)</a:t>
            </a:r>
          </a:p>
        </p:txBody>
      </p:sp>
      <p:sp>
        <p:nvSpPr>
          <p:cNvPr id="611359" name="Text Box 31"/>
          <p:cNvSpPr txBox="1">
            <a:spLocks noChangeArrowheads="1"/>
          </p:cNvSpPr>
          <p:nvPr/>
        </p:nvSpPr>
        <p:spPr bwMode="auto">
          <a:xfrm>
            <a:off x="444500" y="2538413"/>
            <a:ext cx="692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FF"/>
                </a:solidFill>
              </a:rPr>
              <a:t>T1(X)</a:t>
            </a:r>
          </a:p>
        </p:txBody>
      </p:sp>
      <p:sp>
        <p:nvSpPr>
          <p:cNvPr id="611360" name="Oval 32"/>
          <p:cNvSpPr>
            <a:spLocks noChangeArrowheads="1"/>
          </p:cNvSpPr>
          <p:nvPr/>
        </p:nvSpPr>
        <p:spPr bwMode="auto">
          <a:xfrm>
            <a:off x="6273800" y="10795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61" name="Text Box 33"/>
          <p:cNvSpPr txBox="1">
            <a:spLocks noChangeArrowheads="1"/>
          </p:cNvSpPr>
          <p:nvPr/>
        </p:nvSpPr>
        <p:spPr bwMode="auto">
          <a:xfrm>
            <a:off x="6334125" y="10922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611362" name="Oval 34"/>
          <p:cNvSpPr>
            <a:spLocks noChangeArrowheads="1"/>
          </p:cNvSpPr>
          <p:nvPr/>
        </p:nvSpPr>
        <p:spPr bwMode="auto">
          <a:xfrm>
            <a:off x="5511800" y="19431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63" name="Text Box 35"/>
          <p:cNvSpPr txBox="1">
            <a:spLocks noChangeArrowheads="1"/>
          </p:cNvSpPr>
          <p:nvPr/>
        </p:nvSpPr>
        <p:spPr bwMode="auto">
          <a:xfrm>
            <a:off x="5572125" y="195580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t1</a:t>
            </a:r>
          </a:p>
        </p:txBody>
      </p:sp>
      <p:sp>
        <p:nvSpPr>
          <p:cNvPr id="611364" name="Oval 36"/>
          <p:cNvSpPr>
            <a:spLocks noChangeArrowheads="1"/>
          </p:cNvSpPr>
          <p:nvPr/>
        </p:nvSpPr>
        <p:spPr bwMode="auto">
          <a:xfrm>
            <a:off x="7124700" y="18796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65" name="Text Box 37"/>
          <p:cNvSpPr txBox="1">
            <a:spLocks noChangeArrowheads="1"/>
          </p:cNvSpPr>
          <p:nvPr/>
        </p:nvSpPr>
        <p:spPr bwMode="auto">
          <a:xfrm>
            <a:off x="7185025" y="189230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t3</a:t>
            </a:r>
          </a:p>
        </p:txBody>
      </p:sp>
      <p:sp>
        <p:nvSpPr>
          <p:cNvPr id="611366" name="Oval 38"/>
          <p:cNvSpPr>
            <a:spLocks noChangeArrowheads="1"/>
          </p:cNvSpPr>
          <p:nvPr/>
        </p:nvSpPr>
        <p:spPr bwMode="auto">
          <a:xfrm>
            <a:off x="7937500" y="19177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67" name="Text Box 39"/>
          <p:cNvSpPr txBox="1">
            <a:spLocks noChangeArrowheads="1"/>
          </p:cNvSpPr>
          <p:nvPr/>
        </p:nvSpPr>
        <p:spPr bwMode="auto">
          <a:xfrm>
            <a:off x="7997825" y="193040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t4</a:t>
            </a:r>
          </a:p>
        </p:txBody>
      </p:sp>
      <p:sp>
        <p:nvSpPr>
          <p:cNvPr id="611368" name="Oval 40"/>
          <p:cNvSpPr>
            <a:spLocks noChangeArrowheads="1"/>
          </p:cNvSpPr>
          <p:nvPr/>
        </p:nvSpPr>
        <p:spPr bwMode="auto">
          <a:xfrm>
            <a:off x="6413500" y="19304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69" name="Text Box 41"/>
          <p:cNvSpPr txBox="1">
            <a:spLocks noChangeArrowheads="1"/>
          </p:cNvSpPr>
          <p:nvPr/>
        </p:nvSpPr>
        <p:spPr bwMode="auto">
          <a:xfrm>
            <a:off x="6473825" y="194310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t2</a:t>
            </a:r>
          </a:p>
        </p:txBody>
      </p:sp>
      <p:sp>
        <p:nvSpPr>
          <p:cNvPr id="611370" name="Line 42"/>
          <p:cNvSpPr>
            <a:spLocks noChangeShapeType="1"/>
          </p:cNvSpPr>
          <p:nvPr/>
        </p:nvSpPr>
        <p:spPr bwMode="auto">
          <a:xfrm flipH="1">
            <a:off x="5753100" y="1435100"/>
            <a:ext cx="6223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71" name="Line 43"/>
          <p:cNvSpPr>
            <a:spLocks noChangeShapeType="1"/>
          </p:cNvSpPr>
          <p:nvPr/>
        </p:nvSpPr>
        <p:spPr bwMode="auto">
          <a:xfrm>
            <a:off x="6502400" y="1473200"/>
            <a:ext cx="889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72" name="Line 44"/>
          <p:cNvSpPr>
            <a:spLocks noChangeShapeType="1"/>
          </p:cNvSpPr>
          <p:nvPr/>
        </p:nvSpPr>
        <p:spPr bwMode="auto">
          <a:xfrm>
            <a:off x="6629400" y="1422400"/>
            <a:ext cx="6096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73" name="Line 45"/>
          <p:cNvSpPr>
            <a:spLocks noChangeShapeType="1"/>
          </p:cNvSpPr>
          <p:nvPr/>
        </p:nvSpPr>
        <p:spPr bwMode="auto">
          <a:xfrm>
            <a:off x="6705600" y="1320800"/>
            <a:ext cx="133350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74" name="Oval 46"/>
          <p:cNvSpPr>
            <a:spLocks noChangeArrowheads="1"/>
          </p:cNvSpPr>
          <p:nvPr/>
        </p:nvSpPr>
        <p:spPr bwMode="auto">
          <a:xfrm>
            <a:off x="5943600" y="29464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75" name="Text Box 47"/>
          <p:cNvSpPr txBox="1">
            <a:spLocks noChangeArrowheads="1"/>
          </p:cNvSpPr>
          <p:nvPr/>
        </p:nvSpPr>
        <p:spPr bwMode="auto">
          <a:xfrm>
            <a:off x="5927725" y="30099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f2.1</a:t>
            </a:r>
          </a:p>
        </p:txBody>
      </p:sp>
      <p:sp>
        <p:nvSpPr>
          <p:cNvPr id="611376" name="Oval 48"/>
          <p:cNvSpPr>
            <a:spLocks noChangeArrowheads="1"/>
          </p:cNvSpPr>
          <p:nvPr/>
        </p:nvSpPr>
        <p:spPr bwMode="auto">
          <a:xfrm>
            <a:off x="6680200" y="29210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77" name="Text Box 49"/>
          <p:cNvSpPr txBox="1">
            <a:spLocks noChangeArrowheads="1"/>
          </p:cNvSpPr>
          <p:nvPr/>
        </p:nvSpPr>
        <p:spPr bwMode="auto">
          <a:xfrm>
            <a:off x="6651625" y="29845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f2.2</a:t>
            </a:r>
          </a:p>
        </p:txBody>
      </p:sp>
      <p:sp>
        <p:nvSpPr>
          <p:cNvPr id="611378" name="Oval 50"/>
          <p:cNvSpPr>
            <a:spLocks noChangeArrowheads="1"/>
          </p:cNvSpPr>
          <p:nvPr/>
        </p:nvSpPr>
        <p:spPr bwMode="auto">
          <a:xfrm>
            <a:off x="7696200" y="28956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79" name="Oval 51"/>
          <p:cNvSpPr>
            <a:spLocks noChangeArrowheads="1"/>
          </p:cNvSpPr>
          <p:nvPr/>
        </p:nvSpPr>
        <p:spPr bwMode="auto">
          <a:xfrm>
            <a:off x="8394700" y="28702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80" name="Text Box 52"/>
          <p:cNvSpPr txBox="1">
            <a:spLocks noChangeArrowheads="1"/>
          </p:cNvSpPr>
          <p:nvPr/>
        </p:nvSpPr>
        <p:spPr bwMode="auto">
          <a:xfrm>
            <a:off x="7667625" y="294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f4.2</a:t>
            </a:r>
          </a:p>
        </p:txBody>
      </p:sp>
      <p:sp>
        <p:nvSpPr>
          <p:cNvPr id="611381" name="Text Box 53"/>
          <p:cNvSpPr txBox="1">
            <a:spLocks noChangeArrowheads="1"/>
          </p:cNvSpPr>
          <p:nvPr/>
        </p:nvSpPr>
        <p:spPr bwMode="auto">
          <a:xfrm>
            <a:off x="8340725" y="29337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f4.2</a:t>
            </a:r>
          </a:p>
        </p:txBody>
      </p:sp>
      <p:sp>
        <p:nvSpPr>
          <p:cNvPr id="611382" name="Line 54"/>
          <p:cNvSpPr>
            <a:spLocks noChangeShapeType="1"/>
          </p:cNvSpPr>
          <p:nvPr/>
        </p:nvSpPr>
        <p:spPr bwMode="auto">
          <a:xfrm flipH="1">
            <a:off x="6184900" y="2286000"/>
            <a:ext cx="33020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83" name="Line 55"/>
          <p:cNvSpPr>
            <a:spLocks noChangeShapeType="1"/>
          </p:cNvSpPr>
          <p:nvPr/>
        </p:nvSpPr>
        <p:spPr bwMode="auto">
          <a:xfrm>
            <a:off x="6705600" y="2324100"/>
            <a:ext cx="1778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84" name="Line 56"/>
          <p:cNvSpPr>
            <a:spLocks noChangeShapeType="1"/>
          </p:cNvSpPr>
          <p:nvPr/>
        </p:nvSpPr>
        <p:spPr bwMode="auto">
          <a:xfrm flipH="1">
            <a:off x="7874000" y="2324100"/>
            <a:ext cx="2413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85" name="Line 57"/>
          <p:cNvSpPr>
            <a:spLocks noChangeShapeType="1"/>
          </p:cNvSpPr>
          <p:nvPr/>
        </p:nvSpPr>
        <p:spPr bwMode="auto">
          <a:xfrm>
            <a:off x="8305800" y="2260600"/>
            <a:ext cx="25400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86" name="Text Box 58"/>
          <p:cNvSpPr txBox="1">
            <a:spLocks noChangeArrowheads="1"/>
          </p:cNvSpPr>
          <p:nvPr/>
        </p:nvSpPr>
        <p:spPr bwMode="auto">
          <a:xfrm>
            <a:off x="5762625" y="798513"/>
            <a:ext cx="749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FF"/>
                </a:solidFill>
              </a:rPr>
              <a:t>T1(IS)</a:t>
            </a:r>
          </a:p>
        </p:txBody>
      </p:sp>
      <p:sp>
        <p:nvSpPr>
          <p:cNvPr id="611387" name="Text Box 59"/>
          <p:cNvSpPr txBox="1">
            <a:spLocks noChangeArrowheads="1"/>
          </p:cNvSpPr>
          <p:nvPr/>
        </p:nvSpPr>
        <p:spPr bwMode="auto">
          <a:xfrm>
            <a:off x="5775325" y="1751013"/>
            <a:ext cx="692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FF"/>
                </a:solidFill>
              </a:rPr>
              <a:t>T1(S)</a:t>
            </a:r>
          </a:p>
        </p:txBody>
      </p:sp>
      <p:sp>
        <p:nvSpPr>
          <p:cNvPr id="611388" name="Oval 60"/>
          <p:cNvSpPr>
            <a:spLocks noChangeArrowheads="1"/>
          </p:cNvSpPr>
          <p:nvPr/>
        </p:nvSpPr>
        <p:spPr bwMode="auto">
          <a:xfrm>
            <a:off x="5816600" y="38989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89" name="Text Box 61"/>
          <p:cNvSpPr txBox="1">
            <a:spLocks noChangeArrowheads="1"/>
          </p:cNvSpPr>
          <p:nvPr/>
        </p:nvSpPr>
        <p:spPr bwMode="auto">
          <a:xfrm>
            <a:off x="5876925" y="39116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611390" name="Oval 62"/>
          <p:cNvSpPr>
            <a:spLocks noChangeArrowheads="1"/>
          </p:cNvSpPr>
          <p:nvPr/>
        </p:nvSpPr>
        <p:spPr bwMode="auto">
          <a:xfrm>
            <a:off x="5054600" y="47625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91" name="Text Box 63"/>
          <p:cNvSpPr txBox="1">
            <a:spLocks noChangeArrowheads="1"/>
          </p:cNvSpPr>
          <p:nvPr/>
        </p:nvSpPr>
        <p:spPr bwMode="auto">
          <a:xfrm>
            <a:off x="5114925" y="477520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t1</a:t>
            </a:r>
          </a:p>
        </p:txBody>
      </p:sp>
      <p:sp>
        <p:nvSpPr>
          <p:cNvPr id="611392" name="Oval 64"/>
          <p:cNvSpPr>
            <a:spLocks noChangeArrowheads="1"/>
          </p:cNvSpPr>
          <p:nvPr/>
        </p:nvSpPr>
        <p:spPr bwMode="auto">
          <a:xfrm>
            <a:off x="6667500" y="46990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93" name="Text Box 65"/>
          <p:cNvSpPr txBox="1">
            <a:spLocks noChangeArrowheads="1"/>
          </p:cNvSpPr>
          <p:nvPr/>
        </p:nvSpPr>
        <p:spPr bwMode="auto">
          <a:xfrm>
            <a:off x="6727825" y="471170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t3</a:t>
            </a:r>
          </a:p>
        </p:txBody>
      </p:sp>
      <p:sp>
        <p:nvSpPr>
          <p:cNvPr id="611394" name="Oval 66"/>
          <p:cNvSpPr>
            <a:spLocks noChangeArrowheads="1"/>
          </p:cNvSpPr>
          <p:nvPr/>
        </p:nvSpPr>
        <p:spPr bwMode="auto">
          <a:xfrm>
            <a:off x="7480300" y="47371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95" name="Text Box 67"/>
          <p:cNvSpPr txBox="1">
            <a:spLocks noChangeArrowheads="1"/>
          </p:cNvSpPr>
          <p:nvPr/>
        </p:nvSpPr>
        <p:spPr bwMode="auto">
          <a:xfrm>
            <a:off x="7540625" y="474980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t4</a:t>
            </a:r>
          </a:p>
        </p:txBody>
      </p:sp>
      <p:sp>
        <p:nvSpPr>
          <p:cNvPr id="611396" name="Oval 68"/>
          <p:cNvSpPr>
            <a:spLocks noChangeArrowheads="1"/>
          </p:cNvSpPr>
          <p:nvPr/>
        </p:nvSpPr>
        <p:spPr bwMode="auto">
          <a:xfrm>
            <a:off x="5956300" y="47498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97" name="Text Box 69"/>
          <p:cNvSpPr txBox="1">
            <a:spLocks noChangeArrowheads="1"/>
          </p:cNvSpPr>
          <p:nvPr/>
        </p:nvSpPr>
        <p:spPr bwMode="auto">
          <a:xfrm>
            <a:off x="6016625" y="476250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t2</a:t>
            </a:r>
          </a:p>
        </p:txBody>
      </p:sp>
      <p:sp>
        <p:nvSpPr>
          <p:cNvPr id="611398" name="Line 70"/>
          <p:cNvSpPr>
            <a:spLocks noChangeShapeType="1"/>
          </p:cNvSpPr>
          <p:nvPr/>
        </p:nvSpPr>
        <p:spPr bwMode="auto">
          <a:xfrm flipH="1">
            <a:off x="5295900" y="4254500"/>
            <a:ext cx="6223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99" name="Line 71"/>
          <p:cNvSpPr>
            <a:spLocks noChangeShapeType="1"/>
          </p:cNvSpPr>
          <p:nvPr/>
        </p:nvSpPr>
        <p:spPr bwMode="auto">
          <a:xfrm>
            <a:off x="6045200" y="4292600"/>
            <a:ext cx="889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400" name="Line 72"/>
          <p:cNvSpPr>
            <a:spLocks noChangeShapeType="1"/>
          </p:cNvSpPr>
          <p:nvPr/>
        </p:nvSpPr>
        <p:spPr bwMode="auto">
          <a:xfrm>
            <a:off x="6172200" y="4241800"/>
            <a:ext cx="6096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401" name="Line 73"/>
          <p:cNvSpPr>
            <a:spLocks noChangeShapeType="1"/>
          </p:cNvSpPr>
          <p:nvPr/>
        </p:nvSpPr>
        <p:spPr bwMode="auto">
          <a:xfrm>
            <a:off x="6248400" y="4140200"/>
            <a:ext cx="133350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402" name="Oval 74"/>
          <p:cNvSpPr>
            <a:spLocks noChangeArrowheads="1"/>
          </p:cNvSpPr>
          <p:nvPr/>
        </p:nvSpPr>
        <p:spPr bwMode="auto">
          <a:xfrm>
            <a:off x="5486400" y="57658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403" name="Text Box 75"/>
          <p:cNvSpPr txBox="1">
            <a:spLocks noChangeArrowheads="1"/>
          </p:cNvSpPr>
          <p:nvPr/>
        </p:nvSpPr>
        <p:spPr bwMode="auto">
          <a:xfrm>
            <a:off x="5470525" y="58293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f2.1</a:t>
            </a:r>
          </a:p>
        </p:txBody>
      </p:sp>
      <p:sp>
        <p:nvSpPr>
          <p:cNvPr id="611404" name="Oval 76"/>
          <p:cNvSpPr>
            <a:spLocks noChangeArrowheads="1"/>
          </p:cNvSpPr>
          <p:nvPr/>
        </p:nvSpPr>
        <p:spPr bwMode="auto">
          <a:xfrm>
            <a:off x="6223000" y="57404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405" name="Text Box 77"/>
          <p:cNvSpPr txBox="1">
            <a:spLocks noChangeArrowheads="1"/>
          </p:cNvSpPr>
          <p:nvPr/>
        </p:nvSpPr>
        <p:spPr bwMode="auto">
          <a:xfrm>
            <a:off x="6194425" y="58039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f2.2</a:t>
            </a:r>
          </a:p>
        </p:txBody>
      </p:sp>
      <p:sp>
        <p:nvSpPr>
          <p:cNvPr id="611406" name="Oval 78"/>
          <p:cNvSpPr>
            <a:spLocks noChangeArrowheads="1"/>
          </p:cNvSpPr>
          <p:nvPr/>
        </p:nvSpPr>
        <p:spPr bwMode="auto">
          <a:xfrm>
            <a:off x="7239000" y="57150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407" name="Oval 79"/>
          <p:cNvSpPr>
            <a:spLocks noChangeArrowheads="1"/>
          </p:cNvSpPr>
          <p:nvPr/>
        </p:nvSpPr>
        <p:spPr bwMode="auto">
          <a:xfrm>
            <a:off x="7937500" y="56896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408" name="Text Box 80"/>
          <p:cNvSpPr txBox="1">
            <a:spLocks noChangeArrowheads="1"/>
          </p:cNvSpPr>
          <p:nvPr/>
        </p:nvSpPr>
        <p:spPr bwMode="auto">
          <a:xfrm>
            <a:off x="7210425" y="57658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f4.2</a:t>
            </a:r>
          </a:p>
        </p:txBody>
      </p:sp>
      <p:sp>
        <p:nvSpPr>
          <p:cNvPr id="611409" name="Text Box 81"/>
          <p:cNvSpPr txBox="1">
            <a:spLocks noChangeArrowheads="1"/>
          </p:cNvSpPr>
          <p:nvPr/>
        </p:nvSpPr>
        <p:spPr bwMode="auto">
          <a:xfrm>
            <a:off x="7883525" y="57531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f4.2</a:t>
            </a:r>
          </a:p>
        </p:txBody>
      </p:sp>
      <p:sp>
        <p:nvSpPr>
          <p:cNvPr id="611410" name="Line 82"/>
          <p:cNvSpPr>
            <a:spLocks noChangeShapeType="1"/>
          </p:cNvSpPr>
          <p:nvPr/>
        </p:nvSpPr>
        <p:spPr bwMode="auto">
          <a:xfrm flipH="1">
            <a:off x="5727700" y="5105400"/>
            <a:ext cx="33020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411" name="Line 83"/>
          <p:cNvSpPr>
            <a:spLocks noChangeShapeType="1"/>
          </p:cNvSpPr>
          <p:nvPr/>
        </p:nvSpPr>
        <p:spPr bwMode="auto">
          <a:xfrm>
            <a:off x="6248400" y="5143500"/>
            <a:ext cx="1778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412" name="Line 84"/>
          <p:cNvSpPr>
            <a:spLocks noChangeShapeType="1"/>
          </p:cNvSpPr>
          <p:nvPr/>
        </p:nvSpPr>
        <p:spPr bwMode="auto">
          <a:xfrm flipH="1">
            <a:off x="7416800" y="5143500"/>
            <a:ext cx="2413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413" name="Line 85"/>
          <p:cNvSpPr>
            <a:spLocks noChangeShapeType="1"/>
          </p:cNvSpPr>
          <p:nvPr/>
        </p:nvSpPr>
        <p:spPr bwMode="auto">
          <a:xfrm>
            <a:off x="7848600" y="5080000"/>
            <a:ext cx="25400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414" name="Text Box 86"/>
          <p:cNvSpPr txBox="1">
            <a:spLocks noChangeArrowheads="1"/>
          </p:cNvSpPr>
          <p:nvPr/>
        </p:nvSpPr>
        <p:spPr bwMode="auto">
          <a:xfrm>
            <a:off x="5305425" y="3617913"/>
            <a:ext cx="884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FF"/>
                </a:solidFill>
              </a:rPr>
              <a:t>T1(SIX)</a:t>
            </a:r>
          </a:p>
        </p:txBody>
      </p:sp>
      <p:sp>
        <p:nvSpPr>
          <p:cNvPr id="611415" name="Text Box 87"/>
          <p:cNvSpPr txBox="1">
            <a:spLocks noChangeArrowheads="1"/>
          </p:cNvSpPr>
          <p:nvPr/>
        </p:nvSpPr>
        <p:spPr bwMode="auto">
          <a:xfrm>
            <a:off x="5318125" y="4570413"/>
            <a:ext cx="749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FF"/>
                </a:solidFill>
              </a:rPr>
              <a:t>T1(IX)</a:t>
            </a:r>
          </a:p>
        </p:txBody>
      </p:sp>
      <p:sp>
        <p:nvSpPr>
          <p:cNvPr id="611416" name="Text Box 88"/>
          <p:cNvSpPr txBox="1">
            <a:spLocks noChangeArrowheads="1"/>
          </p:cNvSpPr>
          <p:nvPr/>
        </p:nvSpPr>
        <p:spPr bwMode="auto">
          <a:xfrm>
            <a:off x="4991100" y="5522913"/>
            <a:ext cx="692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FF"/>
                </a:solidFill>
              </a:rPr>
              <a:t>T1(X)</a:t>
            </a:r>
          </a:p>
        </p:txBody>
      </p:sp>
      <p:sp>
        <p:nvSpPr>
          <p:cNvPr id="611417" name="Text Box 89"/>
          <p:cNvSpPr txBox="1">
            <a:spLocks noChangeArrowheads="1"/>
          </p:cNvSpPr>
          <p:nvPr/>
        </p:nvSpPr>
        <p:spPr bwMode="auto">
          <a:xfrm>
            <a:off x="403225" y="3867150"/>
            <a:ext cx="404812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>
                <a:latin typeface="Tahoma" charset="0"/>
              </a:rPr>
              <a:t>Can T2 access object f2.2 in X mode? 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latin typeface="Tahoma" charset="0"/>
              </a:rPr>
              <a:t>What locks will T2 get?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219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235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2356" name="Rectangle 4"/>
          <p:cNvSpPr>
            <a:spLocks noGrp="1" noChangeArrowheads="1"/>
          </p:cNvSpPr>
          <p:nvPr>
            <p:ph type="title"/>
          </p:nvPr>
        </p:nvSpPr>
        <p:spPr>
          <a:xfrm>
            <a:off x="542925" y="635000"/>
            <a:ext cx="8077200" cy="6096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/>
              <a:t>Examples</a:t>
            </a:r>
          </a:p>
        </p:txBody>
      </p:sp>
      <p:sp>
        <p:nvSpPr>
          <p:cNvPr id="612357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407400" cy="3886200"/>
          </a:xfrm>
          <a:noFill/>
          <a:ln/>
        </p:spPr>
        <p:txBody>
          <a:bodyPr lIns="92075" tIns="46038" rIns="92075" bIns="46038"/>
          <a:lstStyle/>
          <a:p>
            <a:r>
              <a:rPr lang="en-US" dirty="0"/>
              <a:t>T1 scans R, and updates a few tuples:</a:t>
            </a:r>
          </a:p>
          <a:p>
            <a:pPr lvl="1"/>
            <a:r>
              <a:rPr lang="en-US" dirty="0"/>
              <a:t>T1 gets an SIX lock on R, then occasionally upgrades to X on the specific tuples.</a:t>
            </a:r>
          </a:p>
          <a:p>
            <a:r>
              <a:rPr lang="en-US" dirty="0"/>
              <a:t>T2 uses an index to read only part of R:</a:t>
            </a:r>
          </a:p>
          <a:p>
            <a:pPr lvl="1"/>
            <a:r>
              <a:rPr lang="en-US" dirty="0"/>
              <a:t>T2 gets an IS lock on R, and repeatedly  gets an S lock on tuples of R.</a:t>
            </a:r>
          </a:p>
          <a:p>
            <a:r>
              <a:rPr lang="en-US" dirty="0"/>
              <a:t>T3 reads all of R:</a:t>
            </a:r>
          </a:p>
          <a:p>
            <a:pPr lvl="1"/>
            <a:r>
              <a:rPr lang="en-US" dirty="0"/>
              <a:t>T3 gets an S lock on R. </a:t>
            </a:r>
          </a:p>
          <a:p>
            <a:pPr lvl="1"/>
            <a:r>
              <a:rPr lang="en-US" dirty="0"/>
              <a:t>OR, T3 could behave like T2; can   </a:t>
            </a:r>
          </a:p>
          <a:p>
            <a:pPr lvl="1">
              <a:buFont typeface="Wingdings 2" charset="2"/>
              <a:buNone/>
            </a:pPr>
            <a:r>
              <a:rPr lang="en-US" dirty="0"/>
              <a:t>use </a:t>
            </a:r>
            <a:r>
              <a:rPr lang="en-US" dirty="0">
                <a:solidFill>
                  <a:schemeClr val="tx2"/>
                </a:solidFill>
              </a:rPr>
              <a:t>lock escalation</a:t>
            </a:r>
            <a:r>
              <a:rPr lang="en-US" dirty="0"/>
              <a:t> to decide which.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381750" y="3852863"/>
            <a:ext cx="2368550" cy="2459037"/>
            <a:chOff x="4132" y="2507"/>
            <a:chExt cx="1492" cy="1549"/>
          </a:xfrm>
        </p:grpSpPr>
        <p:sp>
          <p:nvSpPr>
            <p:cNvPr id="612359" name="Rectangle 7"/>
            <p:cNvSpPr>
              <a:spLocks noChangeArrowheads="1"/>
            </p:cNvSpPr>
            <p:nvPr/>
          </p:nvSpPr>
          <p:spPr bwMode="auto">
            <a:xfrm>
              <a:off x="4132" y="2507"/>
              <a:ext cx="982" cy="987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60" name="Rectangle 8"/>
            <p:cNvSpPr>
              <a:spLocks noChangeArrowheads="1"/>
            </p:cNvSpPr>
            <p:nvPr/>
          </p:nvSpPr>
          <p:spPr bwMode="auto">
            <a:xfrm>
              <a:off x="4132" y="2507"/>
              <a:ext cx="240" cy="24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61" name="Rectangle 9"/>
            <p:cNvSpPr>
              <a:spLocks noChangeArrowheads="1"/>
            </p:cNvSpPr>
            <p:nvPr/>
          </p:nvSpPr>
          <p:spPr bwMode="auto">
            <a:xfrm>
              <a:off x="4132" y="2755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62" name="Rectangle 10"/>
            <p:cNvSpPr>
              <a:spLocks noChangeArrowheads="1"/>
            </p:cNvSpPr>
            <p:nvPr/>
          </p:nvSpPr>
          <p:spPr bwMode="auto">
            <a:xfrm>
              <a:off x="4132" y="3004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63" name="Rectangle 11"/>
            <p:cNvSpPr>
              <a:spLocks noChangeArrowheads="1"/>
            </p:cNvSpPr>
            <p:nvPr/>
          </p:nvSpPr>
          <p:spPr bwMode="auto">
            <a:xfrm>
              <a:off x="4132" y="3253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64" name="Rectangle 12"/>
            <p:cNvSpPr>
              <a:spLocks noChangeArrowheads="1"/>
            </p:cNvSpPr>
            <p:nvPr/>
          </p:nvSpPr>
          <p:spPr bwMode="auto">
            <a:xfrm>
              <a:off x="4380" y="2507"/>
              <a:ext cx="239" cy="24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65" name="Rectangle 13"/>
            <p:cNvSpPr>
              <a:spLocks noChangeArrowheads="1"/>
            </p:cNvSpPr>
            <p:nvPr/>
          </p:nvSpPr>
          <p:spPr bwMode="auto">
            <a:xfrm>
              <a:off x="4380" y="2755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66" name="Rectangle 14"/>
            <p:cNvSpPr>
              <a:spLocks noChangeArrowheads="1"/>
            </p:cNvSpPr>
            <p:nvPr/>
          </p:nvSpPr>
          <p:spPr bwMode="auto">
            <a:xfrm>
              <a:off x="4380" y="3004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67" name="Rectangle 15"/>
            <p:cNvSpPr>
              <a:spLocks noChangeArrowheads="1"/>
            </p:cNvSpPr>
            <p:nvPr/>
          </p:nvSpPr>
          <p:spPr bwMode="auto">
            <a:xfrm>
              <a:off x="4380" y="3253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68" name="Rectangle 16"/>
            <p:cNvSpPr>
              <a:spLocks noChangeArrowheads="1"/>
            </p:cNvSpPr>
            <p:nvPr/>
          </p:nvSpPr>
          <p:spPr bwMode="auto">
            <a:xfrm>
              <a:off x="4627" y="2507"/>
              <a:ext cx="240" cy="24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69" name="Rectangle 17"/>
            <p:cNvSpPr>
              <a:spLocks noChangeArrowheads="1"/>
            </p:cNvSpPr>
            <p:nvPr/>
          </p:nvSpPr>
          <p:spPr bwMode="auto">
            <a:xfrm>
              <a:off x="4627" y="2755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70" name="Rectangle 18"/>
            <p:cNvSpPr>
              <a:spLocks noChangeArrowheads="1"/>
            </p:cNvSpPr>
            <p:nvPr/>
          </p:nvSpPr>
          <p:spPr bwMode="auto">
            <a:xfrm>
              <a:off x="4627" y="3004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71" name="Rectangle 19"/>
            <p:cNvSpPr>
              <a:spLocks noChangeArrowheads="1"/>
            </p:cNvSpPr>
            <p:nvPr/>
          </p:nvSpPr>
          <p:spPr bwMode="auto">
            <a:xfrm>
              <a:off x="4627" y="3253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72" name="Rectangle 20"/>
            <p:cNvSpPr>
              <a:spLocks noChangeArrowheads="1"/>
            </p:cNvSpPr>
            <p:nvPr/>
          </p:nvSpPr>
          <p:spPr bwMode="auto">
            <a:xfrm>
              <a:off x="4875" y="2507"/>
              <a:ext cx="239" cy="24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73" name="Rectangle 21"/>
            <p:cNvSpPr>
              <a:spLocks noChangeArrowheads="1"/>
            </p:cNvSpPr>
            <p:nvPr/>
          </p:nvSpPr>
          <p:spPr bwMode="auto">
            <a:xfrm>
              <a:off x="4875" y="2755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74" name="Rectangle 22"/>
            <p:cNvSpPr>
              <a:spLocks noChangeArrowheads="1"/>
            </p:cNvSpPr>
            <p:nvPr/>
          </p:nvSpPr>
          <p:spPr bwMode="auto">
            <a:xfrm>
              <a:off x="4875" y="3004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75" name="Rectangle 23"/>
            <p:cNvSpPr>
              <a:spLocks noChangeArrowheads="1"/>
            </p:cNvSpPr>
            <p:nvPr/>
          </p:nvSpPr>
          <p:spPr bwMode="auto">
            <a:xfrm>
              <a:off x="4875" y="3253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76" name="Rectangle 24"/>
            <p:cNvSpPr>
              <a:spLocks noChangeArrowheads="1"/>
            </p:cNvSpPr>
            <p:nvPr/>
          </p:nvSpPr>
          <p:spPr bwMode="auto">
            <a:xfrm>
              <a:off x="4403" y="2546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Book Antiqua" charset="0"/>
                </a:rPr>
                <a:t>--</a:t>
              </a:r>
            </a:p>
          </p:txBody>
        </p:sp>
        <p:sp>
          <p:nvSpPr>
            <p:cNvPr id="612377" name="Rectangle 25"/>
            <p:cNvSpPr>
              <a:spLocks noChangeArrowheads="1"/>
            </p:cNvSpPr>
            <p:nvPr/>
          </p:nvSpPr>
          <p:spPr bwMode="auto">
            <a:xfrm>
              <a:off x="4651" y="2545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Book Antiqua" charset="0"/>
                </a:rPr>
                <a:t>IS</a:t>
              </a:r>
            </a:p>
          </p:txBody>
        </p:sp>
        <p:sp>
          <p:nvSpPr>
            <p:cNvPr id="612378" name="Rectangle 26"/>
            <p:cNvSpPr>
              <a:spLocks noChangeArrowheads="1"/>
            </p:cNvSpPr>
            <p:nvPr/>
          </p:nvSpPr>
          <p:spPr bwMode="auto">
            <a:xfrm>
              <a:off x="4899" y="2545"/>
              <a:ext cx="26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Book Antiqua" charset="0"/>
                </a:rPr>
                <a:t>IX</a:t>
              </a:r>
            </a:p>
          </p:txBody>
        </p:sp>
        <p:sp>
          <p:nvSpPr>
            <p:cNvPr id="612379" name="Rectangle 27"/>
            <p:cNvSpPr>
              <a:spLocks noChangeArrowheads="1"/>
            </p:cNvSpPr>
            <p:nvPr/>
          </p:nvSpPr>
          <p:spPr bwMode="auto">
            <a:xfrm>
              <a:off x="4157" y="2830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Book Antiqua" charset="0"/>
                </a:rPr>
                <a:t>--</a:t>
              </a:r>
            </a:p>
          </p:txBody>
        </p:sp>
        <p:sp>
          <p:nvSpPr>
            <p:cNvPr id="612380" name="Rectangle 28"/>
            <p:cNvSpPr>
              <a:spLocks noChangeArrowheads="1"/>
            </p:cNvSpPr>
            <p:nvPr/>
          </p:nvSpPr>
          <p:spPr bwMode="auto">
            <a:xfrm>
              <a:off x="4157" y="307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Book Antiqua" charset="0"/>
                </a:rPr>
                <a:t>IS</a:t>
              </a:r>
            </a:p>
          </p:txBody>
        </p:sp>
        <p:sp>
          <p:nvSpPr>
            <p:cNvPr id="612381" name="Rectangle 29"/>
            <p:cNvSpPr>
              <a:spLocks noChangeArrowheads="1"/>
            </p:cNvSpPr>
            <p:nvPr/>
          </p:nvSpPr>
          <p:spPr bwMode="auto">
            <a:xfrm>
              <a:off x="4157" y="3327"/>
              <a:ext cx="26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Book Antiqua" charset="0"/>
                </a:rPr>
                <a:t>IX</a:t>
              </a:r>
            </a:p>
          </p:txBody>
        </p:sp>
        <p:sp>
          <p:nvSpPr>
            <p:cNvPr id="612382" name="Rectangle 30"/>
            <p:cNvSpPr>
              <a:spLocks noChangeArrowheads="1"/>
            </p:cNvSpPr>
            <p:nvPr/>
          </p:nvSpPr>
          <p:spPr bwMode="auto">
            <a:xfrm>
              <a:off x="4403" y="2829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CF0E30"/>
                  </a:solidFill>
                  <a:latin typeface="Symbol" charset="2"/>
                </a:rPr>
                <a:t>Ö</a:t>
              </a:r>
            </a:p>
          </p:txBody>
        </p:sp>
        <p:sp>
          <p:nvSpPr>
            <p:cNvPr id="612383" name="Rectangle 31"/>
            <p:cNvSpPr>
              <a:spLocks noChangeArrowheads="1"/>
            </p:cNvSpPr>
            <p:nvPr/>
          </p:nvSpPr>
          <p:spPr bwMode="auto">
            <a:xfrm>
              <a:off x="4403" y="307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CF0E30"/>
                  </a:solidFill>
                  <a:latin typeface="Symbol" charset="2"/>
                </a:rPr>
                <a:t>Ö</a:t>
              </a:r>
            </a:p>
          </p:txBody>
        </p:sp>
        <p:sp>
          <p:nvSpPr>
            <p:cNvPr id="612384" name="Rectangle 32"/>
            <p:cNvSpPr>
              <a:spLocks noChangeArrowheads="1"/>
            </p:cNvSpPr>
            <p:nvPr/>
          </p:nvSpPr>
          <p:spPr bwMode="auto">
            <a:xfrm>
              <a:off x="4403" y="3327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CF0E30"/>
                  </a:solidFill>
                  <a:latin typeface="Symbol" charset="2"/>
                </a:rPr>
                <a:t>Ö</a:t>
              </a:r>
            </a:p>
          </p:txBody>
        </p:sp>
        <p:sp>
          <p:nvSpPr>
            <p:cNvPr id="612385" name="Rectangle 33"/>
            <p:cNvSpPr>
              <a:spLocks noChangeArrowheads="1"/>
            </p:cNvSpPr>
            <p:nvPr/>
          </p:nvSpPr>
          <p:spPr bwMode="auto">
            <a:xfrm>
              <a:off x="4651" y="2829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CF0E30"/>
                  </a:solidFill>
                  <a:latin typeface="Symbol" charset="2"/>
                </a:rPr>
                <a:t>Ö</a:t>
              </a:r>
            </a:p>
          </p:txBody>
        </p:sp>
        <p:sp>
          <p:nvSpPr>
            <p:cNvPr id="612386" name="Rectangle 34"/>
            <p:cNvSpPr>
              <a:spLocks noChangeArrowheads="1"/>
            </p:cNvSpPr>
            <p:nvPr/>
          </p:nvSpPr>
          <p:spPr bwMode="auto">
            <a:xfrm>
              <a:off x="4899" y="2829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CF0E30"/>
                  </a:solidFill>
                  <a:latin typeface="Symbol" charset="2"/>
                </a:rPr>
                <a:t>Ö</a:t>
              </a:r>
            </a:p>
          </p:txBody>
        </p:sp>
        <p:sp>
          <p:nvSpPr>
            <p:cNvPr id="612387" name="Rectangle 35"/>
            <p:cNvSpPr>
              <a:spLocks noChangeArrowheads="1"/>
            </p:cNvSpPr>
            <p:nvPr/>
          </p:nvSpPr>
          <p:spPr bwMode="auto">
            <a:xfrm>
              <a:off x="4651" y="307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CF0E30"/>
                  </a:solidFill>
                  <a:latin typeface="Symbol" charset="2"/>
                </a:rPr>
                <a:t>Ö</a:t>
              </a:r>
            </a:p>
          </p:txBody>
        </p:sp>
        <p:sp>
          <p:nvSpPr>
            <p:cNvPr id="612388" name="Rectangle 36"/>
            <p:cNvSpPr>
              <a:spLocks noChangeArrowheads="1"/>
            </p:cNvSpPr>
            <p:nvPr/>
          </p:nvSpPr>
          <p:spPr bwMode="auto">
            <a:xfrm>
              <a:off x="5122" y="2507"/>
              <a:ext cx="239" cy="24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89" name="Rectangle 37"/>
            <p:cNvSpPr>
              <a:spLocks noChangeArrowheads="1"/>
            </p:cNvSpPr>
            <p:nvPr/>
          </p:nvSpPr>
          <p:spPr bwMode="auto">
            <a:xfrm>
              <a:off x="5122" y="2755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90" name="Rectangle 38"/>
            <p:cNvSpPr>
              <a:spLocks noChangeArrowheads="1"/>
            </p:cNvSpPr>
            <p:nvPr/>
          </p:nvSpPr>
          <p:spPr bwMode="auto">
            <a:xfrm>
              <a:off x="5122" y="3004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91" name="Rectangle 39"/>
            <p:cNvSpPr>
              <a:spLocks noChangeArrowheads="1"/>
            </p:cNvSpPr>
            <p:nvPr/>
          </p:nvSpPr>
          <p:spPr bwMode="auto">
            <a:xfrm>
              <a:off x="5122" y="3253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92" name="Rectangle 40"/>
            <p:cNvSpPr>
              <a:spLocks noChangeArrowheads="1"/>
            </p:cNvSpPr>
            <p:nvPr/>
          </p:nvSpPr>
          <p:spPr bwMode="auto">
            <a:xfrm>
              <a:off x="4132" y="3502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93" name="Rectangle 41"/>
            <p:cNvSpPr>
              <a:spLocks noChangeArrowheads="1"/>
            </p:cNvSpPr>
            <p:nvPr/>
          </p:nvSpPr>
          <p:spPr bwMode="auto">
            <a:xfrm>
              <a:off x="4380" y="3502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94" name="Rectangle 42"/>
            <p:cNvSpPr>
              <a:spLocks noChangeArrowheads="1"/>
            </p:cNvSpPr>
            <p:nvPr/>
          </p:nvSpPr>
          <p:spPr bwMode="auto">
            <a:xfrm>
              <a:off x="4627" y="3502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95" name="Rectangle 43"/>
            <p:cNvSpPr>
              <a:spLocks noChangeArrowheads="1"/>
            </p:cNvSpPr>
            <p:nvPr/>
          </p:nvSpPr>
          <p:spPr bwMode="auto">
            <a:xfrm>
              <a:off x="4875" y="3502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96" name="Rectangle 44"/>
            <p:cNvSpPr>
              <a:spLocks noChangeArrowheads="1"/>
            </p:cNvSpPr>
            <p:nvPr/>
          </p:nvSpPr>
          <p:spPr bwMode="auto">
            <a:xfrm>
              <a:off x="5122" y="3502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97" name="Rectangle 45"/>
            <p:cNvSpPr>
              <a:spLocks noChangeArrowheads="1"/>
            </p:cNvSpPr>
            <p:nvPr/>
          </p:nvSpPr>
          <p:spPr bwMode="auto">
            <a:xfrm>
              <a:off x="5369" y="2507"/>
              <a:ext cx="240" cy="24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98" name="Rectangle 46"/>
            <p:cNvSpPr>
              <a:spLocks noChangeArrowheads="1"/>
            </p:cNvSpPr>
            <p:nvPr/>
          </p:nvSpPr>
          <p:spPr bwMode="auto">
            <a:xfrm>
              <a:off x="5369" y="2755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99" name="Rectangle 47"/>
            <p:cNvSpPr>
              <a:spLocks noChangeArrowheads="1"/>
            </p:cNvSpPr>
            <p:nvPr/>
          </p:nvSpPr>
          <p:spPr bwMode="auto">
            <a:xfrm>
              <a:off x="5369" y="3004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400" name="Rectangle 48"/>
            <p:cNvSpPr>
              <a:spLocks noChangeArrowheads="1"/>
            </p:cNvSpPr>
            <p:nvPr/>
          </p:nvSpPr>
          <p:spPr bwMode="auto">
            <a:xfrm>
              <a:off x="5369" y="3253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401" name="Rectangle 49"/>
            <p:cNvSpPr>
              <a:spLocks noChangeArrowheads="1"/>
            </p:cNvSpPr>
            <p:nvPr/>
          </p:nvSpPr>
          <p:spPr bwMode="auto">
            <a:xfrm>
              <a:off x="5369" y="3502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402" name="Rectangle 50"/>
            <p:cNvSpPr>
              <a:spLocks noChangeArrowheads="1"/>
            </p:cNvSpPr>
            <p:nvPr/>
          </p:nvSpPr>
          <p:spPr bwMode="auto">
            <a:xfrm>
              <a:off x="5146" y="2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Book Antiqua" charset="0"/>
                </a:rPr>
                <a:t>S</a:t>
              </a:r>
            </a:p>
          </p:txBody>
        </p:sp>
        <p:sp>
          <p:nvSpPr>
            <p:cNvPr id="612403" name="Rectangle 51"/>
            <p:cNvSpPr>
              <a:spLocks noChangeArrowheads="1"/>
            </p:cNvSpPr>
            <p:nvPr/>
          </p:nvSpPr>
          <p:spPr bwMode="auto">
            <a:xfrm>
              <a:off x="5394" y="2545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Book Antiqua" charset="0"/>
                </a:rPr>
                <a:t>X</a:t>
              </a:r>
            </a:p>
          </p:txBody>
        </p:sp>
        <p:sp>
          <p:nvSpPr>
            <p:cNvPr id="612404" name="Rectangle 52"/>
            <p:cNvSpPr>
              <a:spLocks noChangeArrowheads="1"/>
            </p:cNvSpPr>
            <p:nvPr/>
          </p:nvSpPr>
          <p:spPr bwMode="auto">
            <a:xfrm>
              <a:off x="4132" y="3751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405" name="Rectangle 53"/>
            <p:cNvSpPr>
              <a:spLocks noChangeArrowheads="1"/>
            </p:cNvSpPr>
            <p:nvPr/>
          </p:nvSpPr>
          <p:spPr bwMode="auto">
            <a:xfrm>
              <a:off x="4380" y="3751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406" name="Rectangle 54"/>
            <p:cNvSpPr>
              <a:spLocks noChangeArrowheads="1"/>
            </p:cNvSpPr>
            <p:nvPr/>
          </p:nvSpPr>
          <p:spPr bwMode="auto">
            <a:xfrm>
              <a:off x="4627" y="3751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407" name="Rectangle 55"/>
            <p:cNvSpPr>
              <a:spLocks noChangeArrowheads="1"/>
            </p:cNvSpPr>
            <p:nvPr/>
          </p:nvSpPr>
          <p:spPr bwMode="auto">
            <a:xfrm>
              <a:off x="4875" y="3751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408" name="Rectangle 56"/>
            <p:cNvSpPr>
              <a:spLocks noChangeArrowheads="1"/>
            </p:cNvSpPr>
            <p:nvPr/>
          </p:nvSpPr>
          <p:spPr bwMode="auto">
            <a:xfrm>
              <a:off x="5122" y="3751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409" name="Rectangle 57"/>
            <p:cNvSpPr>
              <a:spLocks noChangeArrowheads="1"/>
            </p:cNvSpPr>
            <p:nvPr/>
          </p:nvSpPr>
          <p:spPr bwMode="auto">
            <a:xfrm>
              <a:off x="5369" y="3751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410" name="Rectangle 58"/>
            <p:cNvSpPr>
              <a:spLocks noChangeArrowheads="1"/>
            </p:cNvSpPr>
            <p:nvPr/>
          </p:nvSpPr>
          <p:spPr bwMode="auto">
            <a:xfrm>
              <a:off x="4403" y="3576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CF0E30"/>
                  </a:solidFill>
                  <a:latin typeface="Symbol" charset="2"/>
                </a:rPr>
                <a:t>Ö</a:t>
              </a:r>
            </a:p>
          </p:txBody>
        </p:sp>
        <p:sp>
          <p:nvSpPr>
            <p:cNvPr id="612411" name="Rectangle 59"/>
            <p:cNvSpPr>
              <a:spLocks noChangeArrowheads="1"/>
            </p:cNvSpPr>
            <p:nvPr/>
          </p:nvSpPr>
          <p:spPr bwMode="auto">
            <a:xfrm>
              <a:off x="4403" y="3789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CF0E30"/>
                  </a:solidFill>
                  <a:latin typeface="Symbol" charset="2"/>
                </a:rPr>
                <a:t>Ö</a:t>
              </a:r>
            </a:p>
          </p:txBody>
        </p:sp>
        <p:sp>
          <p:nvSpPr>
            <p:cNvPr id="612412" name="Rectangle 60"/>
            <p:cNvSpPr>
              <a:spLocks noChangeArrowheads="1"/>
            </p:cNvSpPr>
            <p:nvPr/>
          </p:nvSpPr>
          <p:spPr bwMode="auto">
            <a:xfrm>
              <a:off x="4157" y="357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Book Antiqua" charset="0"/>
                </a:rPr>
                <a:t>S</a:t>
              </a:r>
            </a:p>
          </p:txBody>
        </p:sp>
        <p:sp>
          <p:nvSpPr>
            <p:cNvPr id="612413" name="Rectangle 61"/>
            <p:cNvSpPr>
              <a:spLocks noChangeArrowheads="1"/>
            </p:cNvSpPr>
            <p:nvPr/>
          </p:nvSpPr>
          <p:spPr bwMode="auto">
            <a:xfrm>
              <a:off x="4157" y="3825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Book Antiqua" charset="0"/>
                </a:rPr>
                <a:t>X</a:t>
              </a:r>
            </a:p>
          </p:txBody>
        </p:sp>
        <p:sp>
          <p:nvSpPr>
            <p:cNvPr id="612414" name="Rectangle 62"/>
            <p:cNvSpPr>
              <a:spLocks noChangeArrowheads="1"/>
            </p:cNvSpPr>
            <p:nvPr/>
          </p:nvSpPr>
          <p:spPr bwMode="auto">
            <a:xfrm>
              <a:off x="5182" y="2829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CF0E30"/>
                  </a:solidFill>
                  <a:latin typeface="Symbol" charset="2"/>
                </a:rPr>
                <a:t>Ö</a:t>
              </a:r>
            </a:p>
          </p:txBody>
        </p:sp>
        <p:sp>
          <p:nvSpPr>
            <p:cNvPr id="612415" name="Rectangle 63"/>
            <p:cNvSpPr>
              <a:spLocks noChangeArrowheads="1"/>
            </p:cNvSpPr>
            <p:nvPr/>
          </p:nvSpPr>
          <p:spPr bwMode="auto">
            <a:xfrm>
              <a:off x="5429" y="2829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CF0E30"/>
                  </a:solidFill>
                  <a:latin typeface="Symbol" charset="2"/>
                </a:rPr>
                <a:t>Ö</a:t>
              </a:r>
            </a:p>
          </p:txBody>
        </p:sp>
        <p:sp>
          <p:nvSpPr>
            <p:cNvPr id="612416" name="Rectangle 64"/>
            <p:cNvSpPr>
              <a:spLocks noChangeArrowheads="1"/>
            </p:cNvSpPr>
            <p:nvPr/>
          </p:nvSpPr>
          <p:spPr bwMode="auto">
            <a:xfrm>
              <a:off x="5182" y="307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CF0E30"/>
                  </a:solidFill>
                  <a:latin typeface="Symbol" charset="2"/>
                </a:rPr>
                <a:t>Ö</a:t>
              </a:r>
            </a:p>
          </p:txBody>
        </p:sp>
        <p:sp>
          <p:nvSpPr>
            <p:cNvPr id="612417" name="Rectangle 65"/>
            <p:cNvSpPr>
              <a:spLocks noChangeArrowheads="1"/>
            </p:cNvSpPr>
            <p:nvPr/>
          </p:nvSpPr>
          <p:spPr bwMode="auto">
            <a:xfrm>
              <a:off x="4651" y="3576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CF0E30"/>
                  </a:solidFill>
                  <a:latin typeface="Symbol" charset="2"/>
                </a:rPr>
                <a:t>Ö</a:t>
              </a:r>
            </a:p>
          </p:txBody>
        </p:sp>
        <p:sp>
          <p:nvSpPr>
            <p:cNvPr id="612418" name="Rectangle 66"/>
            <p:cNvSpPr>
              <a:spLocks noChangeArrowheads="1"/>
            </p:cNvSpPr>
            <p:nvPr/>
          </p:nvSpPr>
          <p:spPr bwMode="auto">
            <a:xfrm>
              <a:off x="4899" y="307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CF0E30"/>
                  </a:solidFill>
                  <a:latin typeface="Symbol" charset="2"/>
                </a:rPr>
                <a:t>Ö</a:t>
              </a:r>
            </a:p>
          </p:txBody>
        </p:sp>
        <p:sp>
          <p:nvSpPr>
            <p:cNvPr id="612419" name="Rectangle 67"/>
            <p:cNvSpPr>
              <a:spLocks noChangeArrowheads="1"/>
            </p:cNvSpPr>
            <p:nvPr/>
          </p:nvSpPr>
          <p:spPr bwMode="auto">
            <a:xfrm>
              <a:off x="4651" y="3327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CF0E30"/>
                  </a:solidFill>
                  <a:latin typeface="Symbol" charset="2"/>
                </a:rPr>
                <a:t>Ö</a:t>
              </a:r>
            </a:p>
          </p:txBody>
        </p:sp>
        <p:sp>
          <p:nvSpPr>
            <p:cNvPr id="612420" name="Rectangle 68"/>
            <p:cNvSpPr>
              <a:spLocks noChangeArrowheads="1"/>
            </p:cNvSpPr>
            <p:nvPr/>
          </p:nvSpPr>
          <p:spPr bwMode="auto">
            <a:xfrm>
              <a:off x="4899" y="3327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CF0E30"/>
                  </a:solidFill>
                  <a:latin typeface="Symbol" charset="2"/>
                </a:rPr>
                <a:t>Ö</a:t>
              </a:r>
            </a:p>
          </p:txBody>
        </p:sp>
        <p:sp>
          <p:nvSpPr>
            <p:cNvPr id="612421" name="Rectangle 69"/>
            <p:cNvSpPr>
              <a:spLocks noChangeArrowheads="1"/>
            </p:cNvSpPr>
            <p:nvPr/>
          </p:nvSpPr>
          <p:spPr bwMode="auto">
            <a:xfrm>
              <a:off x="5185" y="3567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CF0E30"/>
                  </a:solidFill>
                  <a:latin typeface="Symbol" charset="2"/>
                </a:rPr>
                <a:t>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7783652"/>
      </p:ext>
    </p:extLst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Locking-based CC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Take locks as required to ensure conflict serializability</a:t>
            </a:r>
          </a:p>
          <a:p>
            <a:endParaRPr lang="en-US" dirty="0"/>
          </a:p>
          <a:p>
            <a:r>
              <a:rPr lang="en-US" dirty="0"/>
              <a:t>2-phase locking, and Strict and Rigorous 2PL</a:t>
            </a:r>
          </a:p>
          <a:p>
            <a:endParaRPr lang="en-US" dirty="0"/>
          </a:p>
          <a:p>
            <a:r>
              <a:rPr lang="en-US" dirty="0"/>
              <a:t>Deadlocks and how to prevent or detect them</a:t>
            </a:r>
          </a:p>
          <a:p>
            <a:endParaRPr lang="en-US" dirty="0"/>
          </a:p>
          <a:p>
            <a:r>
              <a:rPr lang="en-US" dirty="0"/>
              <a:t>Multi-granularity locking</a:t>
            </a:r>
          </a:p>
          <a:p>
            <a:endParaRPr lang="en-US" dirty="0"/>
          </a:p>
          <a:p>
            <a:r>
              <a:rPr lang="en-US" dirty="0"/>
              <a:t>Many commercial databases support locking-based CC, but increasingly multi-version concurrency control more common</a:t>
            </a:r>
          </a:p>
          <a:p>
            <a:pPr lvl="1"/>
            <a:r>
              <a:rPr lang="en-US" dirty="0"/>
              <a:t>Locking expensive in comparison, and supports lower concurrency than MVCC techniques (like Snapshot Isolation)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729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279079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Transactions and ACID Properties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19200" y="3091434"/>
            <a:ext cx="6705600" cy="1470024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Concurrency Control: </a:t>
            </a:r>
          </a:p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Other Schemes</a:t>
            </a:r>
          </a:p>
        </p:txBody>
      </p:sp>
    </p:spTree>
    <p:extLst>
      <p:ext uri="{BB962C8B-B14F-4D97-AF65-F5344CB8AC3E}">
        <p14:creationId xmlns:p14="http://schemas.microsoft.com/office/powerpoint/2010/main" val="28065725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Time-stamp Based</a:t>
            </a:r>
          </a:p>
        </p:txBody>
      </p:sp>
      <p:sp>
        <p:nvSpPr>
          <p:cNvPr id="693251" name="Rectangle 3"/>
          <p:cNvSpPr>
            <a:spLocks noGrp="1" noChangeArrowheads="1"/>
          </p:cNvSpPr>
          <p:nvPr>
            <p:ph idx="1"/>
          </p:nvPr>
        </p:nvSpPr>
        <p:spPr>
          <a:xfrm>
            <a:off x="557213" y="1114425"/>
            <a:ext cx="7862887" cy="5064125"/>
          </a:xfrm>
        </p:spPr>
        <p:txBody>
          <a:bodyPr/>
          <a:lstStyle/>
          <a:p>
            <a:r>
              <a:rPr lang="en-US"/>
              <a:t>Time-stamp based</a:t>
            </a:r>
          </a:p>
          <a:p>
            <a:pPr lvl="1"/>
            <a:r>
              <a:rPr lang="en-US"/>
              <a:t>Transactions are issued time-stamps when they enter the system</a:t>
            </a:r>
          </a:p>
          <a:p>
            <a:pPr lvl="1"/>
            <a:r>
              <a:rPr lang="en-US"/>
              <a:t>The time-stamps determine the </a:t>
            </a:r>
            <a:r>
              <a:rPr lang="en-US" i="1"/>
              <a:t>serializability </a:t>
            </a:r>
            <a:r>
              <a:rPr lang="en-US"/>
              <a:t>order</a:t>
            </a:r>
          </a:p>
          <a:p>
            <a:pPr lvl="1"/>
            <a:r>
              <a:rPr lang="en-US"/>
              <a:t>So if T1 entered before T2, then T1 should be before T2 in the serializability order</a:t>
            </a:r>
          </a:p>
          <a:p>
            <a:pPr lvl="1"/>
            <a:r>
              <a:rPr lang="en-US"/>
              <a:t>Say </a:t>
            </a:r>
            <a:r>
              <a:rPr lang="en-US" i="1"/>
              <a:t>timestamp(T1) &lt; timestamp(T2)</a:t>
            </a:r>
          </a:p>
          <a:p>
            <a:pPr lvl="1"/>
            <a:r>
              <a:rPr lang="en-US"/>
              <a:t>If T1 wants to read data item A</a:t>
            </a:r>
          </a:p>
          <a:p>
            <a:pPr lvl="2"/>
            <a:r>
              <a:rPr lang="en-US"/>
              <a:t>If any transaction with larger time-stamp wrote that data item, then this operation is not permitted, and T1 is </a:t>
            </a:r>
            <a:r>
              <a:rPr lang="en-US" i="1"/>
              <a:t>aborted</a:t>
            </a:r>
          </a:p>
          <a:p>
            <a:pPr lvl="1"/>
            <a:r>
              <a:rPr lang="en-US"/>
              <a:t>If T1 wants to write data item A</a:t>
            </a:r>
          </a:p>
          <a:p>
            <a:pPr lvl="2"/>
            <a:r>
              <a:rPr lang="en-US"/>
              <a:t>If a transaction with larger time-stamp already read that data item or written it, then the write is </a:t>
            </a:r>
            <a:r>
              <a:rPr lang="en-US" i="1"/>
              <a:t>rejected</a:t>
            </a:r>
            <a:r>
              <a:rPr lang="en-US"/>
              <a:t> and T1 is aborted</a:t>
            </a:r>
          </a:p>
          <a:p>
            <a:pPr lvl="1"/>
            <a:r>
              <a:rPr lang="en-US"/>
              <a:t>Aborted transaction are restarted with a new timestamp</a:t>
            </a:r>
          </a:p>
          <a:p>
            <a:pPr lvl="2"/>
            <a:r>
              <a:rPr lang="en-US"/>
              <a:t>Possibility of </a:t>
            </a:r>
            <a:r>
              <a:rPr lang="en-US" i="1"/>
              <a:t>starvation</a:t>
            </a:r>
            <a:endParaRPr lang="en-US"/>
          </a:p>
          <a:p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Time-stamp Based</a:t>
            </a:r>
          </a:p>
        </p:txBody>
      </p:sp>
      <p:sp>
        <p:nvSpPr>
          <p:cNvPr id="693251" name="Rectangle 3"/>
          <p:cNvSpPr>
            <a:spLocks noGrp="1" noChangeArrowheads="1"/>
          </p:cNvSpPr>
          <p:nvPr>
            <p:ph idx="1"/>
          </p:nvPr>
        </p:nvSpPr>
        <p:spPr>
          <a:xfrm>
            <a:off x="557213" y="1114425"/>
            <a:ext cx="7862887" cy="5064125"/>
          </a:xfrm>
        </p:spPr>
        <p:txBody>
          <a:bodyPr/>
          <a:lstStyle/>
          <a:p>
            <a:r>
              <a:rPr lang="en-US" dirty="0"/>
              <a:t>Maintain for each data Q, two timestamps:</a:t>
            </a:r>
          </a:p>
          <a:p>
            <a:pPr lvl="1"/>
            <a:r>
              <a:rPr lang="en-US" dirty="0"/>
              <a:t>W-timestamp(Q): largest time-stamp of any transaction that executed Write(Q) successfully</a:t>
            </a:r>
          </a:p>
          <a:p>
            <a:pPr lvl="1"/>
            <a:r>
              <a:rPr lang="en-US" dirty="0"/>
              <a:t>R-timestamp(Q): largest time-stamp of any transaction that executed Read(Q) successfully</a:t>
            </a:r>
          </a:p>
          <a:p>
            <a:pPr lvl="1"/>
            <a:endParaRPr lang="en-US" dirty="0"/>
          </a:p>
          <a:p>
            <a:r>
              <a:rPr lang="en-US" dirty="0"/>
              <a:t>Suppose </a:t>
            </a:r>
            <a:r>
              <a:rPr lang="en-US" dirty="0" err="1"/>
              <a:t>Ti</a:t>
            </a:r>
            <a:r>
              <a:rPr lang="en-US" dirty="0"/>
              <a:t> wants to read(Q):</a:t>
            </a:r>
          </a:p>
          <a:p>
            <a:pPr lvl="1"/>
            <a:r>
              <a:rPr lang="en-US" dirty="0"/>
              <a:t>If TS(</a:t>
            </a:r>
            <a:r>
              <a:rPr lang="en-US" dirty="0" err="1"/>
              <a:t>T_i</a:t>
            </a:r>
            <a:r>
              <a:rPr lang="en-US" dirty="0"/>
              <a:t>) &lt; W-Timestamp(Q): Reject the operation and roll back </a:t>
            </a:r>
            <a:r>
              <a:rPr lang="en-US" dirty="0" err="1"/>
              <a:t>T_i</a:t>
            </a:r>
            <a:endParaRPr lang="en-US" dirty="0"/>
          </a:p>
          <a:p>
            <a:pPr lvl="1"/>
            <a:r>
              <a:rPr lang="en-US" dirty="0"/>
              <a:t>Otherwise, allow the operation and modify:</a:t>
            </a:r>
          </a:p>
          <a:p>
            <a:pPr lvl="2"/>
            <a:r>
              <a:rPr lang="en-US" dirty="0"/>
              <a:t>R-timestamp(Q) = max(R-timestamp(Q)), TS(</a:t>
            </a:r>
            <a:r>
              <a:rPr lang="en-US" dirty="0" err="1"/>
              <a:t>T_i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20468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Time-stamp Based</a:t>
            </a:r>
          </a:p>
        </p:txBody>
      </p:sp>
      <p:sp>
        <p:nvSpPr>
          <p:cNvPr id="693251" name="Rectangle 3"/>
          <p:cNvSpPr>
            <a:spLocks noGrp="1" noChangeArrowheads="1"/>
          </p:cNvSpPr>
          <p:nvPr>
            <p:ph idx="1"/>
          </p:nvPr>
        </p:nvSpPr>
        <p:spPr>
          <a:xfrm>
            <a:off x="557213" y="1114425"/>
            <a:ext cx="7862887" cy="5064125"/>
          </a:xfrm>
        </p:spPr>
        <p:txBody>
          <a:bodyPr/>
          <a:lstStyle/>
          <a:p>
            <a:r>
              <a:rPr lang="en-US" dirty="0"/>
              <a:t>Maintain for each data Q, two timestamps:</a:t>
            </a:r>
          </a:p>
          <a:p>
            <a:pPr lvl="1"/>
            <a:r>
              <a:rPr lang="en-US" dirty="0"/>
              <a:t>W-timestamp(Q): largest time-stamp of any transaction that executed Write(Q) successfully</a:t>
            </a:r>
          </a:p>
          <a:p>
            <a:pPr lvl="1"/>
            <a:r>
              <a:rPr lang="en-US" dirty="0"/>
              <a:t>R-timestamp(Q): largest time-stamp of any transaction that executed Read(Q) successfully</a:t>
            </a:r>
          </a:p>
          <a:p>
            <a:pPr lvl="1"/>
            <a:endParaRPr lang="en-US" dirty="0"/>
          </a:p>
          <a:p>
            <a:r>
              <a:rPr lang="en-US" dirty="0"/>
              <a:t>Suppose </a:t>
            </a:r>
            <a:r>
              <a:rPr lang="en-US" dirty="0" err="1"/>
              <a:t>Ti</a:t>
            </a:r>
            <a:r>
              <a:rPr lang="en-US" dirty="0"/>
              <a:t> wants to write(Q):</a:t>
            </a:r>
          </a:p>
          <a:p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1.</a:t>
            </a:r>
            <a:r>
              <a:rPr lang="en-US" altLang="en-US" dirty="0"/>
              <a:t>   If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&lt; R-timestamp(</a:t>
            </a:r>
            <a:r>
              <a:rPr lang="en-US" altLang="en-US" i="1" dirty="0"/>
              <a:t>Q</a:t>
            </a:r>
            <a:r>
              <a:rPr lang="en-US" altLang="en-US" dirty="0"/>
              <a:t>): reject the write and roll back </a:t>
            </a:r>
            <a:r>
              <a:rPr lang="en-US" altLang="en-US" dirty="0" err="1"/>
              <a:t>T_i</a:t>
            </a:r>
            <a:endParaRPr lang="en-US" altLang="en-US" dirty="0"/>
          </a:p>
          <a:p>
            <a:pPr marL="857250" lvl="2" indent="0">
              <a:buNone/>
            </a:pPr>
            <a:endParaRPr lang="en-US" altLang="en-US" sz="400" dirty="0"/>
          </a:p>
          <a:p>
            <a:pPr lvl="2">
              <a:buFont typeface="Wingdings" panose="05000000000000000000" pitchFamily="2" charset="2"/>
              <a:buChar char="Ø"/>
            </a:pPr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2.</a:t>
            </a:r>
            <a:r>
              <a:rPr lang="en-US" altLang="en-US" dirty="0"/>
              <a:t>   If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&lt; W-timestamp(</a:t>
            </a:r>
            <a:r>
              <a:rPr lang="en-US" altLang="en-US" i="1" dirty="0"/>
              <a:t>Q</a:t>
            </a:r>
            <a:r>
              <a:rPr lang="en-US" altLang="en-US" dirty="0"/>
              <a:t>), then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attempting to write an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obsolete value of </a:t>
            </a:r>
            <a:r>
              <a:rPr lang="en-US" altLang="en-US" i="1" dirty="0"/>
              <a:t>Q</a:t>
            </a:r>
            <a:r>
              <a:rPr lang="en-US" altLang="en-US" dirty="0"/>
              <a:t>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dirty="0"/>
              <a:t>Hence, this </a:t>
            </a:r>
            <a:r>
              <a:rPr lang="en-US" altLang="en-US" b="1" dirty="0"/>
              <a:t>write</a:t>
            </a:r>
            <a:r>
              <a:rPr lang="en-US" altLang="en-US" dirty="0"/>
              <a:t> operation is rejected,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rolled back.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3.   </a:t>
            </a:r>
            <a:r>
              <a:rPr lang="en-US" altLang="en-US" dirty="0"/>
              <a:t>Otherwise, execute </a:t>
            </a:r>
            <a:r>
              <a:rPr lang="en-US" altLang="en-US" b="1" dirty="0"/>
              <a:t>write</a:t>
            </a:r>
            <a:r>
              <a:rPr lang="en-US" altLang="en-US" dirty="0"/>
              <a:t>, and W-timestamp(</a:t>
            </a:r>
            <a:r>
              <a:rPr lang="en-US" altLang="en-US" i="1" dirty="0"/>
              <a:t>Q</a:t>
            </a:r>
            <a:r>
              <a:rPr lang="en-US" altLang="en-US" dirty="0"/>
              <a:t>) is set to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53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idx="1"/>
          </p:nvPr>
        </p:nvSpPr>
        <p:spPr>
          <a:xfrm>
            <a:off x="511175" y="885825"/>
            <a:ext cx="8242300" cy="4876800"/>
          </a:xfrm>
        </p:spPr>
        <p:txBody>
          <a:bodyPr/>
          <a:lstStyle/>
          <a:p>
            <a:r>
              <a:rPr lang="en-US" dirty="0"/>
              <a:t>Transactions is how we update data in databases</a:t>
            </a:r>
          </a:p>
          <a:p>
            <a:endParaRPr lang="en-US" dirty="0"/>
          </a:p>
          <a:p>
            <a:r>
              <a:rPr lang="en-US" dirty="0"/>
              <a:t>ACID properties: foundations on which high-performance transaction processing systems are built</a:t>
            </a:r>
          </a:p>
          <a:p>
            <a:pPr lvl="1"/>
            <a:r>
              <a:rPr lang="en-US" dirty="0"/>
              <a:t>From the beginning, consistency has been a key requirement</a:t>
            </a:r>
          </a:p>
          <a:p>
            <a:pPr lvl="1"/>
            <a:r>
              <a:rPr lang="en-US" dirty="0"/>
              <a:t>Although “relaxed” consistency is acceptable in many cases (originally laid out in 1975)</a:t>
            </a:r>
          </a:p>
          <a:p>
            <a:endParaRPr lang="en-US" dirty="0"/>
          </a:p>
          <a:p>
            <a:r>
              <a:rPr lang="en-US" dirty="0"/>
              <a:t>NoSQL systems originally eschewed ACID properties</a:t>
            </a:r>
          </a:p>
          <a:p>
            <a:pPr lvl="1"/>
            <a:r>
              <a:rPr lang="en-US" dirty="0"/>
              <a:t>MongoDB was famously bad at guaranteeing any of the properties</a:t>
            </a:r>
          </a:p>
          <a:p>
            <a:pPr lvl="1"/>
            <a:r>
              <a:rPr lang="en-US" dirty="0"/>
              <a:t>Lot of focus on what’s called “eventual consistency”</a:t>
            </a:r>
          </a:p>
          <a:p>
            <a:pPr lvl="1"/>
            <a:endParaRPr lang="en-US" dirty="0"/>
          </a:p>
          <a:p>
            <a:r>
              <a:rPr lang="en-US" dirty="0"/>
              <a:t>Recognition today that strict ACID is more important than that</a:t>
            </a:r>
          </a:p>
          <a:p>
            <a:pPr lvl="1"/>
            <a:r>
              <a:rPr lang="en-US" dirty="0"/>
              <a:t>Hard to build any business logic if you have no idea if your transactions are consistent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3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DB4C-E11C-41D3-9255-EC3E92F3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Example of Schedule Under TSO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5A45C-0C9F-4734-AF8F-80113999B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200" y="4526790"/>
            <a:ext cx="3213150" cy="1086681"/>
          </a:xfrm>
        </p:spPr>
        <p:txBody>
          <a:bodyPr/>
          <a:lstStyle/>
          <a:p>
            <a:r>
              <a:rPr lang="en-IN" dirty="0"/>
              <a:t>How about this one,</a:t>
            </a:r>
            <a:br>
              <a:rPr lang="en-IN" dirty="0"/>
            </a:br>
            <a:r>
              <a:rPr lang="en-IN" dirty="0"/>
              <a:t>where initially</a:t>
            </a:r>
            <a:br>
              <a:rPr lang="en-IN" dirty="0"/>
            </a:br>
            <a:r>
              <a:rPr lang="en-IN" dirty="0"/>
              <a:t>    R-TS(Q)=W-TS(Q)=0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5AD600-8A16-4092-A0DB-DD46A355E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4918" y="904570"/>
            <a:ext cx="3316287" cy="3446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BCE418-54EA-4B97-8980-C10ED5282181}"/>
              </a:ext>
            </a:extLst>
          </p:cNvPr>
          <p:cNvSpPr txBox="1"/>
          <p:nvPr/>
        </p:nvSpPr>
        <p:spPr>
          <a:xfrm>
            <a:off x="1082768" y="1530357"/>
            <a:ext cx="328289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Assume that initially: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R-TS(A) = W-TS(A) =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R-TS(B) = W-TS(B) =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Assume TS(T</a:t>
            </a:r>
            <a:r>
              <a:rPr kumimoji="0" lang="en-IN" sz="17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25</a:t>
            </a:r>
            <a:r>
              <a:rPr kumimoji="0" lang="en-IN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) = 25 and         </a:t>
            </a:r>
            <a:br>
              <a:rPr kumimoji="0" lang="en-IN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</a:br>
            <a:r>
              <a:rPr kumimoji="0" lang="en-IN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 TS(T</a:t>
            </a:r>
            <a:r>
              <a:rPr kumimoji="0" lang="en-IN" sz="17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26</a:t>
            </a:r>
            <a:r>
              <a:rPr kumimoji="0" lang="en-IN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) = 26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3DFD7B6-0D9F-40E0-A0EB-4D4FA9A16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0649" y="4397188"/>
            <a:ext cx="2359837" cy="167094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A5BB27-34C5-45CE-B881-3E2130B29C0E}"/>
              </a:ext>
            </a:extLst>
          </p:cNvPr>
          <p:cNvSpPr txBox="1">
            <a:spLocks/>
          </p:cNvSpPr>
          <p:nvPr/>
        </p:nvSpPr>
        <p:spPr bwMode="auto">
          <a:xfrm>
            <a:off x="639192" y="1110116"/>
            <a:ext cx="4167758" cy="63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1pPr>
            <a:lvl2pPr marL="7429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2pPr>
            <a:lvl3pPr marL="1085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14287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17716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2228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en-IN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charset="0"/>
              </a:rPr>
              <a:t>Is this schedule valid under TSO?</a:t>
            </a:r>
          </a:p>
        </p:txBody>
      </p:sp>
    </p:spTree>
    <p:extLst>
      <p:ext uri="{BB962C8B-B14F-4D97-AF65-F5344CB8AC3E}">
        <p14:creationId xmlns:p14="http://schemas.microsoft.com/office/powerpoint/2010/main" val="301059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Another Example</a:t>
            </a:r>
          </a:p>
        </p:txBody>
      </p:sp>
      <p:sp>
        <p:nvSpPr>
          <p:cNvPr id="694275" name="Rectangle 3"/>
          <p:cNvSpPr>
            <a:spLocks noGrp="1" noChangeArrowheads="1"/>
          </p:cNvSpPr>
          <p:nvPr>
            <p:ph idx="1"/>
          </p:nvPr>
        </p:nvSpPr>
        <p:spPr>
          <a:xfrm>
            <a:off x="326680" y="800100"/>
            <a:ext cx="7848600" cy="4876800"/>
          </a:xfrm>
        </p:spPr>
        <p:txBody>
          <a:bodyPr/>
          <a:lstStyle/>
          <a:p>
            <a:pPr lvl="1"/>
            <a:r>
              <a:rPr lang="en-US" dirty="0"/>
              <a:t>Example</a:t>
            </a:r>
          </a:p>
          <a:p>
            <a:pPr lvl="1"/>
            <a:endParaRPr lang="en-US" dirty="0"/>
          </a:p>
        </p:txBody>
      </p:sp>
      <p:pic>
        <p:nvPicPr>
          <p:cNvPr id="31" name="Picture 6">
            <a:extLst>
              <a:ext uri="{FF2B5EF4-FFF2-40B4-BE49-F238E27FC236}">
                <a16:creationId xmlns:a16="http://schemas.microsoft.com/office/drawing/2014/main" id="{9DDCC9D1-9217-6E44-9D84-CBCF72B07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20" y="1292225"/>
            <a:ext cx="7032280" cy="5246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468597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1. Recoverability and Cascade Freedom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50206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Solution 1: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transaction is structured such that its writes are all performed at the end of its processing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All writes of a transaction form an atomic action; no transaction may execute while a transaction is being written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transaction that aborts is restarted with a new timestamp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Solution 2: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Limited form of locking: wait for data to be committed before reading it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Solution 3: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Use commit dependencies to ensure recoverability (i.e., require them to commit in some order)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1. Thomas</a:t>
            </a:r>
            <a:r>
              <a:rPr lang="ja-JP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’</a:t>
            </a:r>
            <a:r>
              <a:rPr lang="en-US" altLang="ja-JP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Write Rule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41328" cy="5367972"/>
          </a:xfrm>
        </p:spPr>
        <p:txBody>
          <a:bodyPr/>
          <a:lstStyle/>
          <a:p>
            <a:r>
              <a:rPr lang="en-US" altLang="en-US" dirty="0"/>
              <a:t>Ignore obsolete </a:t>
            </a:r>
            <a:r>
              <a:rPr lang="en-US" altLang="en-US" b="1" dirty="0"/>
              <a:t>write</a:t>
            </a:r>
            <a:r>
              <a:rPr lang="en-US" altLang="en-US" dirty="0"/>
              <a:t> operations under certain circumstances</a:t>
            </a:r>
          </a:p>
          <a:p>
            <a:endParaRPr lang="en-US" altLang="en-US" dirty="0"/>
          </a:p>
          <a:p>
            <a:pPr>
              <a:lnSpc>
                <a:spcPct val="110000"/>
              </a:lnSpc>
            </a:pPr>
            <a:r>
              <a:rPr lang="en-US" altLang="en-US" dirty="0"/>
              <a:t>When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attempts to write data item </a:t>
            </a:r>
            <a:r>
              <a:rPr lang="en-US" altLang="en-US" i="1" dirty="0"/>
              <a:t>Q</a:t>
            </a:r>
            <a:r>
              <a:rPr lang="en-US" altLang="en-US" dirty="0"/>
              <a:t>, if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</a:t>
            </a:r>
            <a:r>
              <a:rPr lang="en-US" altLang="en-US" i="1" dirty="0"/>
              <a:t>&lt;</a:t>
            </a:r>
            <a:r>
              <a:rPr lang="en-US" altLang="en-US" dirty="0"/>
              <a:t> W-timestamp(</a:t>
            </a:r>
            <a:r>
              <a:rPr lang="en-US" altLang="en-US" i="1" dirty="0"/>
              <a:t>Q</a:t>
            </a:r>
            <a:r>
              <a:rPr lang="en-US" altLang="en-US" dirty="0"/>
              <a:t>), then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attempting to write an obsolete value of {</a:t>
            </a:r>
            <a:r>
              <a:rPr lang="en-US" altLang="en-US" i="1" dirty="0"/>
              <a:t>Q</a:t>
            </a:r>
            <a:r>
              <a:rPr lang="en-US" altLang="en-US" dirty="0"/>
              <a:t>}. 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Rather than rolling back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, this {</a:t>
            </a:r>
            <a:r>
              <a:rPr lang="en-US" altLang="en-US" b="1" dirty="0"/>
              <a:t>write</a:t>
            </a:r>
            <a:r>
              <a:rPr lang="en-US" altLang="en-US" dirty="0"/>
              <a:t>} operation can be ignored.</a:t>
            </a:r>
          </a:p>
          <a:p>
            <a:endParaRPr lang="en-US" altLang="en-US" dirty="0"/>
          </a:p>
          <a:p>
            <a:pPr>
              <a:lnSpc>
                <a:spcPct val="120000"/>
              </a:lnSpc>
            </a:pPr>
            <a:r>
              <a:rPr lang="en-US" altLang="en-US" dirty="0"/>
              <a:t>Allows greater potential concurrency. 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Allows some view-serializable schedules that are not conflict-serializable.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0"/>
            <a:ext cx="8077200" cy="857023"/>
          </a:xfrm>
        </p:spPr>
        <p:txBody>
          <a:bodyPr/>
          <a:lstStyle/>
          <a:p>
            <a:r>
              <a:rPr lang="en-US" sz="2800" dirty="0"/>
              <a:t>2. Optimistic Concurrency Control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226425" cy="4876800"/>
          </a:xfrm>
        </p:spPr>
        <p:txBody>
          <a:bodyPr/>
          <a:lstStyle/>
          <a:p>
            <a:r>
              <a:rPr lang="en-US" dirty="0"/>
              <a:t>Optimistic concurrency control</a:t>
            </a:r>
          </a:p>
          <a:p>
            <a:pPr lvl="1"/>
            <a:r>
              <a:rPr lang="en-US" dirty="0"/>
              <a:t>Also called validation-based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Intuition </a:t>
            </a:r>
          </a:p>
          <a:p>
            <a:pPr lvl="2"/>
            <a:r>
              <a:rPr lang="en-US" dirty="0"/>
              <a:t>Let the transactions execute as they wish</a:t>
            </a:r>
          </a:p>
          <a:p>
            <a:pPr lvl="2"/>
            <a:r>
              <a:rPr lang="en-US" dirty="0"/>
              <a:t>At the very end when they are about to commit, check if there might be any problems/conflicts </a:t>
            </a:r>
            <a:r>
              <a:rPr lang="en-US" dirty="0" err="1"/>
              <a:t>etc</a:t>
            </a:r>
            <a:endParaRPr lang="en-US" dirty="0"/>
          </a:p>
          <a:p>
            <a:pPr lvl="3"/>
            <a:r>
              <a:rPr lang="en-US" dirty="0"/>
              <a:t>If no, let it commit</a:t>
            </a:r>
          </a:p>
          <a:p>
            <a:pPr lvl="3"/>
            <a:r>
              <a:rPr lang="en-US" dirty="0"/>
              <a:t>If yes, abort and restart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Optimistic: The hope is that there won’t be too many problems/aborts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6001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408045"/>
            <a:ext cx="7661275" cy="4089400"/>
          </a:xfrm>
          <a:noFill/>
        </p:spPr>
        <p:txBody>
          <a:bodyPr/>
          <a:lstStyle/>
          <a:p>
            <a:r>
              <a:rPr lang="en-US" dirty="0">
                <a:latin typeface="Helvetica" charset="0"/>
              </a:rPr>
              <a:t>Each transaction T</a:t>
            </a:r>
            <a:r>
              <a:rPr lang="en-US" baseline="-25000" dirty="0">
                <a:latin typeface="Helvetica" charset="0"/>
              </a:rPr>
              <a:t>i</a:t>
            </a:r>
            <a:r>
              <a:rPr lang="en-US" dirty="0">
                <a:latin typeface="Helvetica" charset="0"/>
              </a:rPr>
              <a:t> has 3 timestamps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Start(T</a:t>
            </a:r>
            <a:r>
              <a:rPr lang="en-US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) : the time when T</a:t>
            </a:r>
            <a:r>
              <a:rPr lang="en-US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 started its execution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Validation(T</a:t>
            </a:r>
            <a:r>
              <a:rPr lang="en-US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): the time when T</a:t>
            </a:r>
            <a:r>
              <a:rPr lang="en-US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 entered its validation phase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Finish(T</a:t>
            </a:r>
            <a:r>
              <a:rPr lang="en-US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) : the time when T</a:t>
            </a:r>
            <a:r>
              <a:rPr lang="en-US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 finished its write phase</a:t>
            </a: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  <a:p>
            <a:r>
              <a:rPr lang="en-US" dirty="0" err="1">
                <a:latin typeface="Helvetica" charset="0"/>
              </a:rPr>
              <a:t>Serializability</a:t>
            </a:r>
            <a:r>
              <a:rPr lang="en-US" dirty="0">
                <a:latin typeface="Helvetica" charset="0"/>
              </a:rPr>
              <a:t> order is determined by timestamp given at validation time,  to increase concurrency. 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Thus TS(T</a:t>
            </a:r>
            <a:r>
              <a:rPr lang="en-US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) is given the value of Validation(</a:t>
            </a:r>
            <a:r>
              <a:rPr lang="en-US" dirty="0" err="1">
                <a:latin typeface="Helvetica" charset="0"/>
                <a:ea typeface="ＭＳ Ｐゴシック" charset="0"/>
              </a:rPr>
              <a:t>T</a:t>
            </a:r>
            <a:r>
              <a:rPr lang="en-US" baseline="-25000" dirty="0" err="1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).</a:t>
            </a: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  <a:p>
            <a:r>
              <a:rPr lang="en-US" dirty="0">
                <a:latin typeface="Helvetica" charset="0"/>
              </a:rPr>
              <a:t>This protocol is useful and gives greater degree of concurrency if probability of conflicts is low. 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because the </a:t>
            </a:r>
            <a:r>
              <a:rPr lang="en-US" dirty="0" err="1">
                <a:latin typeface="Helvetica" charset="0"/>
                <a:ea typeface="ＭＳ Ｐゴシック" charset="0"/>
              </a:rPr>
              <a:t>serializability</a:t>
            </a:r>
            <a:r>
              <a:rPr lang="en-US" dirty="0">
                <a:latin typeface="Helvetica" charset="0"/>
                <a:ea typeface="ＭＳ Ｐゴシック" charset="0"/>
              </a:rPr>
              <a:t> order is not pre-decided, and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relatively few transactions will have to be rolled back.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857023"/>
          </a:xfrm>
        </p:spPr>
        <p:txBody>
          <a:bodyPr/>
          <a:lstStyle/>
          <a:p>
            <a:r>
              <a:rPr lang="en-US" sz="2800" dirty="0"/>
              <a:t>2. Optimistic Concurrency Control</a:t>
            </a:r>
          </a:p>
        </p:txBody>
      </p:sp>
    </p:spTree>
    <p:extLst>
      <p:ext uri="{BB962C8B-B14F-4D97-AF65-F5344CB8AC3E}">
        <p14:creationId xmlns:p14="http://schemas.microsoft.com/office/powerpoint/2010/main" val="368700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3402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2. Optimistic Concurrency Control</a:t>
            </a:r>
            <a:endParaRPr lang="en-US" sz="2400" i="1" baseline="-25000" dirty="0">
              <a:latin typeface="Helvetica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61275" cy="4856162"/>
          </a:xfrm>
        </p:spPr>
        <p:txBody>
          <a:bodyPr/>
          <a:lstStyle/>
          <a:p>
            <a:r>
              <a:rPr lang="en-US">
                <a:latin typeface="Helvetica" charset="0"/>
              </a:rPr>
              <a:t>If for all </a:t>
            </a:r>
            <a:r>
              <a:rPr lang="en-US" i="1">
                <a:latin typeface="Helvetica" charset="0"/>
              </a:rPr>
              <a:t>T</a:t>
            </a:r>
            <a:r>
              <a:rPr lang="en-US" i="1" baseline="-25000">
                <a:latin typeface="Helvetica" charset="0"/>
              </a:rPr>
              <a:t>i</a:t>
            </a:r>
            <a:r>
              <a:rPr lang="en-US">
                <a:latin typeface="Helvetica" charset="0"/>
              </a:rPr>
              <a:t> with TS (</a:t>
            </a:r>
            <a:r>
              <a:rPr lang="en-US" i="1">
                <a:latin typeface="Helvetica" charset="0"/>
              </a:rPr>
              <a:t>T</a:t>
            </a:r>
            <a:r>
              <a:rPr lang="en-US" i="1" baseline="-25000">
                <a:latin typeface="Helvetica" charset="0"/>
              </a:rPr>
              <a:t>i</a:t>
            </a:r>
            <a:r>
              <a:rPr lang="en-US">
                <a:latin typeface="Helvetica" charset="0"/>
              </a:rPr>
              <a:t>) &lt; TS (</a:t>
            </a:r>
            <a:r>
              <a:rPr lang="en-US" i="1">
                <a:latin typeface="Helvetica" charset="0"/>
              </a:rPr>
              <a:t>T</a:t>
            </a:r>
            <a:r>
              <a:rPr lang="en-US" i="1" baseline="-25000">
                <a:latin typeface="Helvetica" charset="0"/>
              </a:rPr>
              <a:t>j</a:t>
            </a:r>
            <a:r>
              <a:rPr lang="en-US">
                <a:latin typeface="Helvetica" charset="0"/>
              </a:rPr>
              <a:t>) either one of the following condition holds:</a:t>
            </a:r>
          </a:p>
          <a:p>
            <a:pPr marL="800100" lvl="1" indent="-342900"/>
            <a:r>
              <a:rPr lang="en-US" b="1">
                <a:latin typeface="Helvetica" charset="0"/>
                <a:ea typeface="ＭＳ Ｐゴシック" charset="0"/>
              </a:rPr>
              <a:t>finish</a:t>
            </a:r>
            <a:r>
              <a:rPr lang="en-US">
                <a:latin typeface="Helvetica" charset="0"/>
                <a:ea typeface="ＭＳ Ｐゴシック" charset="0"/>
              </a:rPr>
              <a:t>(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 i="1" baseline="-25000">
                <a:latin typeface="Helvetica" charset="0"/>
                <a:ea typeface="ＭＳ Ｐゴシック" charset="0"/>
              </a:rPr>
              <a:t>i</a:t>
            </a:r>
            <a:r>
              <a:rPr lang="en-US">
                <a:latin typeface="Helvetica" charset="0"/>
                <a:ea typeface="ＭＳ Ｐゴシック" charset="0"/>
              </a:rPr>
              <a:t>) &lt; </a:t>
            </a:r>
            <a:r>
              <a:rPr lang="en-US" b="1">
                <a:latin typeface="Helvetica" charset="0"/>
                <a:ea typeface="ＭＳ Ｐゴシック" charset="0"/>
              </a:rPr>
              <a:t>start</a:t>
            </a:r>
            <a:r>
              <a:rPr lang="en-US">
                <a:latin typeface="Helvetica" charset="0"/>
                <a:ea typeface="ＭＳ Ｐゴシック" charset="0"/>
              </a:rPr>
              <a:t>(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 i="1" baseline="-25000">
                <a:latin typeface="Helvetica" charset="0"/>
                <a:ea typeface="ＭＳ Ｐゴシック" charset="0"/>
              </a:rPr>
              <a:t>j</a:t>
            </a:r>
            <a:r>
              <a:rPr lang="en-US">
                <a:latin typeface="Helvetica" charset="0"/>
                <a:ea typeface="ＭＳ Ｐゴシック" charset="0"/>
              </a:rPr>
              <a:t>) </a:t>
            </a:r>
          </a:p>
          <a:p>
            <a:pPr marL="800100" lvl="1" indent="-342900"/>
            <a:r>
              <a:rPr lang="en-US" b="1">
                <a:latin typeface="Helvetica" charset="0"/>
                <a:ea typeface="ＭＳ Ｐゴシック" charset="0"/>
              </a:rPr>
              <a:t>start</a:t>
            </a:r>
            <a:r>
              <a:rPr lang="en-US">
                <a:latin typeface="Helvetica" charset="0"/>
                <a:ea typeface="ＭＳ Ｐゴシック" charset="0"/>
              </a:rPr>
              <a:t>(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 i="1" baseline="-25000">
                <a:latin typeface="Helvetica" charset="0"/>
                <a:ea typeface="ＭＳ Ｐゴシック" charset="0"/>
              </a:rPr>
              <a:t>j</a:t>
            </a:r>
            <a:r>
              <a:rPr lang="en-US">
                <a:latin typeface="Helvetica" charset="0"/>
                <a:ea typeface="ＭＳ Ｐゴシック" charset="0"/>
              </a:rPr>
              <a:t>) &lt; </a:t>
            </a:r>
            <a:r>
              <a:rPr lang="en-US" b="1">
                <a:latin typeface="Helvetica" charset="0"/>
                <a:ea typeface="ＭＳ Ｐゴシック" charset="0"/>
              </a:rPr>
              <a:t>finish</a:t>
            </a:r>
            <a:r>
              <a:rPr lang="en-US">
                <a:latin typeface="Helvetica" charset="0"/>
                <a:ea typeface="ＭＳ Ｐゴシック" charset="0"/>
              </a:rPr>
              <a:t>(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 i="1" baseline="-25000">
                <a:latin typeface="Helvetica" charset="0"/>
                <a:ea typeface="ＭＳ Ｐゴシック" charset="0"/>
              </a:rPr>
              <a:t>i</a:t>
            </a:r>
            <a:r>
              <a:rPr lang="en-US">
                <a:latin typeface="Helvetica" charset="0"/>
                <a:ea typeface="ＭＳ Ｐゴシック" charset="0"/>
              </a:rPr>
              <a:t>) &lt; </a:t>
            </a:r>
            <a:r>
              <a:rPr lang="en-US" b="1">
                <a:latin typeface="Helvetica" charset="0"/>
                <a:ea typeface="ＭＳ Ｐゴシック" charset="0"/>
              </a:rPr>
              <a:t>validation</a:t>
            </a:r>
            <a:r>
              <a:rPr lang="en-US">
                <a:latin typeface="Helvetica" charset="0"/>
                <a:ea typeface="ＭＳ Ｐゴシック" charset="0"/>
              </a:rPr>
              <a:t>(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 i="1" baseline="-25000">
                <a:latin typeface="Helvetica" charset="0"/>
                <a:ea typeface="ＭＳ Ｐゴシック" charset="0"/>
              </a:rPr>
              <a:t>j</a:t>
            </a:r>
            <a:r>
              <a:rPr lang="en-US">
                <a:latin typeface="Helvetica" charset="0"/>
                <a:ea typeface="ＭＳ Ｐゴシック" charset="0"/>
              </a:rPr>
              <a:t>) </a:t>
            </a:r>
            <a:r>
              <a:rPr lang="en-US" b="1">
                <a:latin typeface="Helvetica" charset="0"/>
                <a:ea typeface="ＭＳ Ｐゴシック" charset="0"/>
              </a:rPr>
              <a:t>and </a:t>
            </a:r>
            <a:r>
              <a:rPr lang="en-US">
                <a:latin typeface="Helvetica" charset="0"/>
                <a:ea typeface="ＭＳ Ｐゴシック" charset="0"/>
              </a:rPr>
              <a:t>the set of data items written by 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 i="1" baseline="-25000">
                <a:latin typeface="Helvetica" charset="0"/>
                <a:ea typeface="ＭＳ Ｐゴシック" charset="0"/>
              </a:rPr>
              <a:t>i</a:t>
            </a:r>
            <a:r>
              <a:rPr lang="en-US">
                <a:latin typeface="Helvetica" charset="0"/>
                <a:ea typeface="ＭＳ Ｐゴシック" charset="0"/>
              </a:rPr>
              <a:t> does not intersect with the set of data items read by 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 i="1" baseline="-25000">
                <a:latin typeface="Helvetica" charset="0"/>
                <a:ea typeface="ＭＳ Ｐゴシック" charset="0"/>
              </a:rPr>
              <a:t>j</a:t>
            </a:r>
            <a:r>
              <a:rPr lang="en-US">
                <a:latin typeface="Helvetica" charset="0"/>
                <a:ea typeface="ＭＳ Ｐゴシック" charset="0"/>
              </a:rPr>
              <a:t>.  </a:t>
            </a:r>
          </a:p>
          <a:p>
            <a:pPr>
              <a:buFont typeface="Monotype Sorts" charset="0"/>
              <a:buNone/>
            </a:pPr>
            <a:r>
              <a:rPr lang="en-US">
                <a:latin typeface="Helvetica" charset="0"/>
              </a:rPr>
              <a:t>     then validation succeeds and </a:t>
            </a:r>
            <a:r>
              <a:rPr lang="en-US" i="1">
                <a:latin typeface="Helvetica" charset="0"/>
              </a:rPr>
              <a:t>T</a:t>
            </a:r>
            <a:r>
              <a:rPr lang="en-US" i="1" baseline="-25000">
                <a:latin typeface="Helvetica" charset="0"/>
              </a:rPr>
              <a:t>j</a:t>
            </a:r>
            <a:r>
              <a:rPr lang="en-US">
                <a:latin typeface="Helvetica" charset="0"/>
              </a:rPr>
              <a:t> can be committed.  Otherwise, validation fails and </a:t>
            </a:r>
            <a:r>
              <a:rPr lang="en-US" i="1">
                <a:latin typeface="Helvetica" charset="0"/>
              </a:rPr>
              <a:t>T</a:t>
            </a:r>
            <a:r>
              <a:rPr lang="en-US" i="1" baseline="-25000">
                <a:latin typeface="Helvetica" charset="0"/>
              </a:rPr>
              <a:t>j</a:t>
            </a:r>
            <a:r>
              <a:rPr lang="en-US">
                <a:latin typeface="Helvetica" charset="0"/>
              </a:rPr>
              <a:t> is aborted.</a:t>
            </a:r>
          </a:p>
          <a:p>
            <a:r>
              <a:rPr lang="en-US" i="1">
                <a:latin typeface="Helvetica" charset="0"/>
              </a:rPr>
              <a:t>Justification</a:t>
            </a:r>
            <a:r>
              <a:rPr lang="en-US">
                <a:latin typeface="Helvetica" charset="0"/>
              </a:rPr>
              <a:t>:  Either the first condition is satisfied, and there is no overlapped execution, or the second condition is satisfied and</a:t>
            </a:r>
          </a:p>
          <a:p>
            <a:pPr marL="800100" lvl="1" indent="-342900">
              <a:buFont typeface="Monotype Sorts" charset="0"/>
              <a:buChar char="n"/>
            </a:pPr>
            <a:r>
              <a:rPr lang="en-US">
                <a:latin typeface="Helvetica" charset="0"/>
                <a:ea typeface="ＭＳ Ｐゴシック" charset="0"/>
              </a:rPr>
              <a:t>the writes of 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 i="1" baseline="-25000">
                <a:latin typeface="Helvetica" charset="0"/>
                <a:ea typeface="ＭＳ Ｐゴシック" charset="0"/>
              </a:rPr>
              <a:t>j</a:t>
            </a:r>
            <a:r>
              <a:rPr lang="en-US" i="1">
                <a:latin typeface="Helvetica" charset="0"/>
                <a:ea typeface="ＭＳ Ｐゴシック" charset="0"/>
              </a:rPr>
              <a:t> </a:t>
            </a:r>
            <a:r>
              <a:rPr lang="en-US">
                <a:latin typeface="Helvetica" charset="0"/>
                <a:ea typeface="ＭＳ Ｐゴシック" charset="0"/>
              </a:rPr>
              <a:t>do not affect reads of 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 i="1" baseline="-25000">
                <a:latin typeface="Helvetica" charset="0"/>
                <a:ea typeface="ＭＳ Ｐゴシック" charset="0"/>
              </a:rPr>
              <a:t>i</a:t>
            </a:r>
            <a:r>
              <a:rPr lang="en-US">
                <a:latin typeface="Helvetica" charset="0"/>
                <a:ea typeface="ＭＳ Ｐゴシック" charset="0"/>
              </a:rPr>
              <a:t> since they occur after 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 i="1" baseline="-25000">
                <a:latin typeface="Helvetica" charset="0"/>
                <a:ea typeface="ＭＳ Ｐゴシック" charset="0"/>
              </a:rPr>
              <a:t>i</a:t>
            </a:r>
            <a:r>
              <a:rPr lang="en-US">
                <a:latin typeface="Helvetica" charset="0"/>
                <a:ea typeface="ＭＳ Ｐゴシック" charset="0"/>
              </a:rPr>
              <a:t> has finished its reads.</a:t>
            </a:r>
          </a:p>
          <a:p>
            <a:pPr marL="800100" lvl="1" indent="-342900">
              <a:buFont typeface="Monotype Sorts" charset="0"/>
              <a:buChar char="n"/>
            </a:pPr>
            <a:r>
              <a:rPr lang="en-US">
                <a:latin typeface="Helvetica" charset="0"/>
                <a:ea typeface="ＭＳ Ｐゴシック" charset="0"/>
              </a:rPr>
              <a:t>the writes of 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 i="1" baseline="-25000">
                <a:latin typeface="Helvetica" charset="0"/>
                <a:ea typeface="ＭＳ Ｐゴシック" charset="0"/>
              </a:rPr>
              <a:t>i</a:t>
            </a:r>
            <a:r>
              <a:rPr lang="en-US">
                <a:latin typeface="Helvetica" charset="0"/>
                <a:ea typeface="ＭＳ Ｐゴシック" charset="0"/>
              </a:rPr>
              <a:t> do not affect reads of 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 i="1" baseline="-25000">
                <a:latin typeface="Helvetica" charset="0"/>
                <a:ea typeface="ＭＳ Ｐゴシック" charset="0"/>
              </a:rPr>
              <a:t>j</a:t>
            </a:r>
            <a:r>
              <a:rPr lang="en-US">
                <a:latin typeface="Helvetica" charset="0"/>
                <a:ea typeface="ＭＳ Ｐゴシック" charset="0"/>
              </a:rPr>
              <a:t> since 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 i="1" baseline="-25000">
                <a:latin typeface="Helvetica" charset="0"/>
                <a:ea typeface="ＭＳ Ｐゴシック" charset="0"/>
              </a:rPr>
              <a:t>j</a:t>
            </a:r>
            <a:r>
              <a:rPr lang="en-US" i="1">
                <a:latin typeface="Helvetica" charset="0"/>
                <a:ea typeface="ＭＳ Ｐゴシック" charset="0"/>
              </a:rPr>
              <a:t> </a:t>
            </a:r>
            <a:r>
              <a:rPr lang="en-US">
                <a:latin typeface="Helvetica" charset="0"/>
                <a:ea typeface="ＭＳ Ｐゴシック" charset="0"/>
              </a:rPr>
              <a:t>does not read  any item written by 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 i="1" baseline="-25000">
                <a:latin typeface="Helvetica" charset="0"/>
                <a:ea typeface="ＭＳ Ｐゴシック" charset="0"/>
              </a:rPr>
              <a:t>i</a:t>
            </a:r>
            <a:r>
              <a:rPr lang="en-US" i="1">
                <a:latin typeface="Helvetica" charset="0"/>
                <a:ea typeface="ＭＳ Ｐゴシック" charset="0"/>
              </a:rPr>
              <a:t>.</a:t>
            </a:r>
            <a:endParaRPr lang="en-US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79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27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2. Optimistic Concurrency Control</a:t>
            </a:r>
            <a:endParaRPr lang="en-US" sz="2400" dirty="0">
              <a:latin typeface="Helvetica" charset="0"/>
            </a:endParaRPr>
          </a:p>
        </p:txBody>
      </p:sp>
      <p:sp>
        <p:nvSpPr>
          <p:cNvPr id="952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7848600" cy="4876800"/>
          </a:xfrm>
        </p:spPr>
        <p:txBody>
          <a:bodyPr/>
          <a:lstStyle/>
          <a:p>
            <a:r>
              <a:rPr lang="en-US">
                <a:latin typeface="Helvetica" charset="0"/>
              </a:rPr>
              <a:t>Example of schedule produced using validation</a:t>
            </a:r>
          </a:p>
        </p:txBody>
      </p:sp>
      <p:pic>
        <p:nvPicPr>
          <p:cNvPr id="95235" name="Picture 13" descr="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1858963"/>
            <a:ext cx="2944813" cy="296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578656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Snapshot Isolation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226425" cy="4876800"/>
          </a:xfrm>
        </p:spPr>
        <p:txBody>
          <a:bodyPr/>
          <a:lstStyle/>
          <a:p>
            <a:r>
              <a:rPr lang="en-US" dirty="0"/>
              <a:t>Very popular scheme, used as the primary scheme by many systems including Oracle, </a:t>
            </a:r>
            <a:r>
              <a:rPr lang="en-US" dirty="0" err="1"/>
              <a:t>PostgreSQL</a:t>
            </a:r>
            <a:r>
              <a:rPr lang="en-US" dirty="0"/>
              <a:t> etc…</a:t>
            </a:r>
          </a:p>
          <a:p>
            <a:pPr lvl="1"/>
            <a:r>
              <a:rPr lang="en-US" dirty="0"/>
              <a:t>Several others support this in addition to locking-based protocol</a:t>
            </a:r>
          </a:p>
          <a:p>
            <a:pPr lvl="1"/>
            <a:endParaRPr lang="en-US" dirty="0"/>
          </a:p>
          <a:p>
            <a:r>
              <a:rPr lang="en-US" dirty="0"/>
              <a:t>A type of “multi-version concurrency control”</a:t>
            </a:r>
          </a:p>
          <a:p>
            <a:pPr lvl="1"/>
            <a:r>
              <a:rPr lang="en-US" dirty="0"/>
              <a:t>Also similar to optimistic concurrency control in many ways</a:t>
            </a:r>
          </a:p>
          <a:p>
            <a:endParaRPr lang="en-US" dirty="0"/>
          </a:p>
          <a:p>
            <a:r>
              <a:rPr lang="en-US" dirty="0"/>
              <a:t>Key idea: </a:t>
            </a:r>
          </a:p>
          <a:p>
            <a:pPr lvl="1"/>
            <a:r>
              <a:rPr lang="en-US" dirty="0"/>
              <a:t>For each object, maintain past “versions” of the data along with timestamps</a:t>
            </a:r>
          </a:p>
          <a:p>
            <a:pPr lvl="2"/>
            <a:r>
              <a:rPr lang="en-US" dirty="0"/>
              <a:t>Every update to an object causes a new version to be generated</a:t>
            </a:r>
          </a:p>
        </p:txBody>
      </p:sp>
    </p:spTree>
    <p:extLst>
      <p:ext uri="{BB962C8B-B14F-4D97-AF65-F5344CB8AC3E}">
        <p14:creationId xmlns:p14="http://schemas.microsoft.com/office/powerpoint/2010/main" val="47642202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Snapshot Isolation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226425" cy="5443300"/>
          </a:xfrm>
        </p:spPr>
        <p:txBody>
          <a:bodyPr/>
          <a:lstStyle/>
          <a:p>
            <a:r>
              <a:rPr lang="en-US" dirty="0"/>
              <a:t>Read queries:</a:t>
            </a:r>
          </a:p>
          <a:p>
            <a:pPr lvl="1"/>
            <a:r>
              <a:rPr lang="en-US" dirty="0"/>
              <a:t>Let “t” be the “time-stamp” of the query, i.e., the time at which it entered the system</a:t>
            </a:r>
          </a:p>
          <a:p>
            <a:pPr lvl="1"/>
            <a:r>
              <a:rPr lang="en-US" dirty="0"/>
              <a:t>When the query asks for a data item, provide a version of the data item that was latest as of “t”</a:t>
            </a:r>
          </a:p>
          <a:p>
            <a:pPr lvl="2"/>
            <a:r>
              <a:rPr lang="en-US" dirty="0"/>
              <a:t>Even if the data changed in between, provide an old version</a:t>
            </a:r>
          </a:p>
          <a:p>
            <a:pPr lvl="1"/>
            <a:r>
              <a:rPr lang="en-US" dirty="0"/>
              <a:t>No locks needed, no waiting for any other transactions or queries</a:t>
            </a:r>
          </a:p>
          <a:p>
            <a:pPr lvl="1"/>
            <a:r>
              <a:rPr lang="en-US" dirty="0"/>
              <a:t>The query executes on a consistent snapshot of the database</a:t>
            </a:r>
          </a:p>
          <a:p>
            <a:r>
              <a:rPr lang="en-US" dirty="0"/>
              <a:t>Update queries (transactions):</a:t>
            </a:r>
          </a:p>
          <a:p>
            <a:pPr lvl="1"/>
            <a:r>
              <a:rPr lang="en-US" dirty="0"/>
              <a:t>Reads processed as above on a snapshot</a:t>
            </a:r>
          </a:p>
          <a:p>
            <a:pPr lvl="1"/>
            <a:r>
              <a:rPr lang="en-US" dirty="0"/>
              <a:t>Writes are done in private storage</a:t>
            </a:r>
          </a:p>
          <a:p>
            <a:pPr lvl="1"/>
            <a:r>
              <a:rPr lang="en-US" dirty="0"/>
              <a:t>At commit time, for each object that was written, check if some other transaction updated the data item since this transaction started</a:t>
            </a:r>
          </a:p>
          <a:p>
            <a:pPr lvl="2"/>
            <a:r>
              <a:rPr lang="en-US" dirty="0"/>
              <a:t>If yes, then abort and restart</a:t>
            </a:r>
          </a:p>
          <a:p>
            <a:pPr lvl="2"/>
            <a:r>
              <a:rPr lang="en-US" dirty="0"/>
              <a:t>If no, make all the writes public simultaneously (by making new versions)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4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2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279079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Transactions and ACID Properties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19200" y="3091434"/>
            <a:ext cx="6705600" cy="1470024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Concurrency: Basics</a:t>
            </a:r>
          </a:p>
        </p:txBody>
      </p:sp>
    </p:spTree>
    <p:extLst>
      <p:ext uri="{BB962C8B-B14F-4D97-AF65-F5344CB8AC3E}">
        <p14:creationId xmlns:p14="http://schemas.microsoft.com/office/powerpoint/2010/main" val="362307154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3. Snapshot Isolation</a:t>
            </a:r>
          </a:p>
        </p:txBody>
      </p:sp>
      <p:sp>
        <p:nvSpPr>
          <p:cNvPr id="1116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2831" y="1063510"/>
            <a:ext cx="4759839" cy="5297487"/>
          </a:xfrm>
        </p:spPr>
        <p:txBody>
          <a:bodyPr/>
          <a:lstStyle/>
          <a:p>
            <a:r>
              <a:rPr kumimoji="0" lang="en-US" sz="1600" dirty="0">
                <a:latin typeface="Helvetica" charset="0"/>
              </a:rPr>
              <a:t>A transaction T1 executing with Snapshot Isolation</a:t>
            </a:r>
          </a:p>
          <a:p>
            <a:pPr lvl="1"/>
            <a:r>
              <a:rPr kumimoji="0" lang="en-US" sz="1600" dirty="0">
                <a:latin typeface="Helvetica" charset="0"/>
                <a:ea typeface="ＭＳ Ｐゴシック" charset="0"/>
              </a:rPr>
              <a:t>takes snapshot of committed data at start</a:t>
            </a:r>
          </a:p>
          <a:p>
            <a:pPr lvl="1"/>
            <a:r>
              <a:rPr kumimoji="0" lang="en-US" sz="1600" dirty="0">
                <a:latin typeface="Helvetica" charset="0"/>
                <a:ea typeface="ＭＳ Ｐゴシック" charset="0"/>
              </a:rPr>
              <a:t>always reads/modifies data in its own snapshot</a:t>
            </a:r>
          </a:p>
          <a:p>
            <a:pPr lvl="1"/>
            <a:r>
              <a:rPr kumimoji="0" lang="en-US" sz="1600" dirty="0">
                <a:latin typeface="Helvetica" charset="0"/>
                <a:ea typeface="ＭＳ Ｐゴシック" charset="0"/>
              </a:rPr>
              <a:t>updates of concurrent transactions are not visible to T1 </a:t>
            </a:r>
          </a:p>
          <a:p>
            <a:pPr lvl="1"/>
            <a:r>
              <a:rPr kumimoji="0" lang="en-US" sz="1600" dirty="0">
                <a:latin typeface="Helvetica" charset="0"/>
                <a:ea typeface="ＭＳ Ｐゴシック" charset="0"/>
              </a:rPr>
              <a:t>writes of T1 complete when it commits</a:t>
            </a:r>
          </a:p>
          <a:p>
            <a:pPr lvl="1"/>
            <a:r>
              <a:rPr kumimoji="0" lang="en-US" sz="1600" b="1" dirty="0">
                <a:latin typeface="Helvetica" charset="0"/>
                <a:ea typeface="ＭＳ Ｐゴシック" charset="0"/>
              </a:rPr>
              <a:t>First-committer-wins rule</a:t>
            </a:r>
            <a:r>
              <a:rPr kumimoji="0" lang="en-US" sz="1600" dirty="0">
                <a:latin typeface="Helvetica" charset="0"/>
                <a:ea typeface="ＭＳ Ｐゴシック" charset="0"/>
              </a:rPr>
              <a:t>:</a:t>
            </a:r>
          </a:p>
          <a:p>
            <a:pPr lvl="2"/>
            <a:r>
              <a:rPr kumimoji="0" lang="en-US" sz="1600" dirty="0">
                <a:latin typeface="Helvetica" charset="0"/>
                <a:ea typeface="ＭＳ Ｐゴシック" charset="0"/>
              </a:rPr>
              <a:t>Commits only if no other concurrent transaction has already written data that T1 intends to write.</a:t>
            </a:r>
          </a:p>
        </p:txBody>
      </p:sp>
      <p:graphicFrame>
        <p:nvGraphicFramePr>
          <p:cNvPr id="337924" name="Group 4"/>
          <p:cNvGraphicFramePr>
            <a:graphicFrameLocks noGrp="1"/>
          </p:cNvGraphicFramePr>
          <p:nvPr>
            <p:ph sz="half" idx="2"/>
          </p:nvPr>
        </p:nvGraphicFramePr>
        <p:xfrm>
          <a:off x="5537200" y="1144588"/>
          <a:ext cx="3289300" cy="4837113"/>
        </p:xfrm>
        <a:graphic>
          <a:graphicData uri="http://schemas.openxmlformats.org/drawingml/2006/table">
            <a:tbl>
              <a:tblPr/>
              <a:tblGrid>
                <a:gridCol w="109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1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T1</a:t>
                      </a:r>
                    </a:p>
                  </a:txBody>
                  <a:tcPr marL="45720" marR="457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T2</a:t>
                      </a: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T3</a:t>
                      </a: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6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W(Y := 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Commit</a:t>
                      </a:r>
                    </a:p>
                  </a:txBody>
                  <a:tcPr marL="45720" marR="457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02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Start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R(X) </a:t>
                      </a: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 0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R(Y)</a:t>
                      </a: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 1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37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W(X:=2)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W(Z:=3)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Commit</a:t>
                      </a: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22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R(Z) </a:t>
                      </a: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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R(Y) 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W(X:=3)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Commit-Req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Abort</a:t>
                      </a: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1645" name="Text Box 30"/>
          <p:cNvSpPr txBox="1">
            <a:spLocks noChangeArrowheads="1"/>
          </p:cNvSpPr>
          <p:nvPr/>
        </p:nvSpPr>
        <p:spPr bwMode="auto">
          <a:xfrm>
            <a:off x="2046288" y="5165725"/>
            <a:ext cx="3367087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" charset="0"/>
                <a:ea typeface="ＭＳ Ｐゴシック" charset="0"/>
              </a:rPr>
              <a:t>Concurrent updates not visible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" charset="0"/>
                <a:ea typeface="ＭＳ Ｐゴシック" charset="0"/>
              </a:rPr>
              <a:t>Own updates are visible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" charset="0"/>
                <a:ea typeface="ＭＳ Ｐゴシック" charset="0"/>
              </a:rPr>
              <a:t>Not first-committer of X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" charset="0"/>
                <a:ea typeface="ＭＳ Ｐゴシック" charset="0"/>
              </a:rPr>
              <a:t>Serialization error, T2 is rolled back</a:t>
            </a:r>
          </a:p>
        </p:txBody>
      </p:sp>
      <p:sp>
        <p:nvSpPr>
          <p:cNvPr id="111646" name="Line 31"/>
          <p:cNvSpPr>
            <a:spLocks noChangeShapeType="1"/>
          </p:cNvSpPr>
          <p:nvPr/>
        </p:nvSpPr>
        <p:spPr bwMode="auto">
          <a:xfrm flipV="1">
            <a:off x="5359400" y="4533900"/>
            <a:ext cx="1295400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111647" name="Line 32"/>
          <p:cNvSpPr>
            <a:spLocks noChangeShapeType="1"/>
          </p:cNvSpPr>
          <p:nvPr/>
        </p:nvSpPr>
        <p:spPr bwMode="auto">
          <a:xfrm flipV="1">
            <a:off x="5359400" y="4813300"/>
            <a:ext cx="130810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111648" name="Line 33"/>
          <p:cNvSpPr>
            <a:spLocks noChangeShapeType="1"/>
          </p:cNvSpPr>
          <p:nvPr/>
        </p:nvSpPr>
        <p:spPr bwMode="auto">
          <a:xfrm flipV="1">
            <a:off x="5359400" y="5143500"/>
            <a:ext cx="129540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111649" name="Line 34"/>
          <p:cNvSpPr>
            <a:spLocks noChangeShapeType="1"/>
          </p:cNvSpPr>
          <p:nvPr/>
        </p:nvSpPr>
        <p:spPr bwMode="auto">
          <a:xfrm flipV="1">
            <a:off x="5372100" y="5842000"/>
            <a:ext cx="12954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582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45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Snapshot Isolation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226425" cy="5443300"/>
          </a:xfrm>
        </p:spPr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Read query don’t block at all, and run very fast</a:t>
            </a:r>
          </a:p>
          <a:p>
            <a:pPr lvl="1"/>
            <a:r>
              <a:rPr lang="en-US" dirty="0"/>
              <a:t>As long as conflicts are rare, update transactions don’t abort either</a:t>
            </a:r>
          </a:p>
          <a:p>
            <a:pPr lvl="1"/>
            <a:r>
              <a:rPr lang="en-US" dirty="0"/>
              <a:t>Overall better performance than locking-based protocols</a:t>
            </a:r>
          </a:p>
          <a:p>
            <a:pPr lvl="1"/>
            <a:endParaRPr lang="en-US" dirty="0"/>
          </a:p>
          <a:p>
            <a:r>
              <a:rPr lang="en-US" dirty="0"/>
              <a:t>Major disadvantage:</a:t>
            </a:r>
          </a:p>
          <a:p>
            <a:pPr lvl="1"/>
            <a:r>
              <a:rPr lang="en-US" dirty="0"/>
              <a:t>Not </a:t>
            </a:r>
            <a:r>
              <a:rPr lang="en-US" dirty="0" err="1"/>
              <a:t>serializable</a:t>
            </a:r>
            <a:endParaRPr lang="en-US" dirty="0"/>
          </a:p>
          <a:p>
            <a:pPr lvl="1"/>
            <a:r>
              <a:rPr lang="en-US" dirty="0"/>
              <a:t>Inconsistencies may be introduced</a:t>
            </a:r>
          </a:p>
          <a:p>
            <a:pPr lvl="1"/>
            <a:r>
              <a:rPr lang="en-US" dirty="0"/>
              <a:t>See the </a:t>
            </a:r>
            <a:r>
              <a:rPr lang="en-US" dirty="0" err="1"/>
              <a:t>wikipedia</a:t>
            </a:r>
            <a:r>
              <a:rPr lang="en-US" dirty="0"/>
              <a:t> article for more details and an example</a:t>
            </a:r>
          </a:p>
          <a:p>
            <a:pPr lvl="2"/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Snapshot_isolation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5266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3. Snapshot Isolation</a:t>
            </a:r>
          </a:p>
        </p:txBody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</a:rPr>
              <a:t>Example of problem with SI</a:t>
            </a:r>
          </a:p>
          <a:p>
            <a:pPr lvl="1"/>
            <a:r>
              <a:rPr kumimoji="0" lang="en-US" dirty="0">
                <a:latin typeface="Helvetica" charset="0"/>
                <a:ea typeface="ＭＳ Ｐゴシック" charset="0"/>
              </a:rPr>
              <a:t>T1: x:=y</a:t>
            </a:r>
          </a:p>
          <a:p>
            <a:pPr lvl="1"/>
            <a:r>
              <a:rPr kumimoji="0" lang="en-US" dirty="0">
                <a:latin typeface="Helvetica" charset="0"/>
                <a:ea typeface="ＭＳ Ｐゴシック" charset="0"/>
              </a:rPr>
              <a:t>T2: y:= x</a:t>
            </a:r>
          </a:p>
          <a:p>
            <a:pPr lvl="1"/>
            <a:r>
              <a:rPr kumimoji="0" lang="en-US" dirty="0">
                <a:latin typeface="Helvetica" charset="0"/>
                <a:ea typeface="ＭＳ Ｐゴシック" charset="0"/>
              </a:rPr>
              <a:t>Initially x = 3 and y = 17</a:t>
            </a:r>
          </a:p>
          <a:p>
            <a:pPr lvl="2"/>
            <a:r>
              <a:rPr kumimoji="0" lang="en-US" dirty="0">
                <a:latin typeface="Helvetica" charset="0"/>
                <a:ea typeface="ＭＳ Ｐゴシック" charset="0"/>
              </a:rPr>
              <a:t>Serial execution:  x = ??, y = ??</a:t>
            </a:r>
          </a:p>
          <a:p>
            <a:pPr lvl="2"/>
            <a:r>
              <a:rPr kumimoji="0" lang="en-US" dirty="0">
                <a:latin typeface="Helvetica" charset="0"/>
                <a:ea typeface="ＭＳ Ｐゴシック" charset="0"/>
              </a:rPr>
              <a:t>if both transactions start at the same time, with snapshot isolation:  x = ?? , y = ??</a:t>
            </a:r>
          </a:p>
          <a:p>
            <a:r>
              <a:rPr kumimoji="0" lang="en-US" dirty="0">
                <a:latin typeface="Helvetica" charset="0"/>
              </a:rPr>
              <a:t>Called </a:t>
            </a:r>
            <a:r>
              <a:rPr kumimoji="0" lang="en-US" b="1" dirty="0">
                <a:solidFill>
                  <a:srgbClr val="000099"/>
                </a:solidFill>
                <a:latin typeface="Helvetica" charset="0"/>
              </a:rPr>
              <a:t>skew write</a:t>
            </a:r>
          </a:p>
          <a:p>
            <a:r>
              <a:rPr kumimoji="0" lang="en-US" dirty="0">
                <a:latin typeface="Helvetica" charset="0"/>
              </a:rPr>
              <a:t>Skew also occurs with inserts</a:t>
            </a:r>
          </a:p>
          <a:p>
            <a:pPr lvl="1"/>
            <a:r>
              <a:rPr kumimoji="0" lang="en-US" dirty="0" err="1">
                <a:latin typeface="Helvetica" charset="0"/>
                <a:ea typeface="ＭＳ Ｐゴシック" charset="0"/>
              </a:rPr>
              <a:t>E.g</a:t>
            </a:r>
            <a:r>
              <a:rPr kumimoji="0" lang="en-US" dirty="0">
                <a:latin typeface="Helvetica" charset="0"/>
                <a:ea typeface="ＭＳ Ｐゴシック" charset="0"/>
              </a:rPr>
              <a:t>:</a:t>
            </a:r>
          </a:p>
          <a:p>
            <a:pPr lvl="2"/>
            <a:r>
              <a:rPr kumimoji="0" lang="en-US" dirty="0">
                <a:latin typeface="Helvetica" charset="0"/>
                <a:ea typeface="ＭＳ Ｐゴシック" charset="0"/>
              </a:rPr>
              <a:t>Find max order number among all orders</a:t>
            </a:r>
          </a:p>
          <a:p>
            <a:pPr lvl="2"/>
            <a:r>
              <a:rPr kumimoji="0" lang="en-US" dirty="0">
                <a:latin typeface="Helvetica" charset="0"/>
                <a:ea typeface="ＭＳ Ｐゴシック" charset="0"/>
              </a:rPr>
              <a:t>Create a new order with order number = previous max + 1</a:t>
            </a: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9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3. SI In Oracle and PostgreSQL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988" y="1093788"/>
            <a:ext cx="8207375" cy="5475287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000099"/>
                </a:solidFill>
                <a:latin typeface="Helvetica" charset="0"/>
              </a:rPr>
              <a:t>Warning</a:t>
            </a:r>
            <a:r>
              <a:rPr lang="en-US" dirty="0">
                <a:latin typeface="Helvetica" charset="0"/>
              </a:rPr>
              <a:t>: SI used when isolation level is set to </a:t>
            </a:r>
            <a:r>
              <a:rPr lang="en-US" dirty="0" err="1">
                <a:latin typeface="Helvetica" charset="0"/>
              </a:rPr>
              <a:t>serializable</a:t>
            </a:r>
            <a:r>
              <a:rPr lang="en-US" dirty="0">
                <a:latin typeface="Helvetica" charset="0"/>
              </a:rPr>
              <a:t>, by Oracle,</a:t>
            </a:r>
            <a:r>
              <a:rPr lang="en-US" dirty="0">
                <a:solidFill>
                  <a:schemeClr val="tx2"/>
                </a:solidFill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and</a:t>
            </a:r>
            <a:r>
              <a:rPr lang="en-US" dirty="0">
                <a:solidFill>
                  <a:schemeClr val="tx2"/>
                </a:solidFill>
                <a:latin typeface="Helvetica" charset="0"/>
              </a:rPr>
              <a:t> </a:t>
            </a:r>
            <a:r>
              <a:rPr lang="en-US" dirty="0" err="1">
                <a:latin typeface="Helvetica" charset="0"/>
              </a:rPr>
              <a:t>PostgreSQL</a:t>
            </a:r>
            <a:r>
              <a:rPr lang="en-US" dirty="0">
                <a:latin typeface="Helvetica" charset="0"/>
              </a:rPr>
              <a:t> versions prior to 9.1</a:t>
            </a:r>
            <a:endParaRPr lang="en-US" dirty="0">
              <a:solidFill>
                <a:schemeClr val="tx2"/>
              </a:solidFill>
              <a:latin typeface="Helvetica" charset="0"/>
            </a:endParaRPr>
          </a:p>
          <a:p>
            <a:pPr marL="800100" lvl="1" indent="-342900">
              <a:defRPr/>
            </a:pPr>
            <a:r>
              <a:rPr lang="en-US" dirty="0" err="1">
                <a:latin typeface="Helvetica" charset="0"/>
                <a:ea typeface="ＭＳ Ｐゴシック" charset="0"/>
              </a:rPr>
              <a:t>PostgreSQL</a:t>
            </a:r>
            <a:r>
              <a:rPr lang="ja-JP" altLang="en-US" dirty="0">
                <a:latin typeface="Helvetica" charset="0"/>
                <a:ea typeface="ＭＳ Ｐゴシック" charset="0"/>
              </a:rPr>
              <a:t>’</a:t>
            </a:r>
            <a:r>
              <a:rPr lang="en-US" dirty="0">
                <a:latin typeface="Helvetica" charset="0"/>
                <a:ea typeface="ＭＳ Ｐゴシック" charset="0"/>
              </a:rPr>
              <a:t>s implementation of SI (versions prior to 9.1) described in Section 26.4.1.3</a:t>
            </a:r>
          </a:p>
          <a:p>
            <a:pPr marL="800100" lvl="1" indent="-342900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Oracle implements </a:t>
            </a:r>
            <a:r>
              <a:rPr lang="ja-JP" altLang="en-US" dirty="0">
                <a:latin typeface="Helvetica" charset="0"/>
                <a:ea typeface="ＭＳ Ｐゴシック" charset="0"/>
              </a:rPr>
              <a:t>“</a:t>
            </a:r>
            <a:r>
              <a:rPr lang="en-US" dirty="0">
                <a:latin typeface="Helvetica" charset="0"/>
                <a:ea typeface="ＭＳ Ｐゴシック" charset="0"/>
              </a:rPr>
              <a:t>first updater wins</a:t>
            </a:r>
            <a:r>
              <a:rPr lang="ja-JP" altLang="en-US" dirty="0">
                <a:latin typeface="Helvetica" charset="0"/>
                <a:ea typeface="ＭＳ Ｐゴシック" charset="0"/>
              </a:rPr>
              <a:t>”</a:t>
            </a:r>
            <a:r>
              <a:rPr lang="en-US" dirty="0">
                <a:latin typeface="Helvetica" charset="0"/>
                <a:ea typeface="ＭＳ Ｐゴシック" charset="0"/>
              </a:rPr>
              <a:t> rule (variant of </a:t>
            </a:r>
            <a:r>
              <a:rPr lang="ja-JP" altLang="en-US" dirty="0">
                <a:latin typeface="Helvetica" charset="0"/>
                <a:ea typeface="ＭＳ Ｐゴシック" charset="0"/>
              </a:rPr>
              <a:t>“</a:t>
            </a:r>
            <a:r>
              <a:rPr lang="en-US" dirty="0">
                <a:latin typeface="Helvetica" charset="0"/>
                <a:ea typeface="ＭＳ Ｐゴシック" charset="0"/>
              </a:rPr>
              <a:t>first committer wins</a:t>
            </a:r>
            <a:r>
              <a:rPr lang="ja-JP" altLang="en-US" dirty="0">
                <a:latin typeface="Helvetica" charset="0"/>
                <a:ea typeface="ＭＳ Ｐゴシック" charset="0"/>
              </a:rPr>
              <a:t>”</a:t>
            </a:r>
            <a:r>
              <a:rPr lang="en-US" dirty="0">
                <a:latin typeface="Helvetica" charset="0"/>
                <a:ea typeface="ＭＳ Ｐゴシック" charset="0"/>
              </a:rPr>
              <a:t>)</a:t>
            </a:r>
          </a:p>
          <a:p>
            <a:pPr marL="1200150" lvl="2" indent="-342900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concurrent writer check is done at time of write, not at commit time</a:t>
            </a:r>
          </a:p>
          <a:p>
            <a:pPr marL="1200150" lvl="2" indent="-342900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Allows transactions to be rolled back earlier</a:t>
            </a:r>
          </a:p>
          <a:p>
            <a:pPr marL="1143000" lvl="2" indent="-342900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Oracle and </a:t>
            </a:r>
            <a:r>
              <a:rPr lang="en-US" dirty="0" err="1">
                <a:latin typeface="Helvetica" charset="0"/>
                <a:ea typeface="ＭＳ Ｐゴシック" charset="0"/>
              </a:rPr>
              <a:t>PostgreSQL</a:t>
            </a:r>
            <a:r>
              <a:rPr lang="en-US" dirty="0">
                <a:latin typeface="Helvetica" charset="0"/>
                <a:ea typeface="ＭＳ Ｐゴシック" charset="0"/>
              </a:rPr>
              <a:t> &lt; 9.1 do not support true </a:t>
            </a:r>
            <a:r>
              <a:rPr lang="en-US" dirty="0" err="1">
                <a:latin typeface="Helvetica" charset="0"/>
                <a:ea typeface="ＭＳ Ｐゴシック" charset="0"/>
              </a:rPr>
              <a:t>serializable</a:t>
            </a:r>
            <a:r>
              <a:rPr lang="en-US" dirty="0">
                <a:latin typeface="Helvetica" charset="0"/>
                <a:ea typeface="ＭＳ Ｐゴシック" charset="0"/>
              </a:rPr>
              <a:t> execution</a:t>
            </a:r>
          </a:p>
          <a:p>
            <a:pPr marL="800100" lvl="1" indent="-342900">
              <a:defRPr/>
            </a:pPr>
            <a:r>
              <a:rPr lang="en-US" dirty="0" err="1">
                <a:latin typeface="Helvetica" charset="0"/>
                <a:ea typeface="ＭＳ Ｐゴシック" charset="0"/>
              </a:rPr>
              <a:t>PostgreSQL</a:t>
            </a:r>
            <a:r>
              <a:rPr lang="en-US" dirty="0">
                <a:latin typeface="Helvetica" charset="0"/>
                <a:ea typeface="ＭＳ Ｐゴシック" charset="0"/>
              </a:rPr>
              <a:t> 9.1 introduced new protocol called “</a:t>
            </a:r>
            <a:r>
              <a:rPr lang="en-US" dirty="0" err="1">
                <a:latin typeface="Helvetica" charset="0"/>
                <a:ea typeface="ＭＳ Ｐゴシック" charset="0"/>
              </a:rPr>
              <a:t>Serializable</a:t>
            </a:r>
            <a:r>
              <a:rPr lang="en-US" dirty="0">
                <a:latin typeface="Helvetica" charset="0"/>
                <a:ea typeface="ＭＳ Ｐゴシック" charset="0"/>
              </a:rPr>
              <a:t> Snapshot Isolation” (SSI)</a:t>
            </a:r>
          </a:p>
          <a:p>
            <a:pPr marL="1143000" lvl="2" indent="-342900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Which guarantees true </a:t>
            </a:r>
            <a:r>
              <a:rPr lang="en-US" dirty="0" err="1">
                <a:latin typeface="Helvetica" charset="0"/>
                <a:ea typeface="ＭＳ Ｐゴシック" charset="0"/>
              </a:rPr>
              <a:t>serializabilty</a:t>
            </a:r>
            <a:r>
              <a:rPr lang="en-US" dirty="0">
                <a:latin typeface="Helvetica" charset="0"/>
                <a:ea typeface="ＭＳ Ｐゴシック" charset="0"/>
              </a:rPr>
              <a:t> including handling predicate reads (coming up)</a:t>
            </a:r>
          </a:p>
          <a:p>
            <a:pPr>
              <a:defRPr/>
            </a:pPr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16858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001494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sz="2700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Transactions and ACID Properties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19200" y="2749105"/>
            <a:ext cx="6705600" cy="2334524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Concurrency Control: </a:t>
            </a:r>
          </a:p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lang="en-US" sz="4400" dirty="0">
                <a:solidFill>
                  <a:srgbClr val="4646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Phantom Problem; Weak Levels of Isolations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64646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03701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Phantom Phenomenon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88062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Example of </a:t>
            </a:r>
            <a:r>
              <a:rPr lang="en-US" altLang="en-US" b="1" dirty="0">
                <a:solidFill>
                  <a:srgbClr val="002060"/>
                </a:solidFill>
              </a:rPr>
              <a:t>phantom phenomenon</a:t>
            </a:r>
            <a:r>
              <a:rPr lang="en-US" alt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transaction T1 that performs </a:t>
            </a:r>
            <a:r>
              <a:rPr lang="en-US" altLang="en-US" b="1" dirty="0">
                <a:solidFill>
                  <a:srgbClr val="002060"/>
                </a:solidFill>
              </a:rPr>
              <a:t>predicate read </a:t>
            </a:r>
            <a:r>
              <a:rPr lang="en-US" altLang="en-US" dirty="0"/>
              <a:t> (or scan) of a relation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 </a:t>
            </a:r>
            <a:r>
              <a:rPr lang="en-US" altLang="en-US" b="1" dirty="0"/>
              <a:t>select</a:t>
            </a:r>
            <a:r>
              <a:rPr lang="en-US" altLang="en-US" dirty="0"/>
              <a:t> </a:t>
            </a:r>
            <a:r>
              <a:rPr lang="en-US" altLang="en-US" b="1" dirty="0"/>
              <a:t>count</a:t>
            </a:r>
            <a:r>
              <a:rPr lang="en-US" altLang="en-US" dirty="0"/>
              <a:t>(*)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instructor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b="1" dirty="0"/>
              <a:t>where</a:t>
            </a:r>
            <a:r>
              <a:rPr lang="en-US" altLang="en-US" dirty="0"/>
              <a:t> </a:t>
            </a:r>
            <a:r>
              <a:rPr lang="en-US" altLang="en-US" i="1" dirty="0"/>
              <a:t>dept_name </a:t>
            </a:r>
            <a:r>
              <a:rPr lang="en-US" altLang="en-US" dirty="0"/>
              <a:t>= 'Physics'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and a transaction T2 that inserts a tuple while T1 is active but after predicate read 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/>
              <a:t>insert into</a:t>
            </a:r>
            <a:r>
              <a:rPr lang="en-US" altLang="en-US" dirty="0"/>
              <a:t> </a:t>
            </a:r>
            <a:r>
              <a:rPr lang="en-US" altLang="en-US" i="1" dirty="0"/>
              <a:t>instructor</a:t>
            </a:r>
            <a:r>
              <a:rPr lang="en-US" altLang="en-US" dirty="0"/>
              <a:t> </a:t>
            </a:r>
            <a:r>
              <a:rPr lang="en-US" altLang="en-US" b="1" dirty="0"/>
              <a:t>values</a:t>
            </a:r>
            <a:r>
              <a:rPr lang="en-US" altLang="en-US" dirty="0"/>
              <a:t> ('11111', 'Feynman', 'Physics', 94000)</a:t>
            </a:r>
          </a:p>
          <a:p>
            <a:pPr lvl="2"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 dirty="0"/>
              <a:t>(conceptually) conflict in spite of not accessing any tuple in common.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If only tuple locks are used, non-serializable schedules can result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E.g. the scan transaction does not see the new instructor, but may read some other tuple written by the update transaction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Can also occur with updates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E.g. update Wu’s department from Finance to Physics</a:t>
            </a:r>
          </a:p>
        </p:txBody>
      </p:sp>
    </p:spTree>
    <p:extLst>
      <p:ext uri="{BB962C8B-B14F-4D97-AF65-F5344CB8AC3E}">
        <p14:creationId xmlns:p14="http://schemas.microsoft.com/office/powerpoint/2010/main" val="195272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96925" y="57143"/>
            <a:ext cx="7882491" cy="659584"/>
          </a:xfrm>
        </p:spPr>
        <p:txBody>
          <a:bodyPr/>
          <a:lstStyle/>
          <a:p>
            <a:pPr>
              <a:defRPr/>
            </a:pPr>
            <a:r>
              <a:rPr 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Insert/Delete Operations and Predicate Reads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42996"/>
            <a:ext cx="7608164" cy="509886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Another Example Schedule with a problem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T1 saw a partial update of T2, but not the full update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So not serializable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0" y="2428871"/>
            <a:ext cx="5076825" cy="313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0064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96925" y="57143"/>
            <a:ext cx="7882491" cy="659584"/>
          </a:xfrm>
        </p:spPr>
        <p:txBody>
          <a:bodyPr/>
          <a:lstStyle/>
          <a:p>
            <a:pPr>
              <a:defRPr/>
            </a:pPr>
            <a:r>
              <a:rPr 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Insert/Delete Operations and Predicate Reads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42996"/>
            <a:ext cx="7608164" cy="509886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/>
              <a:t>Another Example</a:t>
            </a:r>
            <a:r>
              <a:rPr lang="en-US" altLang="en-US" dirty="0"/>
              <a:t>:  T1 and T2 both find maximum instructor ID in </a:t>
            </a:r>
            <a:br>
              <a:rPr lang="en-US" altLang="en-US" dirty="0"/>
            </a:br>
            <a:r>
              <a:rPr lang="en-US" altLang="en-US" dirty="0"/>
              <a:t>parallel, and create new instructors with ID = maximum ID + 1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Both instructors get same ID, not possible in serializable schedule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811933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Locking To Prevent Phantoms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665825" y="1102497"/>
            <a:ext cx="7830106" cy="5503786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Index locking protocol </a:t>
            </a:r>
            <a:r>
              <a:rPr lang="en-US" altLang="en-US" dirty="0"/>
              <a:t>to prevent phantoms</a:t>
            </a:r>
          </a:p>
          <a:p>
            <a:pPr lvl="1"/>
            <a:r>
              <a:rPr lang="en-US" altLang="en-US" dirty="0"/>
              <a:t>Every relation must have at least one index. </a:t>
            </a:r>
          </a:p>
          <a:p>
            <a:pPr lvl="1"/>
            <a:r>
              <a:rPr lang="en-US" altLang="en-US" dirty="0"/>
              <a:t>A transaction can access tuples only after finding them through one or more indices on the relation</a:t>
            </a:r>
          </a:p>
          <a:p>
            <a:pPr lvl="1"/>
            <a:r>
              <a:rPr lang="en-US" altLang="en-US" dirty="0"/>
              <a:t>A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that performs a lookup must lock all the index leaf nodes that it accesses, in S-mode</a:t>
            </a:r>
          </a:p>
          <a:p>
            <a:pPr lvl="2"/>
            <a:r>
              <a:rPr lang="en-US" altLang="en-US" dirty="0"/>
              <a:t>Even if the leaf node does not contain any tuple satisfying the index lookup (e.g. for a range query, no tuple in a leaf is in the range)</a:t>
            </a:r>
          </a:p>
          <a:p>
            <a:pPr lvl="1"/>
            <a:r>
              <a:rPr lang="en-US" altLang="en-US" dirty="0"/>
              <a:t>A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that inserts, updates or deletes a tuple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in a relation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</a:p>
          <a:p>
            <a:pPr lvl="2"/>
            <a:r>
              <a:rPr lang="en-US" altLang="en-US" dirty="0"/>
              <a:t>Must update all indices to </a:t>
            </a:r>
            <a:r>
              <a:rPr lang="en-US" altLang="en-US" i="1" dirty="0"/>
              <a:t>r</a:t>
            </a:r>
            <a:endParaRPr lang="en-US" altLang="en-US" dirty="0"/>
          </a:p>
          <a:p>
            <a:pPr lvl="2"/>
            <a:r>
              <a:rPr lang="en-US" altLang="en-US" dirty="0"/>
              <a:t>Must obtain exclusive locks on all index leaf nodes affected by the insert/update/delete</a:t>
            </a:r>
          </a:p>
          <a:p>
            <a:pPr lvl="1"/>
            <a:r>
              <a:rPr lang="en-US" altLang="en-US" dirty="0"/>
              <a:t>The rules of the two-phase locking protocol must be observed</a:t>
            </a:r>
          </a:p>
          <a:p>
            <a:r>
              <a:rPr lang="en-US" altLang="en-US" dirty="0"/>
              <a:t>Guarantees that phantom phenomenon won</a:t>
            </a:r>
            <a:r>
              <a:rPr lang="en-IN" altLang="en-US" dirty="0"/>
              <a:t>’</a:t>
            </a:r>
            <a:r>
              <a:rPr lang="en-US" altLang="ja-JP" dirty="0"/>
              <a:t>t occur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917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uiExpand="1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471B9FF1-7FE2-F445-BBA1-97D34FA69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Weak Levels of Consistency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2D1F5043-4BFC-9A42-B2CD-FDE6182FDD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5500" y="1079500"/>
            <a:ext cx="7848600" cy="4876800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Degree-two consistency</a:t>
            </a:r>
            <a:r>
              <a:rPr lang="en-US" altLang="en-US" b="1" dirty="0">
                <a:ea typeface="ＭＳ Ｐゴシック" panose="020B0600070205080204" pitchFamily="34" charset="-128"/>
              </a:rPr>
              <a:t>:</a:t>
            </a:r>
            <a:r>
              <a:rPr lang="en-US" altLang="en-US" b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differs from two-phase locking in that S-locks may be released at any time, and locks may be acquired at any time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X-locks must be held till end of transaction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Guarantees no “dirty reads” (so no recoverability issues)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Serializability is not guaranteed, programmer must ensure that no erroneous database state will occur]</a:t>
            </a:r>
          </a:p>
          <a:p>
            <a:endParaRPr lang="en-US" altLang="en-US" b="1" dirty="0">
              <a:solidFill>
                <a:srgbClr val="000099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Cursor stability</a:t>
            </a:r>
            <a:r>
              <a:rPr lang="en-US" altLang="en-US" dirty="0">
                <a:ea typeface="ＭＳ Ｐゴシック" panose="020B0600070205080204" pitchFamily="34" charset="-128"/>
              </a:rPr>
              <a:t>: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For reads, each tuple is locked, read, and lock is immediately released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X-locks are held till end of transaction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Special case of degree-two consistency</a:t>
            </a:r>
          </a:p>
        </p:txBody>
      </p:sp>
    </p:spTree>
    <p:extLst>
      <p:ext uri="{BB962C8B-B14F-4D97-AF65-F5344CB8AC3E}">
        <p14:creationId xmlns:p14="http://schemas.microsoft.com/office/powerpoint/2010/main" val="19918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52506</TotalTime>
  <Words>12824</Words>
  <Application>Microsoft Macintosh PowerPoint</Application>
  <PresentationFormat>On-screen Show (4:3)</PresentationFormat>
  <Paragraphs>2288</Paragraphs>
  <Slides>163</Slides>
  <Notes>100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163</vt:i4>
      </vt:variant>
    </vt:vector>
  </HeadingPairs>
  <TitlesOfParts>
    <vt:vector size="183" baseType="lpstr">
      <vt:lpstr>Arial</vt:lpstr>
      <vt:lpstr>Book Antiqua</vt:lpstr>
      <vt:lpstr>Calibri</vt:lpstr>
      <vt:lpstr>Helvetica</vt:lpstr>
      <vt:lpstr>Lucida Sans Unicode</vt:lpstr>
      <vt:lpstr>Monotype Sorts</vt:lpstr>
      <vt:lpstr>Symbol</vt:lpstr>
      <vt:lpstr>Tahoma</vt:lpstr>
      <vt:lpstr>Times New Roman</vt:lpstr>
      <vt:lpstr>Verdana</vt:lpstr>
      <vt:lpstr>Webdings</vt:lpstr>
      <vt:lpstr>Wingdings</vt:lpstr>
      <vt:lpstr>Wingdings 2</vt:lpstr>
      <vt:lpstr>Wingdings 3</vt:lpstr>
      <vt:lpstr>db-book</vt:lpstr>
      <vt:lpstr>Concourse</vt:lpstr>
      <vt:lpstr>1_db-book</vt:lpstr>
      <vt:lpstr>1_db-5-grey</vt:lpstr>
      <vt:lpstr>Equation</vt:lpstr>
      <vt:lpstr>Clip</vt:lpstr>
      <vt:lpstr>CMSC424: Database Design  Module: Transactions and ACID Properties</vt:lpstr>
      <vt:lpstr>Transactions: Overview</vt:lpstr>
      <vt:lpstr>Transaction Concept</vt:lpstr>
      <vt:lpstr>Overview</vt:lpstr>
      <vt:lpstr>How does..</vt:lpstr>
      <vt:lpstr>Assumptions and Goals</vt:lpstr>
      <vt:lpstr>Transaction states</vt:lpstr>
      <vt:lpstr>Summary</vt:lpstr>
      <vt:lpstr>CMSC424: Database Design  Module: Transactions and ACID Properties</vt:lpstr>
      <vt:lpstr>Concurrency: Basics</vt:lpstr>
      <vt:lpstr>Next…</vt:lpstr>
      <vt:lpstr>A Schedule</vt:lpstr>
      <vt:lpstr>Schedules</vt:lpstr>
      <vt:lpstr>Example Schedule</vt:lpstr>
      <vt:lpstr>Another schedule</vt:lpstr>
      <vt:lpstr>Another schedule</vt:lpstr>
      <vt:lpstr>Example Schedules (Cont.)</vt:lpstr>
      <vt:lpstr>Serializability</vt:lpstr>
      <vt:lpstr>Example Schedule with More Transactions</vt:lpstr>
      <vt:lpstr>Summary</vt:lpstr>
      <vt:lpstr>CMSC424: Database Design  Module: Transactions and ACID Properties</vt:lpstr>
      <vt:lpstr>Transactions: Serializability</vt:lpstr>
      <vt:lpstr>An Interleaved schedule</vt:lpstr>
      <vt:lpstr>Conflict Serializability</vt:lpstr>
      <vt:lpstr>Equivalence by Swapping</vt:lpstr>
      <vt:lpstr>Equivalence by Swapping</vt:lpstr>
      <vt:lpstr>Conflict Serializability</vt:lpstr>
      <vt:lpstr>Equivalence by Swapping</vt:lpstr>
      <vt:lpstr>Equivalence by Swapping</vt:lpstr>
      <vt:lpstr>Example Schedules (Cont.)</vt:lpstr>
      <vt:lpstr>Testing for conflict-serializability</vt:lpstr>
      <vt:lpstr>Example Schedule (Schedule A) + Precedence Graph</vt:lpstr>
      <vt:lpstr>CMSC424: Database Design  Module: Transactions and ACID Properties</vt:lpstr>
      <vt:lpstr>View Serializability; Recoverability</vt:lpstr>
      <vt:lpstr>Conflict Serializability</vt:lpstr>
      <vt:lpstr>View-Serializability</vt:lpstr>
      <vt:lpstr>Other notions of serializability</vt:lpstr>
      <vt:lpstr>Recoverability</vt:lpstr>
      <vt:lpstr>Recoverability</vt:lpstr>
      <vt:lpstr>Recoverability</vt:lpstr>
      <vt:lpstr>Recap so far…</vt:lpstr>
      <vt:lpstr>CMSC424: Database Design  Module: Transactions and ACID Properties</vt:lpstr>
      <vt:lpstr>Locking - 1</vt:lpstr>
      <vt:lpstr>Approach, Assumptions etc..</vt:lpstr>
      <vt:lpstr>Lock-based Protocols</vt:lpstr>
      <vt:lpstr>Lock-based Protocols</vt:lpstr>
      <vt:lpstr>Lock-based Protocols</vt:lpstr>
      <vt:lpstr>2-Phase Locking Protocol (2PL)</vt:lpstr>
      <vt:lpstr>2 Phase Locking</vt:lpstr>
      <vt:lpstr>2 Phase Locking</vt:lpstr>
      <vt:lpstr>2 Phase Locking</vt:lpstr>
      <vt:lpstr>Strict 2PL</vt:lpstr>
      <vt:lpstr>Strict 2PL</vt:lpstr>
      <vt:lpstr>Implementation of Locking</vt:lpstr>
      <vt:lpstr>Lock Table</vt:lpstr>
      <vt:lpstr>Recap so far…</vt:lpstr>
      <vt:lpstr>CMSC424: Database Design  Module: Transactions and ACID Properties</vt:lpstr>
      <vt:lpstr>Locking - 2</vt:lpstr>
      <vt:lpstr>More Locking Issues: Deadlocks</vt:lpstr>
      <vt:lpstr>Deadlock detection and recovery</vt:lpstr>
      <vt:lpstr>Dealing with Deadlocks</vt:lpstr>
      <vt:lpstr>Preventing deadlocks</vt:lpstr>
      <vt:lpstr>Preventing deadlocks</vt:lpstr>
      <vt:lpstr>CMSC424: Database Design  Module: Transactions and ACID Properties</vt:lpstr>
      <vt:lpstr>Locking - 3</vt:lpstr>
      <vt:lpstr>Locking granularity</vt:lpstr>
      <vt:lpstr>Granularity Hierarchy</vt:lpstr>
      <vt:lpstr>Granularity Hierarchy</vt:lpstr>
      <vt:lpstr>Granularity Hierarchy</vt:lpstr>
      <vt:lpstr>Multi-granularity Locking</vt:lpstr>
      <vt:lpstr>Compatibility Matrix with  Intention Lock Modes</vt:lpstr>
      <vt:lpstr>Example</vt:lpstr>
      <vt:lpstr>Examples</vt:lpstr>
      <vt:lpstr>Examples</vt:lpstr>
      <vt:lpstr>Recap: Locking-based CC</vt:lpstr>
      <vt:lpstr>CMSC424: Database Design  Module: Transactions and ACID Properties</vt:lpstr>
      <vt:lpstr>1. Time-stamp Based</vt:lpstr>
      <vt:lpstr>1. Time-stamp Based</vt:lpstr>
      <vt:lpstr>1. Time-stamp Based</vt:lpstr>
      <vt:lpstr>1. Example of Schedule Under TSO</vt:lpstr>
      <vt:lpstr>1. Another Example</vt:lpstr>
      <vt:lpstr>1. Recoverability and Cascade Freedom</vt:lpstr>
      <vt:lpstr>1. Thomas’ Write Rule</vt:lpstr>
      <vt:lpstr>2. Optimistic Concurrency Control</vt:lpstr>
      <vt:lpstr>2. Optimistic Concurrency Control</vt:lpstr>
      <vt:lpstr>2. Optimistic Concurrency Control</vt:lpstr>
      <vt:lpstr>2. Optimistic Concurrency Control</vt:lpstr>
      <vt:lpstr>3. Snapshot Isolation</vt:lpstr>
      <vt:lpstr>3. Snapshot Isolation</vt:lpstr>
      <vt:lpstr>3. Snapshot Isolation</vt:lpstr>
      <vt:lpstr>3. Snapshot Isolation</vt:lpstr>
      <vt:lpstr>3. Snapshot Isolation</vt:lpstr>
      <vt:lpstr>3. SI In Oracle and PostgreSQL</vt:lpstr>
      <vt:lpstr>CMSC424: Database Design  Module: Transactions and ACID Properties</vt:lpstr>
      <vt:lpstr>Phantom Phenomenon</vt:lpstr>
      <vt:lpstr>Insert/Delete Operations and Predicate Reads</vt:lpstr>
      <vt:lpstr>Insert/Delete Operations and Predicate Reads</vt:lpstr>
      <vt:lpstr>Index Locking To Prevent Phantoms</vt:lpstr>
      <vt:lpstr>Weak Levels of Consistency</vt:lpstr>
      <vt:lpstr>Weak Levels of Consistency</vt:lpstr>
      <vt:lpstr>The “Phantom” problem</vt:lpstr>
      <vt:lpstr>Weak Levels of Consistency</vt:lpstr>
      <vt:lpstr>Weak Levels of Consistency in SQL</vt:lpstr>
      <vt:lpstr>Summary</vt:lpstr>
      <vt:lpstr>CMSC424: Database Design  Module: Transactions and ACID Properties</vt:lpstr>
      <vt:lpstr>Transactions: Recovery</vt:lpstr>
      <vt:lpstr>Context</vt:lpstr>
      <vt:lpstr>Reasons for crashes</vt:lpstr>
      <vt:lpstr>Approach, Assumptions etc..</vt:lpstr>
      <vt:lpstr>Data Access</vt:lpstr>
      <vt:lpstr>Example of Data Access</vt:lpstr>
      <vt:lpstr>Data Access (Cont.)</vt:lpstr>
      <vt:lpstr>CMSC424: Database Design  Module: Transactions and ACID Properties</vt:lpstr>
      <vt:lpstr>Transactions: Recovery</vt:lpstr>
      <vt:lpstr>STEAL vs NO STEAL, FORCE vs NO FORCE</vt:lpstr>
      <vt:lpstr>STEAL vs NO STEAL, FORCE vs NO FORCE</vt:lpstr>
      <vt:lpstr>STEAL vs NO STEAL, FORCE vs NO FORCE: Recovery implications</vt:lpstr>
      <vt:lpstr>STEAL vs NO STEAL, FORCE vs NO FORCE: Recovery implications</vt:lpstr>
      <vt:lpstr>Terminology</vt:lpstr>
      <vt:lpstr>CMSC424: Database Design  Module: Transactions and ACID Properties</vt:lpstr>
      <vt:lpstr>Transactions: Recovery</vt:lpstr>
      <vt:lpstr>Log-based Recovery</vt:lpstr>
      <vt:lpstr>Log</vt:lpstr>
      <vt:lpstr>Log-based Recovery</vt:lpstr>
      <vt:lpstr>Log-based Recovery</vt:lpstr>
      <vt:lpstr>Using the log to abort/rollback</vt:lpstr>
      <vt:lpstr>Using the log to abort/rollback</vt:lpstr>
      <vt:lpstr>CMSC424: Database Design  Module: Transactions and ACID Properties</vt:lpstr>
      <vt:lpstr>Using Logs for Recovery</vt:lpstr>
      <vt:lpstr>Using the log to recover</vt:lpstr>
      <vt:lpstr>Using the log to recover</vt:lpstr>
      <vt:lpstr>Idempotency</vt:lpstr>
      <vt:lpstr>Log-based recovery</vt:lpstr>
      <vt:lpstr>Recovery Algorithm (Cont.)</vt:lpstr>
      <vt:lpstr>Recovery Algorithm (Cont.)</vt:lpstr>
      <vt:lpstr>Example of Recovery</vt:lpstr>
      <vt:lpstr>CMSC424: Database Design  Module: Transactions and ACID Properties</vt:lpstr>
      <vt:lpstr>Recovery: Recap</vt:lpstr>
      <vt:lpstr>Checkpointing</vt:lpstr>
      <vt:lpstr>Checkpointing</vt:lpstr>
      <vt:lpstr>Recovery Algorithm (Cont.)</vt:lpstr>
      <vt:lpstr>Recap so far …</vt:lpstr>
      <vt:lpstr>Write-ahead logging</vt:lpstr>
      <vt:lpstr>Write-ahead logging</vt:lpstr>
      <vt:lpstr>Other issues</vt:lpstr>
      <vt:lpstr>Other issues</vt:lpstr>
      <vt:lpstr>Recap</vt:lpstr>
      <vt:lpstr>Recap</vt:lpstr>
      <vt:lpstr>CMSC424: Database Design  Module: Transactions and ACID Properties</vt:lpstr>
      <vt:lpstr>Distributed Transactions</vt:lpstr>
      <vt:lpstr>Distributed Database System</vt:lpstr>
      <vt:lpstr>Data Replication</vt:lpstr>
      <vt:lpstr>Distributed Transactions</vt:lpstr>
      <vt:lpstr>System Failure Modes</vt:lpstr>
      <vt:lpstr>Commit Protocols</vt:lpstr>
      <vt:lpstr>Two Phase Commit Protocol (2PC)</vt:lpstr>
      <vt:lpstr>Two Phase Commit Protocol (2PC)</vt:lpstr>
      <vt:lpstr>Phase 1: Obtaining a Decision</vt:lpstr>
      <vt:lpstr>Phase 2: Recording the Decision</vt:lpstr>
      <vt:lpstr>Handling of Failures - Site Failure</vt:lpstr>
      <vt:lpstr>Handling of Failures- Coordinator Failure</vt:lpstr>
      <vt:lpstr>Handling of Failures - Network Partition</vt:lpstr>
      <vt:lpstr>More…</vt:lpstr>
    </vt:vector>
  </TitlesOfParts>
  <Manager/>
  <Company>Lucent Technologies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subject/>
  <dc:creator>Marilyn Turnamian</dc:creator>
  <cp:keywords/>
  <dc:description/>
  <cp:lastModifiedBy>Amol Deshpande</cp:lastModifiedBy>
  <cp:revision>473</cp:revision>
  <cp:lastPrinted>1999-06-28T19:27:31Z</cp:lastPrinted>
  <dcterms:created xsi:type="dcterms:W3CDTF">2008-11-25T04:31:56Z</dcterms:created>
  <dcterms:modified xsi:type="dcterms:W3CDTF">2021-12-01T18:33:29Z</dcterms:modified>
  <cp:category/>
</cp:coreProperties>
</file>