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6" r:id="rId2"/>
    <p:sldId id="593" r:id="rId3"/>
    <p:sldId id="540" r:id="rId4"/>
    <p:sldId id="602" r:id="rId5"/>
    <p:sldId id="598" r:id="rId6"/>
    <p:sldId id="541" r:id="rId7"/>
    <p:sldId id="542" r:id="rId8"/>
    <p:sldId id="545" r:id="rId9"/>
    <p:sldId id="594" r:id="rId10"/>
    <p:sldId id="378" r:id="rId11"/>
    <p:sldId id="599" r:id="rId12"/>
    <p:sldId id="536" r:id="rId13"/>
    <p:sldId id="537" r:id="rId14"/>
    <p:sldId id="538" r:id="rId15"/>
    <p:sldId id="539" r:id="rId16"/>
    <p:sldId id="379" r:id="rId17"/>
    <p:sldId id="457" r:id="rId18"/>
    <p:sldId id="385" r:id="rId19"/>
    <p:sldId id="501" r:id="rId20"/>
    <p:sldId id="502" r:id="rId21"/>
    <p:sldId id="509" r:id="rId22"/>
    <p:sldId id="510" r:id="rId23"/>
    <p:sldId id="511" r:id="rId24"/>
    <p:sldId id="362" r:id="rId25"/>
    <p:sldId id="596" r:id="rId26"/>
    <p:sldId id="600" r:id="rId27"/>
    <p:sldId id="389" r:id="rId28"/>
    <p:sldId id="487" r:id="rId29"/>
    <p:sldId id="533" r:id="rId30"/>
    <p:sldId id="534" r:id="rId31"/>
    <p:sldId id="535" r:id="rId32"/>
    <p:sldId id="488" r:id="rId33"/>
    <p:sldId id="525" r:id="rId34"/>
    <p:sldId id="436" r:id="rId35"/>
    <p:sldId id="437" r:id="rId36"/>
    <p:sldId id="508" r:id="rId37"/>
    <p:sldId id="506" r:id="rId38"/>
    <p:sldId id="597" r:id="rId39"/>
    <p:sldId id="601" r:id="rId40"/>
    <p:sldId id="491" r:id="rId41"/>
    <p:sldId id="505" r:id="rId42"/>
    <p:sldId id="579" r:id="rId43"/>
    <p:sldId id="580" r:id="rId44"/>
    <p:sldId id="581" r:id="rId45"/>
    <p:sldId id="482" r:id="rId46"/>
    <p:sldId id="481" r:id="rId47"/>
    <p:sldId id="484" r:id="rId48"/>
    <p:sldId id="590" r:id="rId49"/>
    <p:sldId id="582" r:id="rId50"/>
    <p:sldId id="583" r:id="rId51"/>
    <p:sldId id="584" r:id="rId52"/>
    <p:sldId id="585" r:id="rId53"/>
    <p:sldId id="586" r:id="rId54"/>
    <p:sldId id="587" r:id="rId55"/>
    <p:sldId id="588" r:id="rId56"/>
    <p:sldId id="589" r:id="rId57"/>
    <p:sldId id="447" r:id="rId58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00"/>
    <a:srgbClr val="33CCFF"/>
    <a:srgbClr val="FF7C80"/>
    <a:srgbClr val="FF0000"/>
    <a:srgbClr val="0000FF"/>
    <a:srgbClr val="C0C0C0"/>
    <a:srgbClr val="969696"/>
    <a:srgbClr val="AE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05"/>
    <p:restoredTop sz="94984"/>
  </p:normalViewPr>
  <p:slideViewPr>
    <p:cSldViewPr>
      <p:cViewPr varScale="1">
        <p:scale>
          <a:sx n="210" d="100"/>
          <a:sy n="210" d="100"/>
        </p:scale>
        <p:origin x="26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fld id="{BC2C16E7-EB64-0648-AB55-7F591ADA19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9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73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2C16E7-EB64-0648-AB55-7F591ADA198F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2C16E7-EB64-0648-AB55-7F591ADA198F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E072FF-6807-9B49-B9FB-51B516EE93BF}" type="slidenum">
              <a:rPr lang="en-US"/>
              <a:pPr/>
              <a:t>34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6A76B4-D230-8D46-A084-29312DAB0B7F}" type="slidenum">
              <a:rPr lang="en-US"/>
              <a:pPr/>
              <a:t>35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6A76B4-D230-8D46-A084-29312DAB0B7F}" type="slidenum">
              <a:rPr lang="en-US"/>
              <a:pPr/>
              <a:t>36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6A76B4-D230-8D46-A084-29312DAB0B7F}" type="slidenum">
              <a:rPr lang="en-US"/>
              <a:pPr/>
              <a:t>37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38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60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8DBFF2-5093-6D4E-BBAA-76CE98EF5DC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11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6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2CFAD4-7943-4741-9053-8A65850DB85B}" type="slidenum">
              <a:rPr lang="en-US"/>
              <a:pPr/>
              <a:t>3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039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2CFAD4-7943-4741-9053-8A65850DB85B}" type="slidenum">
              <a:rPr lang="en-US"/>
              <a:pPr/>
              <a:t>4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976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2CFAD4-7943-4741-9053-8A65850DB85B}" type="slidenum">
              <a:rPr lang="en-US"/>
              <a:pPr/>
              <a:t>5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69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9BC0AE-C05C-9841-8E54-FFC855B6B3C5}" type="slidenum">
              <a:rPr lang="en-US"/>
              <a:pPr/>
              <a:t>6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5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4620EA-817D-964E-8C57-005870E5D574}" type="slidenum">
              <a:rPr lang="en-US"/>
              <a:pPr/>
              <a:t>7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13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95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4AAFB-2255-F144-AF14-EAB3342E5421}" type="slidenum">
              <a:rPr lang="en-US"/>
              <a:pPr/>
              <a:t>24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7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15A26E-D37E-7F4F-8195-92FDA50A24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C9BB5-1210-A04C-9194-6E3CFFE5E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DB460-BBEB-F540-9CD3-1F43C3B0D7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F4434-B0D1-DC4E-B296-6E80CE7BED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7FE77-7B54-994D-8D1C-83626FE551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A9154-773C-6941-9CBB-11712CDAAF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85565-A26A-9B4B-BA9A-71A06A2228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E0039-7D5F-0447-9210-5A5F213D7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2BE8A-848E-DF4E-9CF3-539648776E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750FA-E250-7E45-BC1F-302E433A12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A41F38-45E1-1540-8F56-2367387E63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 userDrawn="1"/>
        </p:nvGrpSpPr>
        <p:grpSpPr bwMode="auto">
          <a:xfrm>
            <a:off x="-53975" y="5562600"/>
            <a:ext cx="5387975" cy="1309688"/>
            <a:chOff x="-53561" y="5001993"/>
            <a:chExt cx="4572000" cy="1870128"/>
          </a:xfrm>
        </p:grpSpPr>
        <p:grpSp>
          <p:nvGrpSpPr>
            <p:cNvPr id="1032" name="Group 10"/>
            <p:cNvGrpSpPr>
              <a:grpSpLocks/>
            </p:cNvGrpSpPr>
            <p:nvPr userDrawn="1"/>
          </p:nvGrpSpPr>
          <p:grpSpPr bwMode="auto">
            <a:xfrm>
              <a:off x="-53561" y="5001993"/>
              <a:ext cx="4572000" cy="1870128"/>
              <a:chOff x="-53561" y="5001993"/>
              <a:chExt cx="4572000" cy="1870128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716971" y="5001993"/>
                <a:ext cx="3801468" cy="1443966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-329" y="347"/>
                    </a:moveTo>
                    <a:lnTo>
                      <a:pt x="7156" y="682"/>
                    </a:lnTo>
                    <a:lnTo>
                      <a:pt x="5229" y="682"/>
                    </a:lnTo>
                    <a:lnTo>
                      <a:pt x="-328" y="345"/>
                    </a:lnTo>
                  </a:path>
                </a:pathLst>
              </a:custGeom>
              <a:solidFill>
                <a:schemeClr val="accent1">
                  <a:tint val="65000"/>
                  <a:satMod val="115000"/>
                  <a:alpha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-53561" y="5784047"/>
                <a:ext cx="3801468" cy="838724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817" y="97"/>
                    </a:moveTo>
                    <a:lnTo>
                      <a:pt x="6408" y="682"/>
                    </a:lnTo>
                    <a:lnTo>
                      <a:pt x="5232" y="685"/>
                    </a:lnTo>
                    <a:lnTo>
                      <a:pt x="829" y="101"/>
                    </a:lnTo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Right Triangle 13"/>
              <p:cNvSpPr>
                <a:spLocks/>
              </p:cNvSpPr>
              <p:nvPr/>
            </p:nvSpPr>
            <p:spPr bwMode="auto">
              <a:xfrm>
                <a:off x="-6042" y="5791253"/>
                <a:ext cx="3402314" cy="1080868"/>
              </a:xfrm>
              <a:prstGeom prst="rtTriangle">
                <a:avLst/>
              </a:prstGeom>
              <a:blipFill>
                <a:blip r:embed="rId13">
                  <a:alphaModFix amt="50000"/>
                </a:blip>
                <a:tile tx="0" ty="0" sx="50000" sy="50000" flip="none" algn="t"/>
              </a:blipFill>
              <a:ln w="12700" cap="rnd" cmpd="thickThin" algn="ctr">
                <a:noFill/>
                <a:prstDash val="solid"/>
              </a:ln>
              <a:effectLst>
                <a:fillOverlay blend="mult">
                  <a:gradFill flip="none" rotWithShape="1">
                    <a:gsLst>
                      <a:gs pos="0">
                        <a:schemeClr val="accent1">
                          <a:shade val="20000"/>
                          <a:satMod val="176000"/>
                          <a:alpha val="100000"/>
                        </a:schemeClr>
                      </a:gs>
                      <a:gs pos="18000">
                        <a:schemeClr val="accent1">
                          <a:shade val="48000"/>
                          <a:satMod val="153000"/>
                          <a:alpha val="100000"/>
                        </a:schemeClr>
                      </a:gs>
                      <a:gs pos="43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45000">
                        <a:schemeClr val="accent1">
                          <a:tint val="85000"/>
                          <a:satMod val="150000"/>
                          <a:alpha val="100000"/>
                        </a:schemeClr>
                      </a:gs>
                      <a:gs pos="50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79000">
                        <a:schemeClr val="accent1">
                          <a:shade val="53000"/>
                          <a:satMod val="150000"/>
                          <a:alpha val="100000"/>
                        </a:schemeClr>
                      </a:gs>
                      <a:gs pos="100000">
                        <a:schemeClr val="accent1">
                          <a:shade val="25000"/>
                          <a:satMod val="170000"/>
                          <a:alpha val="100000"/>
                        </a:schemeClr>
                      </a:gs>
                    </a:gsLst>
                    <a:lin ang="450000" scaled="1"/>
                    <a:tileRect/>
                  </a:gradFill>
                </a:fillOverlay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-9237" y="5787738"/>
              <a:ext cx="3405509" cy="108438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73183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2286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F8FEF83-A30C-B748-B40A-0ACC576BE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libri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charset="2"/>
        <a:buChar char=""/>
        <a:defRPr sz="2700" kern="1200">
          <a:solidFill>
            <a:schemeClr val="tx1"/>
          </a:solidFill>
          <a:latin typeface="Calibri"/>
          <a:ea typeface="ＭＳ Ｐゴシック" charset="-128"/>
          <a:cs typeface="ＭＳ Ｐゴシック" charset="-128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charset="0"/>
        <a:buChar char="◦"/>
        <a:defRPr sz="2300" kern="1200">
          <a:solidFill>
            <a:schemeClr val="tx1"/>
          </a:solidFill>
          <a:latin typeface="Calibri"/>
          <a:ea typeface="ＭＳ Ｐゴシック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charset="2"/>
        <a:buChar char=""/>
        <a:defRPr sz="2100" kern="1200">
          <a:solidFill>
            <a:schemeClr val="tx1"/>
          </a:solidFill>
          <a:latin typeface="Calibri"/>
          <a:ea typeface="ＭＳ Ｐゴシック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1900" kern="1200">
          <a:solidFill>
            <a:schemeClr val="tx1"/>
          </a:solidFill>
          <a:latin typeface="Calibri"/>
          <a:ea typeface="ＭＳ Ｐゴシック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2000" kern="1200">
          <a:solidFill>
            <a:schemeClr val="tx1"/>
          </a:solidFill>
          <a:latin typeface="Calibri"/>
          <a:ea typeface="ＭＳ Ｐゴシック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reignaffairs.com/articles/139104/kenneth-neil-cukier-and-viktor-mayer-schoenberger/the-rise-of-big-dat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red.com/2014/08/sciences-big-data-proble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kgEtv8zBt7r12T4s9%20--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vost.umd.edu/node/424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oracle.com/timesten/the-evolution-of-db-architecture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amol@umd.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yale.edu/homes/avi/index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e.iitb.ernet.in/~sudarsha" TargetMode="External"/><Relationship Id="rId4" Type="http://schemas.openxmlformats.org/officeDocument/2006/relationships/hyperlink" Target="http://www.lehigh.edu/~hfk2/hfk2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76400"/>
            <a:ext cx="8305800" cy="14700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Introduction/Overview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34290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dirty="0"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dirty="0">
                <a:latin typeface="Calibri" charset="0"/>
              </a:rPr>
              <a:t>                   </a:t>
            </a:r>
            <a:r>
              <a:rPr lang="en-US" dirty="0" err="1">
                <a:latin typeface="Calibri" charset="0"/>
              </a:rPr>
              <a:t>amol@umd.edu</a:t>
            </a:r>
            <a:endParaRPr lang="en-US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1.1, 1.2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Data-driven world and Big Data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Why managing large volumes of data is difficult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Drawbacks of using File Systems to store data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What we will cover in this course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Motivation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Explosion of data, in pretty much every domain</a:t>
            </a:r>
          </a:p>
          <a:p>
            <a:pPr lvl="1"/>
            <a:r>
              <a:rPr lang="en-US" dirty="0"/>
              <a:t>Sensing devices and sensor networks that can monitor everything 24/7 from temperature to pollution to vital signs</a:t>
            </a:r>
          </a:p>
          <a:p>
            <a:pPr lvl="1"/>
            <a:r>
              <a:rPr lang="en-US" dirty="0"/>
              <a:t>Increasingly sophisticated smart phones</a:t>
            </a:r>
          </a:p>
          <a:p>
            <a:pPr lvl="1"/>
            <a:r>
              <a:rPr lang="en-US" dirty="0"/>
              <a:t>Internet, social networks makes it easy to publish data</a:t>
            </a:r>
          </a:p>
          <a:p>
            <a:pPr lvl="1"/>
            <a:r>
              <a:rPr lang="en-US" dirty="0"/>
              <a:t>Scientific experiments and simulations produce astronomical volumes of data</a:t>
            </a:r>
          </a:p>
          <a:p>
            <a:pPr lvl="1"/>
            <a:r>
              <a:rPr lang="en-US" dirty="0"/>
              <a:t>Internet of Things</a:t>
            </a:r>
          </a:p>
          <a:p>
            <a:pPr lvl="1"/>
            <a:r>
              <a:rPr lang="en-US" dirty="0">
                <a:hlinkClick r:id="rId2"/>
              </a:rPr>
              <a:t>Dataification</a:t>
            </a:r>
            <a:r>
              <a:rPr lang="en-US" dirty="0"/>
              <a:t>: taking all aspects of life and turning them into data (e.g., what you like/enjoy turned into a stream of your "likes”)</a:t>
            </a:r>
          </a:p>
          <a:p>
            <a:r>
              <a:rPr lang="en-US" dirty="0"/>
              <a:t>How to handle that data? How to extract interesting actionable insights and scientific knowledge?</a:t>
            </a:r>
          </a:p>
          <a:p>
            <a:r>
              <a:rPr lang="en-US" dirty="0"/>
              <a:t>Data volumes expected to get much worse</a:t>
            </a: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Motivation: Data Overload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95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Increasing data Volumes </a:t>
            </a:r>
          </a:p>
          <a:p>
            <a:pPr lvl="1"/>
            <a:r>
              <a:rPr lang="en-US" dirty="0">
                <a:hlinkClick r:id="rId2"/>
              </a:rPr>
              <a:t>Scientific data</a:t>
            </a:r>
            <a:r>
              <a:rPr lang="en-US" dirty="0"/>
              <a:t>: 1.5GB/genome -- can be sequenced in .5 </a:t>
            </a:r>
            <a:r>
              <a:rPr lang="en-US" dirty="0" err="1"/>
              <a:t>hrs</a:t>
            </a:r>
            <a:r>
              <a:rPr lang="en-US" dirty="0"/>
              <a:t>; LHC generates 100TB of data a day</a:t>
            </a:r>
          </a:p>
          <a:p>
            <a:pPr lvl="1"/>
            <a:r>
              <a:rPr lang="en-US" dirty="0"/>
              <a:t>500M tweets per day </a:t>
            </a:r>
          </a:p>
          <a:p>
            <a:pPr lvl="1"/>
            <a:r>
              <a:rPr lang="en-US" dirty="0"/>
              <a:t>As of 2012: 2.5 Exabytes of data created every day</a:t>
            </a:r>
          </a:p>
          <a:p>
            <a:pPr lvl="1"/>
            <a:r>
              <a:rPr lang="en-US" dirty="0"/>
              <a:t>EBay: Two data warehouses with 7.5PB and 40PB</a:t>
            </a:r>
          </a:p>
          <a:p>
            <a:pPr lvl="1"/>
            <a:r>
              <a:rPr lang="en-US" sz="2400" dirty="0" err="1">
                <a:latin typeface="Calibri" charset="0"/>
              </a:rPr>
              <a:t>Walmart</a:t>
            </a:r>
            <a:r>
              <a:rPr lang="en-US" sz="2400" dirty="0">
                <a:latin typeface="Calibri" charset="0"/>
              </a:rPr>
              <a:t>: 583 terabytes of sales and inventory data</a:t>
            </a:r>
            <a:endParaRPr lang="en-US" dirty="0"/>
          </a:p>
          <a:p>
            <a:pPr lvl="1"/>
            <a:r>
              <a:rPr lang="en-US" dirty="0"/>
              <a:t>FICO monitors 2.5 billion active accounts worldwide</a:t>
            </a:r>
          </a:p>
          <a:p>
            <a:r>
              <a:rPr lang="en-US" dirty="0"/>
              <a:t>Variety:</a:t>
            </a:r>
          </a:p>
          <a:p>
            <a:pPr lvl="1"/>
            <a:r>
              <a:rPr lang="en-US" dirty="0"/>
              <a:t>Structured data, spreadsheets, photos, videos, natural text, ...</a:t>
            </a:r>
          </a:p>
          <a:p>
            <a:r>
              <a:rPr lang="en-US" dirty="0"/>
              <a:t>Velocity</a:t>
            </a:r>
          </a:p>
          <a:p>
            <a:r>
              <a:rPr lang="en-US" dirty="0"/>
              <a:t>Veracity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Four V’s of Big Data</a:t>
            </a:r>
          </a:p>
        </p:txBody>
      </p:sp>
    </p:spTree>
    <p:extLst>
      <p:ext uri="{BB962C8B-B14F-4D97-AF65-F5344CB8AC3E}">
        <p14:creationId xmlns:p14="http://schemas.microsoft.com/office/powerpoint/2010/main" val="619603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Increasing data Volumes </a:t>
            </a:r>
          </a:p>
          <a:p>
            <a:r>
              <a:rPr lang="en-US" dirty="0"/>
              <a:t>Variety</a:t>
            </a:r>
          </a:p>
          <a:p>
            <a:r>
              <a:rPr lang="en-US" dirty="0"/>
              <a:t>Velocity</a:t>
            </a:r>
          </a:p>
          <a:p>
            <a:pPr lvl="1"/>
            <a:r>
              <a:rPr lang="en-US" dirty="0"/>
              <a:t>Sensors, smart watches, etc., everywhere -- can generate tremendous volumes of "data streams"</a:t>
            </a:r>
          </a:p>
          <a:p>
            <a:pPr lvl="1"/>
            <a:r>
              <a:rPr lang="en-US" dirty="0"/>
              <a:t>Real-time analytics requires data to be consumed as fast as it is generated</a:t>
            </a:r>
          </a:p>
          <a:p>
            <a:r>
              <a:rPr lang="en-US" dirty="0"/>
              <a:t>Veracity</a:t>
            </a:r>
          </a:p>
          <a:p>
            <a:pPr lvl="1"/>
            <a:r>
              <a:rPr lang="en-US" dirty="0"/>
              <a:t>How do you decide what to trust? How to remove noise? How to fill in missing values?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</a:rPr>
              <a:t>By various accounts, 90% or so of the time is spent in data cleaning and preparation, vs 10% or so on the machine learning/data science</a:t>
            </a:r>
            <a:endParaRPr lang="en-US" dirty="0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Four V’s of Big Data</a:t>
            </a:r>
          </a:p>
        </p:txBody>
      </p:sp>
    </p:spTree>
    <p:extLst>
      <p:ext uri="{BB962C8B-B14F-4D97-AF65-F5344CB8AC3E}">
        <p14:creationId xmlns:p14="http://schemas.microsoft.com/office/powerpoint/2010/main" val="3578739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-43543" y="1143000"/>
            <a:ext cx="9176657" cy="5105400"/>
          </a:xfrm>
        </p:spPr>
        <p:txBody>
          <a:bodyPr/>
          <a:lstStyle/>
          <a:p>
            <a:r>
              <a:rPr lang="en-US" dirty="0"/>
              <a:t>Terms increasingly used synonymously: also data analytics, data mining, business intelligence</a:t>
            </a:r>
          </a:p>
          <a:p>
            <a:pPr lvl="1"/>
            <a:r>
              <a:rPr lang="en-US" dirty="0"/>
              <a:t>Loosely used for any process where interesting things are inferred from data</a:t>
            </a:r>
          </a:p>
          <a:p>
            <a:pPr lvl="1"/>
            <a:r>
              <a:rPr lang="en-US" dirty="0"/>
              <a:t>Google search: “How Big Data Will Change”</a:t>
            </a:r>
          </a:p>
          <a:p>
            <a:endParaRPr lang="en-US" dirty="0"/>
          </a:p>
          <a:p>
            <a:r>
              <a:rPr lang="en-US" dirty="0"/>
              <a:t>Data scientist called the sexiest job of the 21st century</a:t>
            </a:r>
          </a:p>
          <a:p>
            <a:pPr lvl="1"/>
            <a:r>
              <a:rPr lang="en-US" dirty="0"/>
              <a:t>The term has becoming very muddled at this point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4106" y="152400"/>
            <a:ext cx="8703129" cy="7318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Big Data and Data Science to the Rescue</a:t>
            </a:r>
          </a:p>
        </p:txBody>
      </p:sp>
    </p:spTree>
    <p:extLst>
      <p:ext uri="{BB962C8B-B14F-4D97-AF65-F5344CB8AC3E}">
        <p14:creationId xmlns:p14="http://schemas.microsoft.com/office/powerpoint/2010/main" val="705710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0" y="990600"/>
            <a:ext cx="8806543" cy="5105400"/>
          </a:xfrm>
        </p:spPr>
        <p:txBody>
          <a:bodyPr/>
          <a:lstStyle/>
          <a:p>
            <a:r>
              <a:rPr lang="en-US" sz="2400" dirty="0"/>
              <a:t>No: Extracting insights and knowledge from data very important, and will continue to increase in importance </a:t>
            </a:r>
          </a:p>
          <a:p>
            <a:pPr lvl="1"/>
            <a:r>
              <a:rPr lang="en-US" sz="2000" dirty="0"/>
              <a:t>Big data techniques are revolutionizing things in many domains like Education, Food Supply, Disease Epidemics, ...</a:t>
            </a:r>
          </a:p>
          <a:p>
            <a:r>
              <a:rPr lang="en-US" sz="2400" dirty="0"/>
              <a:t>But: it is not much different from what we, especially statisticians, have been doing for many years</a:t>
            </a:r>
          </a:p>
          <a:p>
            <a:r>
              <a:rPr lang="en-US" sz="2400" dirty="0"/>
              <a:t>What is different?</a:t>
            </a:r>
          </a:p>
          <a:p>
            <a:pPr lvl="1"/>
            <a:r>
              <a:rPr lang="en-US" sz="2000" dirty="0"/>
              <a:t>Much more data is digitally available than was before</a:t>
            </a:r>
          </a:p>
          <a:p>
            <a:pPr lvl="1"/>
            <a:r>
              <a:rPr lang="en-US" sz="2000" dirty="0"/>
              <a:t>Inexpensive computing + Cloud + Easy-to-use programming frameworks = Much easier to analyze it</a:t>
            </a:r>
          </a:p>
          <a:p>
            <a:pPr lvl="1"/>
            <a:r>
              <a:rPr lang="en-US" sz="2000" dirty="0"/>
              <a:t>Often: large-scale data + simple algorithms &gt; small data + complex algorithms</a:t>
            </a:r>
          </a:p>
          <a:p>
            <a:pPr lvl="2"/>
            <a:r>
              <a:rPr lang="en-US" sz="2000" dirty="0"/>
              <a:t>Changes how you do analysis dramatically</a:t>
            </a:r>
            <a:endParaRPr lang="en-US" sz="2000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Is it all hype?</a:t>
            </a:r>
          </a:p>
        </p:txBody>
      </p:sp>
    </p:spTree>
    <p:extLst>
      <p:ext uri="{BB962C8B-B14F-4D97-AF65-F5344CB8AC3E}">
        <p14:creationId xmlns:p14="http://schemas.microsoft.com/office/powerpoint/2010/main" val="1498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915400" cy="5105400"/>
          </a:xfrm>
        </p:spPr>
        <p:txBody>
          <a:bodyPr/>
          <a:lstStyle/>
          <a:p>
            <a:r>
              <a:rPr lang="en-US" sz="2000" dirty="0">
                <a:latin typeface="Calibri" charset="0"/>
              </a:rPr>
              <a:t>How do we do anything with this data?</a:t>
            </a:r>
          </a:p>
          <a:p>
            <a:endParaRPr lang="en-US" sz="2000" dirty="0">
              <a:latin typeface="Calibri" charset="0"/>
            </a:endParaRPr>
          </a:p>
          <a:p>
            <a:r>
              <a:rPr lang="en-US" sz="2000" dirty="0">
                <a:latin typeface="Calibri" charset="0"/>
              </a:rPr>
              <a:t>Where and how do we store it ?</a:t>
            </a:r>
          </a:p>
          <a:p>
            <a:pPr lvl="1"/>
            <a:r>
              <a:rPr lang="en-US" sz="2000" dirty="0">
                <a:latin typeface="Calibri" charset="0"/>
              </a:rPr>
              <a:t>Disks are doubling every 18 months or so -- not enough</a:t>
            </a:r>
          </a:p>
          <a:p>
            <a:pPr lvl="1"/>
            <a:r>
              <a:rPr lang="en-US" sz="2000" dirty="0">
                <a:latin typeface="Calibri" charset="0"/>
              </a:rPr>
              <a:t>In many cases, the data is not actually recorded as it is; </a:t>
            </a:r>
            <a:r>
              <a:rPr lang="en-US" sz="2000" i="1" dirty="0">
                <a:latin typeface="Calibri" charset="0"/>
              </a:rPr>
              <a:t>summarized </a:t>
            </a:r>
            <a:r>
              <a:rPr lang="en-US" sz="2000" dirty="0">
                <a:latin typeface="Calibri" charset="0"/>
              </a:rPr>
              <a:t>first</a:t>
            </a:r>
          </a:p>
          <a:p>
            <a:endParaRPr lang="en-US" sz="2000" dirty="0">
              <a:latin typeface="Calibri" charset="0"/>
            </a:endParaRPr>
          </a:p>
          <a:p>
            <a:r>
              <a:rPr lang="en-US" sz="2000" dirty="0">
                <a:latin typeface="Calibri" charset="0"/>
              </a:rPr>
              <a:t>What if the disks crash ?</a:t>
            </a:r>
          </a:p>
          <a:p>
            <a:pPr lvl="1"/>
            <a:r>
              <a:rPr lang="en-US" sz="2000" dirty="0">
                <a:latin typeface="Calibri" charset="0"/>
              </a:rPr>
              <a:t>Very common, especially with 10,000’s of disks</a:t>
            </a:r>
          </a:p>
          <a:p>
            <a:pPr lvl="1"/>
            <a:endParaRPr lang="en-US" sz="2000" dirty="0">
              <a:latin typeface="Calibri" charset="0"/>
            </a:endParaRPr>
          </a:p>
          <a:p>
            <a:r>
              <a:rPr lang="en-US" sz="2000" dirty="0">
                <a:latin typeface="Calibri" charset="0"/>
              </a:rPr>
              <a:t>How do we ensure “correctness” ?</a:t>
            </a:r>
          </a:p>
          <a:p>
            <a:pPr lvl="1"/>
            <a:r>
              <a:rPr lang="en-US" sz="2000" dirty="0">
                <a:latin typeface="Calibri" charset="0"/>
              </a:rPr>
              <a:t>What if the system crashes in the middle of an ATM transaction ?</a:t>
            </a:r>
          </a:p>
          <a:p>
            <a:pPr lvl="2"/>
            <a:r>
              <a:rPr lang="en-US" sz="1800" dirty="0">
                <a:latin typeface="Calibri" charset="0"/>
              </a:rPr>
              <a:t>Can’t have money disappearing</a:t>
            </a:r>
          </a:p>
          <a:p>
            <a:pPr lvl="1"/>
            <a:r>
              <a:rPr lang="en-US" sz="2000" dirty="0">
                <a:latin typeface="Calibri" charset="0"/>
              </a:rPr>
              <a:t>What happens when a million people try to buy tickets to 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&lt;your favorite artist&gt;’s</a:t>
            </a:r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 concert </a:t>
            </a:r>
            <a:r>
              <a:rPr lang="en-US" sz="2000" dirty="0">
                <a:latin typeface="Calibri" charset="0"/>
              </a:rPr>
              <a:t>at the same time ?</a:t>
            </a:r>
          </a:p>
          <a:p>
            <a:pPr lvl="1">
              <a:buNone/>
            </a:pPr>
            <a:endParaRPr lang="en-US" sz="2000" dirty="0">
              <a:latin typeface="Calibri" charset="0"/>
            </a:endParaRPr>
          </a:p>
          <a:p>
            <a:pPr lvl="1"/>
            <a:endParaRPr lang="en-US" sz="2000" dirty="0">
              <a:latin typeface="Calibri" charset="0"/>
            </a:endParaRPr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Motivation: Data Overload</a:t>
            </a:r>
            <a:endParaRPr lang="en-US" dirty="0"/>
          </a:p>
        </p:txBody>
      </p:sp>
      <p:pic>
        <p:nvPicPr>
          <p:cNvPr id="24580" name="Picture 4" descr="overlo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1048" y="2971800"/>
            <a:ext cx="125435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458200" cy="510540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What to do with the data ? How to process/analyze it ?</a:t>
            </a:r>
          </a:p>
          <a:p>
            <a:pPr lvl="1"/>
            <a:r>
              <a:rPr lang="en-US" sz="2000" dirty="0">
                <a:latin typeface="Calibri" charset="0"/>
              </a:rPr>
              <a:t>text search ?</a:t>
            </a:r>
          </a:p>
          <a:p>
            <a:pPr lvl="2"/>
            <a:r>
              <a:rPr lang="en-US" sz="1800" dirty="0">
                <a:latin typeface="Calibri" charset="0"/>
              </a:rPr>
              <a:t>Very limited </a:t>
            </a:r>
            <a:endParaRPr lang="en-US" sz="1700" dirty="0">
              <a:latin typeface="Calibri" charset="0"/>
            </a:endParaRPr>
          </a:p>
          <a:p>
            <a:pPr lvl="1"/>
            <a:r>
              <a:rPr lang="en-US" sz="2000" dirty="0">
                <a:latin typeface="Calibri" charset="0"/>
              </a:rPr>
              <a:t>“find the stores with the maximum increase in sales in last month”</a:t>
            </a:r>
          </a:p>
          <a:p>
            <a:pPr lvl="2"/>
            <a:r>
              <a:rPr lang="en-US" sz="1800" dirty="0">
                <a:latin typeface="Calibri" charset="0"/>
              </a:rPr>
              <a:t>We can’t expect the users to write Java programs</a:t>
            </a:r>
            <a:endParaRPr lang="en-US" sz="1900" dirty="0">
              <a:latin typeface="Calibri" charset="0"/>
            </a:endParaRPr>
          </a:p>
          <a:p>
            <a:pPr lvl="1"/>
            <a:r>
              <a:rPr lang="en-US" sz="2000" dirty="0">
                <a:latin typeface="Calibri" charset="0"/>
              </a:rPr>
              <a:t>“how much time from here to Pittsburgh if I start at 2pm ?”</a:t>
            </a:r>
          </a:p>
          <a:p>
            <a:pPr lvl="2"/>
            <a:r>
              <a:rPr lang="en-US" sz="2000" dirty="0">
                <a:latin typeface="Calibri" charset="0"/>
              </a:rPr>
              <a:t>Data is there; more will be soon (GPS, live traffic data)</a:t>
            </a:r>
          </a:p>
          <a:p>
            <a:pPr lvl="2"/>
            <a:r>
              <a:rPr lang="en-US" sz="2000" dirty="0">
                <a:latin typeface="Calibri" charset="0"/>
              </a:rPr>
              <a:t>Requires predictive capabilities</a:t>
            </a:r>
            <a:endParaRPr lang="en-US" sz="1900" dirty="0">
              <a:latin typeface="Calibri" charset="0"/>
            </a:endParaRPr>
          </a:p>
          <a:p>
            <a:pPr lvl="1"/>
            <a:r>
              <a:rPr lang="en-US" sz="2000" dirty="0">
                <a:latin typeface="Calibri" charset="0"/>
              </a:rPr>
              <a:t>Increasing need to convert “information” to “knowledge”: </a:t>
            </a:r>
            <a:r>
              <a:rPr lang="en-US" sz="2000" b="1" dirty="0">
                <a:solidFill>
                  <a:srgbClr val="FF0000"/>
                </a:solidFill>
                <a:latin typeface="Calibri" charset="0"/>
              </a:rPr>
              <a:t>Data mining/Machine Learning</a:t>
            </a:r>
          </a:p>
          <a:p>
            <a:pPr lvl="2"/>
            <a:r>
              <a:rPr lang="en-US" sz="1800" dirty="0">
                <a:latin typeface="Calibri" charset="0"/>
              </a:rPr>
              <a:t>“How many DVDs should we order?” (</a:t>
            </a:r>
            <a:r>
              <a:rPr lang="en-US" sz="1800" dirty="0" err="1">
                <a:latin typeface="Calibri" charset="0"/>
              </a:rPr>
              <a:t>Netflix</a:t>
            </a:r>
            <a:r>
              <a:rPr lang="en-US" sz="1800" dirty="0">
                <a:latin typeface="Calibri" charset="0"/>
              </a:rPr>
              <a:t>)</a:t>
            </a:r>
            <a:endParaRPr lang="en-US" sz="1400" dirty="0">
              <a:latin typeface="Calibri" charset="0"/>
            </a:endParaRPr>
          </a:p>
          <a:p>
            <a:pPr lvl="2"/>
            <a:r>
              <a:rPr lang="en-US" sz="1800" dirty="0">
                <a:latin typeface="Calibri" charset="0"/>
              </a:rPr>
              <a:t>Find videos with this type of an event (say car break-ins)</a:t>
            </a:r>
            <a:endParaRPr lang="en-US" dirty="0">
              <a:latin typeface="Calibri" charset="0"/>
            </a:endParaRPr>
          </a:p>
          <a:p>
            <a:pPr lvl="2"/>
            <a:r>
              <a:rPr lang="en-US" sz="1800" dirty="0">
                <a:latin typeface="Calibri" charset="0"/>
              </a:rPr>
              <a:t>Mine the “blogs” to detect “buzz” </a:t>
            </a:r>
          </a:p>
          <a:p>
            <a:pPr lvl="1">
              <a:buNone/>
            </a:pPr>
            <a:endParaRPr lang="en-US" sz="2000" dirty="0">
              <a:latin typeface="Calibri" charset="0"/>
            </a:endParaRPr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Motivation: Data Overload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sz="2400" dirty="0">
                <a:latin typeface="Calibri" charset="0"/>
              </a:rPr>
              <a:t>Speed !! </a:t>
            </a:r>
          </a:p>
          <a:p>
            <a:pPr lvl="1"/>
            <a:r>
              <a:rPr lang="en-US" sz="2000" dirty="0">
                <a:latin typeface="Calibri" charset="0"/>
              </a:rPr>
              <a:t>With TB’s of data, just finding something (even if you know what), is not easy</a:t>
            </a:r>
          </a:p>
          <a:p>
            <a:pPr lvl="2"/>
            <a:r>
              <a:rPr lang="en-US" sz="2000" dirty="0">
                <a:latin typeface="Calibri" charset="0"/>
              </a:rPr>
              <a:t>Reading a file with TB of data can take hours</a:t>
            </a:r>
          </a:p>
          <a:p>
            <a:pPr lvl="1"/>
            <a:r>
              <a:rPr lang="en-US" sz="2000" dirty="0">
                <a:latin typeface="Calibri" charset="0"/>
              </a:rPr>
              <a:t>Imagine a bank and millions of ATMs</a:t>
            </a:r>
          </a:p>
          <a:p>
            <a:pPr lvl="2"/>
            <a:r>
              <a:rPr lang="en-US" sz="2000" dirty="0">
                <a:latin typeface="Calibri" charset="0"/>
              </a:rPr>
              <a:t>How much time does it take you to do a withdrawal ?</a:t>
            </a:r>
          </a:p>
          <a:p>
            <a:pPr lvl="2"/>
            <a:r>
              <a:rPr lang="en-US" sz="2000" dirty="0">
                <a:latin typeface="Calibri" charset="0"/>
              </a:rPr>
              <a:t>The data is not local</a:t>
            </a:r>
          </a:p>
          <a:p>
            <a:pPr lvl="2">
              <a:spcAft>
                <a:spcPts val="600"/>
              </a:spcAft>
            </a:pPr>
            <a:endParaRPr lang="en-US" sz="2000" dirty="0">
              <a:latin typeface="Calibri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How do we guarantee the data will be there 10 years from now ?</a:t>
            </a:r>
          </a:p>
          <a:p>
            <a:pPr lvl="2">
              <a:spcAft>
                <a:spcPts val="600"/>
              </a:spcAft>
            </a:pPr>
            <a:endParaRPr lang="en-US" sz="2000" dirty="0">
              <a:latin typeface="Calibri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Privacy and security !!!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Every other day we see some database leaked on the web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How to make sure different users’ data is protected from each other </a:t>
            </a:r>
          </a:p>
          <a:p>
            <a:endParaRPr lang="en-US" sz="2800" dirty="0">
              <a:latin typeface="Calibri" charset="0"/>
            </a:endParaRPr>
          </a:p>
          <a:p>
            <a:endParaRPr lang="en-US" sz="2400" dirty="0">
              <a:latin typeface="Calibri" charset="0"/>
            </a:endParaRPr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Motivation: Data Overload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Drawbacks of using file systems to store data: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Data redundancy and inconsistency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Multiple file formats, duplication of information in different files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Difficulty in accessing data 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Need to write a new program to carry out each new task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Data isolation — multiple files and formats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Integrity problems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Integrity constraints  (e.g., account balance &gt; 0) become “buried” in program code rather than being stated explicitly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Hard to add new constraints or change existing ones</a:t>
            </a:r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Why not use file systems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9144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Introduction/Overview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981200" y="3091434"/>
            <a:ext cx="5562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Welcome and Logistics</a:t>
            </a:r>
          </a:p>
        </p:txBody>
      </p:sp>
    </p:spTree>
    <p:extLst>
      <p:ext uri="{BB962C8B-B14F-4D97-AF65-F5344CB8AC3E}">
        <p14:creationId xmlns:p14="http://schemas.microsoft.com/office/powerpoint/2010/main" val="4141113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Drawbacks of using file systems to store data: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Atomicity of updates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Failures may leave database in an inconsistent state with partial updates carried out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Example: Transfer of funds from one account to another should either complete or not happen at all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Concurrent access by multiple users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Concurrent access needed for performance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Uncontrolled concurrent accesses can lead to inconsistencies</a:t>
            </a:r>
          </a:p>
          <a:p>
            <a:pPr lvl="3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Example: Two people reading a balance (say 100) and updating it by withdrawing money (say 50 each) at the same time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Security problems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Hard to provide user access to some, but not all, data</a:t>
            </a:r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Why not use file systems ?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charset="0"/>
              </a:rPr>
              <a:t>We will mainly discuss structured data</a:t>
            </a:r>
          </a:p>
          <a:p>
            <a:pPr lvl="1"/>
            <a:r>
              <a:rPr lang="en-US" sz="2000" dirty="0">
                <a:latin typeface="Calibri" charset="0"/>
              </a:rPr>
              <a:t>That can be represented in tabular forms (called Relational data)</a:t>
            </a:r>
          </a:p>
          <a:p>
            <a:pPr lvl="1"/>
            <a:r>
              <a:rPr lang="en-US" sz="2000" dirty="0">
                <a:latin typeface="Calibri" charset="0"/>
              </a:rPr>
              <a:t>We will spend some time on JSON/Document Data Model (MongoDB)</a:t>
            </a:r>
          </a:p>
          <a:p>
            <a:pPr lvl="1"/>
            <a:r>
              <a:rPr lang="en-US" sz="2000" dirty="0">
                <a:latin typeface="Calibri" charset="0"/>
              </a:rPr>
              <a:t>We will also spend some time on </a:t>
            </a:r>
            <a:r>
              <a:rPr lang="en-US" sz="2000" dirty="0" err="1">
                <a:latin typeface="Calibri" charset="0"/>
              </a:rPr>
              <a:t>Mapreduce</a:t>
            </a:r>
            <a:r>
              <a:rPr lang="en-US" sz="2000" dirty="0">
                <a:latin typeface="Calibri" charset="0"/>
              </a:rPr>
              <a:t>-like stuff (Apache Spark)</a:t>
            </a:r>
          </a:p>
          <a:p>
            <a:pPr lvl="3"/>
            <a:endParaRPr lang="en-US" sz="1600" dirty="0">
              <a:latin typeface="Calibri" charset="0"/>
            </a:endParaRPr>
          </a:p>
          <a:p>
            <a:r>
              <a:rPr lang="en-US" sz="2400" dirty="0">
                <a:latin typeface="Calibri" charset="0"/>
              </a:rPr>
              <a:t>Still the biggest and most important business (?)</a:t>
            </a:r>
          </a:p>
          <a:p>
            <a:pPr lvl="1"/>
            <a:r>
              <a:rPr lang="en-US" sz="2000" dirty="0">
                <a:latin typeface="Calibri" charset="0"/>
              </a:rPr>
              <a:t>Well defined problem with really good solutions that work</a:t>
            </a:r>
          </a:p>
          <a:p>
            <a:pPr lvl="2"/>
            <a:r>
              <a:rPr lang="en-US" sz="2000" dirty="0">
                <a:latin typeface="Calibri" charset="0"/>
              </a:rPr>
              <a:t>Contrast </a:t>
            </a:r>
            <a:r>
              <a:rPr lang="en-US" sz="2000" dirty="0" err="1">
                <a:latin typeface="Calibri" charset="0"/>
              </a:rPr>
              <a:t>XQuery</a:t>
            </a:r>
            <a:r>
              <a:rPr lang="en-US" sz="2000" dirty="0">
                <a:latin typeface="Calibri" charset="0"/>
              </a:rPr>
              <a:t> for XML </a:t>
            </a:r>
            <a:r>
              <a:rPr lang="en-US" sz="2000" dirty="0" err="1">
                <a:latin typeface="Calibri" charset="0"/>
              </a:rPr>
              <a:t>vs</a:t>
            </a:r>
            <a:r>
              <a:rPr lang="en-US" sz="2000" dirty="0">
                <a:latin typeface="Calibri" charset="0"/>
              </a:rPr>
              <a:t> SQL for relational </a:t>
            </a:r>
          </a:p>
          <a:p>
            <a:pPr lvl="1"/>
            <a:r>
              <a:rPr lang="en-US" sz="2000" dirty="0">
                <a:latin typeface="Calibri" charset="0"/>
              </a:rPr>
              <a:t>Solid technological foundations</a:t>
            </a:r>
          </a:p>
          <a:p>
            <a:pPr lvl="3"/>
            <a:endParaRPr lang="en-US" sz="1600" dirty="0">
              <a:latin typeface="Calibri" charset="0"/>
            </a:endParaRPr>
          </a:p>
          <a:p>
            <a:r>
              <a:rPr lang="en-US" sz="2400" dirty="0">
                <a:latin typeface="Calibri" charset="0"/>
              </a:rPr>
              <a:t>Many of the basic techniques however are directly applicable</a:t>
            </a:r>
          </a:p>
          <a:p>
            <a:pPr lvl="1"/>
            <a:r>
              <a:rPr lang="en-US" sz="2000" dirty="0">
                <a:latin typeface="Calibri" charset="0"/>
              </a:rPr>
              <a:t>E.g. reliable data storage etc.</a:t>
            </a:r>
          </a:p>
          <a:p>
            <a:pPr lvl="1"/>
            <a:r>
              <a:rPr lang="en-US" sz="2000" dirty="0">
                <a:latin typeface="Calibri" charset="0"/>
              </a:rPr>
              <a:t>Cf. Many recent attempts to add SQL-like capabilities, transactions to </a:t>
            </a:r>
            <a:r>
              <a:rPr lang="en-US" sz="2000" dirty="0" err="1">
                <a:latin typeface="Calibri" charset="0"/>
              </a:rPr>
              <a:t>Mapreduce</a:t>
            </a:r>
            <a:r>
              <a:rPr lang="en-US" sz="2000" dirty="0">
                <a:latin typeface="Calibri" charset="0"/>
              </a:rPr>
              <a:t> and related technologies</a:t>
            </a:r>
          </a:p>
          <a:p>
            <a:pPr lvl="2"/>
            <a:r>
              <a:rPr lang="en-US" sz="1800" dirty="0">
                <a:latin typeface="Calibri" charset="0"/>
              </a:rPr>
              <a:t>E.g., Spark </a:t>
            </a:r>
            <a:r>
              <a:rPr lang="en-US" sz="1800" dirty="0" err="1">
                <a:latin typeface="Calibri" charset="0"/>
              </a:rPr>
              <a:t>DataFrames</a:t>
            </a:r>
            <a:endParaRPr lang="en-US" sz="1800" dirty="0">
              <a:latin typeface="Calibri" charset="0"/>
            </a:endParaRPr>
          </a:p>
        </p:txBody>
      </p:sp>
      <p:sp>
        <p:nvSpPr>
          <p:cNvPr id="4454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What we will cover…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282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458200" cy="5105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representing information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data modeling</a:t>
            </a:r>
            <a:endParaRPr lang="en-US" sz="2000" i="1" dirty="0">
              <a:solidFill>
                <a:srgbClr val="FF0000"/>
              </a:solidFill>
              <a:latin typeface="Calibri" charset="0"/>
            </a:endParaRP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semantic constraints</a:t>
            </a:r>
            <a:endParaRPr lang="en-US" sz="2000" dirty="0">
              <a:solidFill>
                <a:srgbClr val="FF0000"/>
              </a:solidFill>
              <a:latin typeface="Calibri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languages and systems for querying data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complex queries &amp; query semantics</a:t>
            </a:r>
            <a:endParaRPr lang="en-US" sz="2000" dirty="0">
              <a:solidFill>
                <a:srgbClr val="FF0000"/>
              </a:solidFill>
              <a:latin typeface="Calibri" charset="0"/>
            </a:endParaRP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over massive data sets</a:t>
            </a:r>
            <a:endParaRPr lang="en-US" sz="2000" dirty="0">
              <a:solidFill>
                <a:srgbClr val="FF0000"/>
              </a:solidFill>
              <a:latin typeface="Calibri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concurrency control for data manipulation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ensuring transactional semantics</a:t>
            </a:r>
            <a:endParaRPr lang="en-US" sz="2000" dirty="0">
              <a:solidFill>
                <a:srgbClr val="FF0000"/>
              </a:solidFill>
              <a:latin typeface="Calibri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reliable data storage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maintain data semantics even if you pull the plug</a:t>
            </a:r>
            <a:endParaRPr lang="en-US" sz="2000" dirty="0">
              <a:solidFill>
                <a:srgbClr val="FF0000"/>
              </a:solidFill>
              <a:latin typeface="Calibri" charset="0"/>
            </a:endParaRP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fault tolerance</a:t>
            </a:r>
            <a:endParaRPr lang="en-US" sz="2000" i="1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What we will cover…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70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458200" cy="5105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representing information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data modeling</a:t>
            </a:r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: 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relational models, E/R models, XML/JSON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semantic constraints:</a:t>
            </a:r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integrity constraints, triggers</a:t>
            </a:r>
            <a:endParaRPr lang="en-US" sz="2000" dirty="0">
              <a:solidFill>
                <a:srgbClr val="FF0000"/>
              </a:solidFill>
              <a:latin typeface="Calibri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languages and systems for querying data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complex queries &amp; query semantics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: SQL, MongoDB Query Language</a:t>
            </a:r>
            <a:endParaRPr lang="en-US" sz="2000" dirty="0">
              <a:solidFill>
                <a:srgbClr val="FF0000"/>
              </a:solidFill>
              <a:latin typeface="Calibri" charset="0"/>
            </a:endParaRP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over massive data sets</a:t>
            </a:r>
            <a:r>
              <a:rPr lang="en-US" sz="2000" i="1" dirty="0">
                <a:latin typeface="Calibri" charset="0"/>
              </a:rPr>
              <a:t>: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 indexes, query processing, optimization, parallelization/cluster processing</a:t>
            </a:r>
            <a:endParaRPr lang="en-US" sz="2000" dirty="0">
              <a:solidFill>
                <a:srgbClr val="FF0000"/>
              </a:solidFill>
              <a:latin typeface="Calibri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concurrency control for data manipulation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ensuring transactional semantics: 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ACID properties, distributed consistency</a:t>
            </a:r>
            <a:endParaRPr lang="en-US" sz="2000" dirty="0">
              <a:solidFill>
                <a:srgbClr val="FF0000"/>
              </a:solidFill>
              <a:latin typeface="Calibri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reliable data storage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maintain data semantics even if you pull the plug: 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durability</a:t>
            </a:r>
            <a:endParaRPr lang="en-US" sz="2000" dirty="0">
              <a:solidFill>
                <a:srgbClr val="FF0000"/>
              </a:solidFill>
              <a:latin typeface="Calibri" charset="0"/>
            </a:endParaRP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fault tolerance: 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RAID</a:t>
            </a:r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What we will cover…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238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Why study databases ?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Shift from </a:t>
            </a:r>
            <a:r>
              <a:rPr lang="en-US" sz="2400" i="1" dirty="0">
                <a:latin typeface="Calibri" charset="0"/>
              </a:rPr>
              <a:t>computation</a:t>
            </a:r>
            <a:r>
              <a:rPr lang="en-US" sz="2400" dirty="0">
                <a:latin typeface="Calibri" charset="0"/>
              </a:rPr>
              <a:t> to </a:t>
            </a:r>
            <a:r>
              <a:rPr lang="en-US" sz="2400" i="1" dirty="0">
                <a:latin typeface="Calibri" charset="0"/>
              </a:rPr>
              <a:t>information</a:t>
            </a:r>
          </a:p>
          <a:p>
            <a:pPr lvl="2" eaLnBrk="1" hangingPunct="1"/>
            <a:r>
              <a:rPr lang="en-US" sz="2400" dirty="0">
                <a:latin typeface="Calibri" charset="0"/>
              </a:rPr>
              <a:t>Always true in </a:t>
            </a:r>
            <a:r>
              <a:rPr lang="en-US" sz="2400" i="1" dirty="0">
                <a:latin typeface="Calibri" charset="0"/>
              </a:rPr>
              <a:t>corporate</a:t>
            </a:r>
            <a:r>
              <a:rPr lang="en-US" sz="2400" dirty="0">
                <a:latin typeface="Calibri" charset="0"/>
              </a:rPr>
              <a:t> domains</a:t>
            </a:r>
          </a:p>
          <a:p>
            <a:pPr lvl="2" eaLnBrk="1" hangingPunct="1"/>
            <a:r>
              <a:rPr lang="en-US" sz="2400" dirty="0">
                <a:latin typeface="Calibri" charset="0"/>
              </a:rPr>
              <a:t>Increasing true for </a:t>
            </a:r>
            <a:r>
              <a:rPr lang="en-US" sz="2400" i="1" dirty="0">
                <a:latin typeface="Calibri" charset="0"/>
              </a:rPr>
              <a:t>personal</a:t>
            </a:r>
            <a:r>
              <a:rPr lang="en-US" sz="2400" dirty="0">
                <a:latin typeface="Calibri" charset="0"/>
              </a:rPr>
              <a:t> and </a:t>
            </a:r>
            <a:r>
              <a:rPr lang="en-US" sz="2400" i="1" dirty="0">
                <a:latin typeface="Calibri" charset="0"/>
              </a:rPr>
              <a:t>scientific</a:t>
            </a:r>
            <a:r>
              <a:rPr lang="en-US" sz="2400" dirty="0">
                <a:latin typeface="Calibri" charset="0"/>
              </a:rPr>
              <a:t> domains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Need has exploded in recent years</a:t>
            </a:r>
          </a:p>
          <a:p>
            <a:pPr lvl="2" eaLnBrk="1" hangingPunct="1"/>
            <a:r>
              <a:rPr lang="en-US" sz="2400" dirty="0">
                <a:latin typeface="Calibri" charset="0"/>
              </a:rPr>
              <a:t>Data is growing at a very fast rate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Solving the data management problems is going to be a key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Database Management Systems provide 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Data abstraction: Key in evolving systems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Guarantees about data integrity</a:t>
            </a:r>
          </a:p>
          <a:p>
            <a:pPr lvl="2" eaLnBrk="1" hangingPunct="1"/>
            <a:r>
              <a:rPr lang="en-US" sz="2400" dirty="0">
                <a:latin typeface="Calibri" charset="0"/>
              </a:rPr>
              <a:t>In presence of concurrent access, failures…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Speed !!</a:t>
            </a:r>
          </a:p>
          <a:p>
            <a:pPr eaLnBrk="1" hangingPunct="1"/>
            <a:endParaRPr lang="en-US" sz="2800" dirty="0">
              <a:latin typeface="Calibri" charset="0"/>
            </a:endParaRPr>
          </a:p>
          <a:p>
            <a:pPr eaLnBrk="1" hangingPunct="1"/>
            <a:endParaRPr lang="en-US" sz="2800" dirty="0">
              <a:latin typeface="Calibri" charset="0"/>
            </a:endParaRPr>
          </a:p>
          <a:p>
            <a:pPr lvl="1" eaLnBrk="1" hangingPunct="1"/>
            <a:endParaRPr lang="en-US" sz="2400" dirty="0">
              <a:latin typeface="Calibri" charset="0"/>
            </a:endParaRP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751606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9144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Introduction/Overview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amol@cs.umd.edu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aseline="0" dirty="0">
                <a:latin typeface="Calibri" panose="020F0502020204030204" pitchFamily="34" charset="0"/>
                <a:cs typeface="Calibri" panose="020F0502020204030204" pitchFamily="34" charset="0"/>
              </a:rPr>
              <a:t>Data Models and Data Abstraction</a:t>
            </a:r>
          </a:p>
        </p:txBody>
      </p:sp>
    </p:spTree>
    <p:extLst>
      <p:ext uri="{BB962C8B-B14F-4D97-AF65-F5344CB8AC3E}">
        <p14:creationId xmlns:p14="http://schemas.microsoft.com/office/powerpoint/2010/main" val="3771780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1.3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Data Models and Why Capturing “Structure” is Important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Data Abstraction, and Views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Logical and Physical Data Independence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767179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066800"/>
            <a:ext cx="8991600" cy="5105400"/>
          </a:xfrm>
        </p:spPr>
        <p:txBody>
          <a:bodyPr/>
          <a:lstStyle/>
          <a:p>
            <a:r>
              <a:rPr lang="en-US" sz="2000" dirty="0">
                <a:latin typeface="Calibri" charset="0"/>
              </a:rPr>
              <a:t>Provide a systematic way to solve data management issues</a:t>
            </a:r>
          </a:p>
          <a:p>
            <a:r>
              <a:rPr lang="en-US" sz="2000" dirty="0">
                <a:latin typeface="Calibri" charset="0"/>
              </a:rPr>
              <a:t>Aim is to allow easy management of high volumes of data</a:t>
            </a:r>
          </a:p>
          <a:p>
            <a:pPr lvl="1"/>
            <a:r>
              <a:rPr lang="en-US" sz="2000" dirty="0">
                <a:latin typeface="Calibri" charset="0"/>
              </a:rPr>
              <a:t>Storing , Updating, Querying, Analyzing ….</a:t>
            </a:r>
          </a:p>
          <a:p>
            <a:endParaRPr lang="en-US" sz="2000" dirty="0">
              <a:latin typeface="Calibri" charset="0"/>
            </a:endParaRPr>
          </a:p>
          <a:p>
            <a:r>
              <a:rPr lang="en-US" sz="2000" u="sng" dirty="0">
                <a:latin typeface="Calibri" charset="0"/>
              </a:rPr>
              <a:t>What is a Database ?</a:t>
            </a:r>
          </a:p>
          <a:p>
            <a:pPr lvl="1"/>
            <a:r>
              <a:rPr lang="en-US" sz="2000" dirty="0">
                <a:latin typeface="Calibri" charset="0"/>
              </a:rPr>
              <a:t>A large, integrated collection of (mostly </a:t>
            </a:r>
            <a:r>
              <a:rPr lang="en-US" sz="2000" i="1" dirty="0">
                <a:latin typeface="Calibri" charset="0"/>
              </a:rPr>
              <a:t>structured</a:t>
            </a:r>
            <a:r>
              <a:rPr lang="en-US" sz="2000" dirty="0">
                <a:latin typeface="Calibri" charset="0"/>
              </a:rPr>
              <a:t>) data</a:t>
            </a:r>
          </a:p>
          <a:p>
            <a:pPr lvl="1"/>
            <a:r>
              <a:rPr lang="en-US" sz="2000" dirty="0">
                <a:latin typeface="Calibri" charset="0"/>
              </a:rPr>
              <a:t>Typically models and captures information about a real-world </a:t>
            </a:r>
            <a:r>
              <a:rPr lang="en-US" sz="2000" b="1" i="1" dirty="0">
                <a:solidFill>
                  <a:srgbClr val="FF0000"/>
                </a:solidFill>
                <a:latin typeface="Calibri" charset="0"/>
              </a:rPr>
              <a:t>enterprise 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Entities</a:t>
            </a:r>
            <a:r>
              <a:rPr lang="en-US" sz="2000" dirty="0">
                <a:latin typeface="Calibri" charset="0"/>
              </a:rPr>
              <a:t> </a:t>
            </a:r>
            <a:r>
              <a:rPr lang="en-US" sz="2000" i="1" dirty="0">
                <a:latin typeface="Calibri" charset="0"/>
              </a:rPr>
              <a:t>(e.g. courses, students)</a:t>
            </a:r>
          </a:p>
          <a:p>
            <a:pPr lvl="2"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Relationships</a:t>
            </a:r>
            <a:r>
              <a:rPr lang="en-US" sz="2000" dirty="0">
                <a:latin typeface="Calibri" charset="0"/>
              </a:rPr>
              <a:t> </a:t>
            </a:r>
            <a:r>
              <a:rPr lang="en-US" sz="2000" i="1" dirty="0">
                <a:latin typeface="Calibri" charset="0"/>
              </a:rPr>
              <a:t>(e.g. </a:t>
            </a:r>
            <a:r>
              <a:rPr lang="en-US" sz="2000" b="1" i="1" dirty="0">
                <a:latin typeface="Calibri" charset="0"/>
              </a:rPr>
              <a:t>John</a:t>
            </a:r>
            <a:r>
              <a:rPr lang="en-US" sz="2000" i="1" dirty="0">
                <a:latin typeface="Calibri" charset="0"/>
              </a:rPr>
              <a:t> is taking </a:t>
            </a:r>
            <a:r>
              <a:rPr lang="en-US" sz="2000" b="1" i="1" dirty="0">
                <a:latin typeface="Calibri" charset="0"/>
              </a:rPr>
              <a:t>CMSC 424</a:t>
            </a:r>
            <a:r>
              <a:rPr lang="en-US" sz="2000" i="1" dirty="0">
                <a:latin typeface="Calibri" charset="0"/>
              </a:rPr>
              <a:t>)</a:t>
            </a:r>
            <a:r>
              <a:rPr lang="en-US" sz="1800" dirty="0">
                <a:latin typeface="Calibri" charset="0"/>
              </a:rPr>
              <a:t>				</a:t>
            </a:r>
          </a:p>
          <a:p>
            <a:pPr lvl="2"/>
            <a:r>
              <a:rPr lang="en-US" sz="2000" dirty="0">
                <a:latin typeface="Calibri" charset="0"/>
              </a:rPr>
              <a:t>Usually also contains:</a:t>
            </a:r>
          </a:p>
          <a:p>
            <a:pPr lvl="3"/>
            <a:r>
              <a:rPr lang="en-US" sz="2000" dirty="0">
                <a:latin typeface="Calibri" charset="0"/>
              </a:rPr>
              <a:t>Knowledge of </a:t>
            </a:r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constraints</a:t>
            </a:r>
            <a:r>
              <a:rPr lang="en-US" sz="2000" dirty="0">
                <a:latin typeface="Calibri" charset="0"/>
              </a:rPr>
              <a:t> on the data </a:t>
            </a:r>
            <a:r>
              <a:rPr lang="en-US" sz="2000" i="1" dirty="0">
                <a:latin typeface="Calibri" charset="0"/>
              </a:rPr>
              <a:t>(e.g. course capacities)</a:t>
            </a:r>
          </a:p>
          <a:p>
            <a:pPr lvl="3"/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Business logic</a:t>
            </a:r>
            <a:r>
              <a:rPr lang="en-US" sz="2000" dirty="0">
                <a:latin typeface="Calibri" charset="0"/>
              </a:rPr>
              <a:t> </a:t>
            </a:r>
            <a:r>
              <a:rPr lang="en-US" sz="2000" i="1" dirty="0">
                <a:latin typeface="Calibri" charset="0"/>
              </a:rPr>
              <a:t>(e.g. pre-requisite rules)</a:t>
            </a:r>
          </a:p>
          <a:p>
            <a:pPr lvl="3"/>
            <a:r>
              <a:rPr lang="en-US" dirty="0">
                <a:latin typeface="Calibri" charset="0"/>
              </a:rPr>
              <a:t>Encoded as part of the data model (preferable) or through external programs</a:t>
            </a:r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Database Management Systems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458200" cy="5257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Massively successful for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highly structured data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Why ? Structure in the data (if any) can be exploited for ease of use and efficiency</a:t>
            </a:r>
          </a:p>
          <a:p>
            <a:pPr lvl="2">
              <a:spcAft>
                <a:spcPts val="600"/>
              </a:spcAft>
            </a:pPr>
            <a:r>
              <a:rPr lang="en-US" sz="2200" dirty="0">
                <a:latin typeface="Calibri" charset="0"/>
              </a:rPr>
              <a:t>If there is no structure in the data, hard to do much</a:t>
            </a:r>
          </a:p>
          <a:p>
            <a:pPr lvl="2">
              <a:spcAft>
                <a:spcPts val="600"/>
              </a:spcAft>
            </a:pPr>
            <a:r>
              <a:rPr lang="en-US" sz="2200" dirty="0">
                <a:solidFill>
                  <a:srgbClr val="FF0000"/>
                </a:solidFill>
                <a:latin typeface="Calibri" charset="0"/>
              </a:rPr>
              <a:t>Contrast managing emails vs managing photos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Much of the data we need to deal with is highly structured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Some data is </a:t>
            </a:r>
            <a:r>
              <a:rPr lang="en-US" sz="2400" i="1" dirty="0">
                <a:latin typeface="Calibri" charset="0"/>
              </a:rPr>
              <a:t>semi-structured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atin typeface="Calibri" charset="0"/>
              </a:rPr>
              <a:t>E.g.: Resumes, Webpages, Blogs etc.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Some has complicated structure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atin typeface="Calibri" charset="0"/>
              </a:rPr>
              <a:t>E.g.: Social networks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Some has no structure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atin typeface="Calibri" charset="0"/>
              </a:rPr>
              <a:t>E.g.: Text data, Video/Image data etc.</a:t>
            </a:r>
          </a:p>
          <a:p>
            <a:pPr lvl="1">
              <a:spcAft>
                <a:spcPts val="600"/>
              </a:spcAft>
            </a:pPr>
            <a:endParaRPr lang="en-US" sz="2400" dirty="0">
              <a:latin typeface="Calibri" charset="0"/>
            </a:endParaRPr>
          </a:p>
          <a:p>
            <a:pPr lvl="2">
              <a:spcAft>
                <a:spcPts val="600"/>
              </a:spcAft>
              <a:buNone/>
            </a:pPr>
            <a:endParaRPr lang="en-US" sz="2400" dirty="0">
              <a:latin typeface="Calibri" charset="0"/>
            </a:endParaRPr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Database Management Systems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 charset="0"/>
              </a:rPr>
              <a:t>A lot of the data we encounter is structured</a:t>
            </a:r>
          </a:p>
          <a:p>
            <a:pPr lvl="1"/>
            <a:r>
              <a:rPr lang="en-US" sz="2000" dirty="0">
                <a:latin typeface="Calibri" charset="0"/>
              </a:rPr>
              <a:t>Some have very simple structures </a:t>
            </a:r>
          </a:p>
          <a:p>
            <a:pPr lvl="2"/>
            <a:r>
              <a:rPr lang="en-US" sz="2000" dirty="0">
                <a:latin typeface="Calibri" charset="0"/>
              </a:rPr>
              <a:t>E.g. Data that can be represented in tabular forms</a:t>
            </a:r>
          </a:p>
          <a:p>
            <a:pPr lvl="1"/>
            <a:r>
              <a:rPr lang="en-US" sz="2000" dirty="0">
                <a:latin typeface="Calibri" charset="0"/>
              </a:rPr>
              <a:t>Significantly easier to deal with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We will focus on such data for much of the class</a:t>
            </a:r>
          </a:p>
          <a:p>
            <a:pPr lvl="2"/>
            <a:endParaRPr lang="en-US" sz="2000" dirty="0">
              <a:latin typeface="Calibri" charset="0"/>
            </a:endParaRPr>
          </a:p>
          <a:p>
            <a:pPr lvl="2"/>
            <a:endParaRPr lang="en-US" sz="2000" dirty="0">
              <a:latin typeface="Calibri" charset="0"/>
            </a:endParaRP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Structured </a:t>
            </a:r>
            <a:r>
              <a:rPr lang="en-US" dirty="0" err="1"/>
              <a:t>vs</a:t>
            </a:r>
            <a:r>
              <a:rPr lang="en-US" dirty="0"/>
              <a:t> Unstructured Data</a:t>
            </a:r>
          </a:p>
        </p:txBody>
      </p:sp>
      <p:graphicFrame>
        <p:nvGraphicFramePr>
          <p:cNvPr id="415905" name="Group 161"/>
          <p:cNvGraphicFramePr>
            <a:graphicFrameLocks noGrp="1"/>
          </p:cNvGraphicFramePr>
          <p:nvPr/>
        </p:nvGraphicFramePr>
        <p:xfrm>
          <a:off x="304800" y="3733800"/>
          <a:ext cx="3886200" cy="2027238"/>
        </p:xfrm>
        <a:graphic>
          <a:graphicData uri="http://schemas.openxmlformats.org/drawingml/2006/table">
            <a:tbl>
              <a:tblPr/>
              <a:tblGrid>
                <a:gridCol w="147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83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Account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bname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acct_no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balance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5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Downtown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Mianus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Perry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R.H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A-101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A-215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A-102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A-305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500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700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400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350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5906" name="Group 162"/>
          <p:cNvGraphicFramePr>
            <a:graphicFrameLocks noGrp="1"/>
          </p:cNvGraphicFramePr>
          <p:nvPr/>
        </p:nvGraphicFramePr>
        <p:xfrm>
          <a:off x="4953000" y="3735388"/>
          <a:ext cx="3810000" cy="1982788"/>
        </p:xfrm>
        <a:graphic>
          <a:graphicData uri="http://schemas.openxmlformats.org/drawingml/2006/table">
            <a:tbl>
              <a:tblPr/>
              <a:tblGrid>
                <a:gridCol w="130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066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Customer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cname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cstreet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ccity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0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Jones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Smith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Hayes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Curry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Lindsay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Main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North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Main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North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Park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Harrison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Rye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Harrison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Rye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Pittsfield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39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84238"/>
            <a:ext cx="8458200" cy="5440362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Course description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1600" i="1" dirty="0"/>
              <a:t>Students are introduced to database systems and motivates the database approach as a mechanism for modeling the real world. An in-depth coverage of the relational model, logical database design, query languages, and other database concepts including query optimization, concurrency control; transaction management, and log based crash recovery. Distributed and Web database architectures are also discussed.</a:t>
            </a:r>
          </a:p>
          <a:p>
            <a:pPr lvl="7">
              <a:spcAft>
                <a:spcPts val="600"/>
              </a:spcAft>
            </a:pPr>
            <a:endParaRPr lang="en-US" sz="900" i="1" dirty="0"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I understand this semester will be challenging for everyone, and we will try to do what we can to make things easier</a:t>
            </a:r>
            <a:endParaRPr lang="en-US" sz="1800" dirty="0">
              <a:solidFill>
                <a:srgbClr val="FF0000"/>
              </a:solidFill>
              <a:latin typeface="Calibri" charset="0"/>
            </a:endParaRPr>
          </a:p>
          <a:p>
            <a:pPr lvl="1" eaLnBrk="1" hangingPunct="1">
              <a:spcAft>
                <a:spcPts val="0"/>
              </a:spcAft>
            </a:pPr>
            <a:r>
              <a:rPr lang="en-US" sz="1800" dirty="0">
                <a:latin typeface="Calibri" charset="0"/>
              </a:rPr>
              <a:t>Typical in-person instruction, 2 classes a week etc.</a:t>
            </a:r>
          </a:p>
          <a:p>
            <a:pPr lvl="2" eaLnBrk="1" hangingPunct="1">
              <a:spcAft>
                <a:spcPts val="0"/>
              </a:spcAft>
            </a:pPr>
            <a:r>
              <a:rPr lang="en-US" sz="1600" dirty="0">
                <a:latin typeface="Calibri" charset="0"/>
              </a:rPr>
              <a:t>Will record lectures but quality may not be as good</a:t>
            </a:r>
            <a:endParaRPr lang="en-US" sz="1800" dirty="0">
              <a:latin typeface="Calibri" charset="0"/>
            </a:endParaRPr>
          </a:p>
          <a:p>
            <a:pPr lvl="1" eaLnBrk="1" hangingPunct="1">
              <a:spcAft>
                <a:spcPts val="0"/>
              </a:spcAft>
            </a:pPr>
            <a:r>
              <a:rPr lang="en-US" sz="1800" dirty="0">
                <a:latin typeface="Calibri" charset="0"/>
              </a:rPr>
              <a:t>Will make available pre-recorded videos from Fall 2020</a:t>
            </a:r>
          </a:p>
          <a:p>
            <a:pPr lvl="2" eaLnBrk="1" hangingPunct="1">
              <a:spcAft>
                <a:spcPts val="0"/>
              </a:spcAft>
            </a:pPr>
            <a:r>
              <a:rPr lang="en-US" sz="1600" dirty="0">
                <a:latin typeface="Calibri" charset="0"/>
              </a:rPr>
              <a:t>Expect about 90% overlap – will try to keep slides the same for most material</a:t>
            </a:r>
          </a:p>
          <a:p>
            <a:pPr lvl="1" eaLnBrk="1" hangingPunct="1">
              <a:spcAft>
                <a:spcPts val="0"/>
              </a:spcAft>
            </a:pPr>
            <a:r>
              <a:rPr lang="en-US" sz="1800" dirty="0">
                <a:latin typeface="Calibri" charset="0"/>
              </a:rPr>
              <a:t>Use the discussion forums, office hours as much as possible – assignments are to be done individually, but you are allowed to discuss among yourselves</a:t>
            </a:r>
          </a:p>
          <a:p>
            <a:pPr lvl="1" eaLnBrk="1" hangingPunct="1">
              <a:spcAft>
                <a:spcPts val="0"/>
              </a:spcAft>
            </a:pPr>
            <a:r>
              <a:rPr lang="en-US" sz="1800" dirty="0">
                <a:latin typeface="Calibri" charset="0"/>
              </a:rPr>
              <a:t>Fill out the survey covering your background, your expectations, and potential issues (</a:t>
            </a:r>
            <a:r>
              <a:rPr lang="en-US" sz="1800" dirty="0">
                <a:latin typeface="Calibri" charset="0"/>
                <a:hlinkClick r:id="rId3"/>
              </a:rPr>
              <a:t>https://forms.gle/kgEtv8zBt7r12T4s9 --</a:t>
            </a:r>
            <a:r>
              <a:rPr lang="en-US" sz="1800" dirty="0">
                <a:latin typeface="Calibri" charset="0"/>
              </a:rPr>
              <a:t> will post on </a:t>
            </a:r>
            <a:r>
              <a:rPr lang="en-US" sz="1800" dirty="0" err="1">
                <a:latin typeface="Calibri" charset="0"/>
              </a:rPr>
              <a:t>CampusWire</a:t>
            </a:r>
            <a:r>
              <a:rPr lang="en-US" sz="1800" dirty="0">
                <a:latin typeface="Calibri" charset="0"/>
              </a:rPr>
              <a:t>)</a:t>
            </a:r>
          </a:p>
          <a:p>
            <a:pPr lvl="1" eaLnBrk="1" hangingPunct="1">
              <a:spcAft>
                <a:spcPts val="600"/>
              </a:spcAft>
            </a:pPr>
            <a:endParaRPr lang="en-US" sz="1800" dirty="0"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endParaRPr lang="en-US" sz="2000" dirty="0">
              <a:latin typeface="Calibri" charset="0"/>
            </a:endParaRPr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Welcome to CMSC424: Database Design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6AA62-6B81-BF42-907A-9FA9E938D5EA}"/>
              </a:ext>
            </a:extLst>
          </p:cNvPr>
          <p:cNvSpPr txBox="1"/>
          <p:nvPr/>
        </p:nvSpPr>
        <p:spPr>
          <a:xfrm>
            <a:off x="4744065" y="6305490"/>
            <a:ext cx="4399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baseline="0" dirty="0">
                <a:solidFill>
                  <a:schemeClr val="accent2"/>
                </a:solidFill>
              </a:rPr>
              <a:t>No Laptops without permission !</a:t>
            </a:r>
          </a:p>
        </p:txBody>
      </p:sp>
    </p:spTree>
    <p:extLst>
      <p:ext uri="{BB962C8B-B14F-4D97-AF65-F5344CB8AC3E}">
        <p14:creationId xmlns:p14="http://schemas.microsoft.com/office/powerpoint/2010/main" val="250589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-76200" y="1066800"/>
            <a:ext cx="5715000" cy="5105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Some data has a little </a:t>
            </a:r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more complicated structure</a:t>
            </a:r>
          </a:p>
          <a:p>
            <a:pPr lvl="1">
              <a:spcAft>
                <a:spcPts val="600"/>
              </a:spcAft>
            </a:pPr>
            <a:r>
              <a:rPr lang="en-US" sz="2000" dirty="0" err="1">
                <a:latin typeface="Calibri" charset="0"/>
              </a:rPr>
              <a:t>E.g</a:t>
            </a:r>
            <a:r>
              <a:rPr lang="en-US" sz="2000" dirty="0">
                <a:latin typeface="Calibri" charset="0"/>
              </a:rPr>
              <a:t> graph structures</a:t>
            </a:r>
          </a:p>
          <a:p>
            <a:pPr lvl="2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Map data, social networks data, the web link structure </a:t>
            </a:r>
            <a:r>
              <a:rPr lang="en-US" sz="2000" dirty="0" err="1">
                <a:latin typeface="Calibri" charset="0"/>
              </a:rPr>
              <a:t>etc</a:t>
            </a:r>
            <a:endParaRPr lang="en-US" sz="2000" dirty="0">
              <a:latin typeface="Calibri" charset="0"/>
            </a:endParaRP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Can convert to tabular forms for storage, but may not be optimal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Queries often reason about graph structure</a:t>
            </a:r>
          </a:p>
          <a:p>
            <a:pPr lvl="2">
              <a:spcAft>
                <a:spcPts val="600"/>
              </a:spcAft>
            </a:pPr>
            <a:r>
              <a:rPr lang="en-US" sz="2000" i="1" dirty="0">
                <a:latin typeface="Calibri" charset="0"/>
              </a:rPr>
              <a:t>Find my “</a:t>
            </a:r>
            <a:r>
              <a:rPr lang="en-US" sz="2000" i="1" dirty="0" err="1">
                <a:latin typeface="Calibri" charset="0"/>
              </a:rPr>
              <a:t>Erdos</a:t>
            </a:r>
            <a:r>
              <a:rPr lang="en-US" sz="2000" i="1" dirty="0">
                <a:latin typeface="Calibri" charset="0"/>
              </a:rPr>
              <a:t> number”</a:t>
            </a:r>
          </a:p>
          <a:p>
            <a:pPr lvl="2">
              <a:spcAft>
                <a:spcPts val="600"/>
              </a:spcAft>
            </a:pPr>
            <a:r>
              <a:rPr lang="en-US" sz="2000" i="1" dirty="0">
                <a:latin typeface="Calibri" charset="0"/>
              </a:rPr>
              <a:t>Suggest friends based on current friends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Growing importance in recent years in a variety of domains: Biological, social networks, web…</a:t>
            </a:r>
          </a:p>
          <a:p>
            <a:pPr lvl="2">
              <a:spcAft>
                <a:spcPts val="600"/>
              </a:spcAft>
            </a:pPr>
            <a:endParaRPr lang="en-US" sz="2000" dirty="0">
              <a:latin typeface="Calibri" charset="0"/>
            </a:endParaRPr>
          </a:p>
          <a:p>
            <a:pPr lvl="2">
              <a:spcAft>
                <a:spcPts val="600"/>
              </a:spcAft>
            </a:pPr>
            <a:endParaRPr lang="en-US" sz="2000" dirty="0">
              <a:latin typeface="Calibri" charset="0"/>
            </a:endParaRPr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Structured </a:t>
            </a:r>
            <a:r>
              <a:rPr lang="en-US" dirty="0" err="1"/>
              <a:t>vs</a:t>
            </a:r>
            <a:r>
              <a:rPr lang="en-US" dirty="0"/>
              <a:t> Unstructured Data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1295400"/>
            <a:ext cx="3352800" cy="402336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66330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066800"/>
            <a:ext cx="6705600" cy="5105400"/>
          </a:xfrm>
        </p:spPr>
        <p:txBody>
          <a:bodyPr/>
          <a:lstStyle/>
          <a:p>
            <a:r>
              <a:rPr lang="en-US" sz="2000" dirty="0">
                <a:latin typeface="Calibri" charset="0"/>
              </a:rPr>
              <a:t>Increasing amount of data in a </a:t>
            </a:r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semi-structured format</a:t>
            </a:r>
          </a:p>
          <a:p>
            <a:pPr lvl="1"/>
            <a:r>
              <a:rPr lang="en-US" sz="1800" dirty="0">
                <a:latin typeface="Calibri" charset="0"/>
              </a:rPr>
              <a:t>XML – Self-describing tags (HTML ?)</a:t>
            </a:r>
          </a:p>
          <a:p>
            <a:pPr lvl="1"/>
            <a:r>
              <a:rPr lang="en-US" sz="1800" dirty="0">
                <a:latin typeface="Calibri" charset="0"/>
              </a:rPr>
              <a:t>Complicates a lot of things</a:t>
            </a:r>
          </a:p>
          <a:p>
            <a:pPr lvl="1"/>
            <a:r>
              <a:rPr lang="en-US" sz="1800" dirty="0">
                <a:latin typeface="Calibri" charset="0"/>
              </a:rPr>
              <a:t>We will discuss this toward the end</a:t>
            </a:r>
          </a:p>
          <a:p>
            <a:pPr lvl="1"/>
            <a:endParaRPr lang="en-US" sz="1800" dirty="0">
              <a:latin typeface="Calibri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Calibri" charset="0"/>
              </a:rPr>
              <a:t>A huge amount of data is unfortunately </a:t>
            </a:r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unstructured</a:t>
            </a:r>
          </a:p>
          <a:p>
            <a:pPr lvl="1">
              <a:spcAft>
                <a:spcPts val="0"/>
              </a:spcAft>
            </a:pPr>
            <a:r>
              <a:rPr lang="en-US" sz="1800" dirty="0">
                <a:latin typeface="Calibri" charset="0"/>
              </a:rPr>
              <a:t>Books, WWW </a:t>
            </a:r>
          </a:p>
          <a:p>
            <a:pPr lvl="1">
              <a:spcAft>
                <a:spcPts val="0"/>
              </a:spcAft>
            </a:pPr>
            <a:r>
              <a:rPr lang="en-US" sz="1800" dirty="0">
                <a:latin typeface="Calibri" charset="0"/>
              </a:rPr>
              <a:t>Amenable to pretty much only text search… so far</a:t>
            </a:r>
          </a:p>
          <a:p>
            <a:pPr lvl="2">
              <a:spcAft>
                <a:spcPts val="0"/>
              </a:spcAft>
            </a:pPr>
            <a:r>
              <a:rPr lang="en-US" sz="1800" dirty="0">
                <a:latin typeface="Calibri" charset="0"/>
              </a:rPr>
              <a:t>Information </a:t>
            </a:r>
            <a:r>
              <a:rPr lang="en-US" sz="1800" dirty="0" err="1">
                <a:latin typeface="Calibri" charset="0"/>
              </a:rPr>
              <a:t>Retreival</a:t>
            </a:r>
            <a:r>
              <a:rPr lang="en-US" sz="1800" dirty="0">
                <a:latin typeface="Calibri" charset="0"/>
              </a:rPr>
              <a:t> research deals with this topic</a:t>
            </a:r>
          </a:p>
          <a:p>
            <a:pPr lvl="1">
              <a:spcAft>
                <a:spcPts val="0"/>
              </a:spcAft>
            </a:pPr>
            <a:r>
              <a:rPr lang="en-US" sz="1800" dirty="0">
                <a:latin typeface="Calibri" charset="0"/>
              </a:rPr>
              <a:t>What about Google search ?</a:t>
            </a:r>
          </a:p>
          <a:p>
            <a:pPr lvl="2">
              <a:spcAft>
                <a:spcPts val="0"/>
              </a:spcAft>
            </a:pPr>
            <a:r>
              <a:rPr lang="en-US" sz="1800" dirty="0">
                <a:latin typeface="Calibri" charset="0"/>
              </a:rPr>
              <a:t>Google search is mainly successful because it uses the structure (in its original incarnation)</a:t>
            </a:r>
          </a:p>
          <a:p>
            <a:pPr lvl="2">
              <a:spcAft>
                <a:spcPts val="0"/>
              </a:spcAft>
            </a:pPr>
            <a:endParaRPr lang="en-US" sz="1800" dirty="0">
              <a:latin typeface="Calibri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Calibri" charset="0"/>
              </a:rPr>
              <a:t>Video ? Music ?</a:t>
            </a:r>
          </a:p>
          <a:p>
            <a:pPr lvl="1">
              <a:spcAft>
                <a:spcPts val="0"/>
              </a:spcAft>
            </a:pPr>
            <a:r>
              <a:rPr lang="en-US" sz="1600" dirty="0">
                <a:latin typeface="Calibri" charset="0"/>
              </a:rPr>
              <a:t>Can represent in DBMS’s, but can’t really operate on them</a:t>
            </a:r>
          </a:p>
          <a:p>
            <a:pPr lvl="1"/>
            <a:endParaRPr lang="en-US" sz="1800" dirty="0">
              <a:latin typeface="Calibri" charset="0"/>
            </a:endParaRPr>
          </a:p>
          <a:p>
            <a:pPr lvl="2"/>
            <a:endParaRPr lang="en-US" sz="1800" dirty="0">
              <a:latin typeface="Calibri" charset="0"/>
            </a:endParaRPr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Structured </a:t>
            </a:r>
            <a:r>
              <a:rPr lang="en-US" dirty="0" err="1"/>
              <a:t>vs</a:t>
            </a:r>
            <a:r>
              <a:rPr lang="en-US" dirty="0"/>
              <a:t> Unstructured Data</a:t>
            </a:r>
          </a:p>
        </p:txBody>
      </p:sp>
      <p:pic>
        <p:nvPicPr>
          <p:cNvPr id="34820" name="Picture 3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1066800"/>
            <a:ext cx="2438400" cy="196263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4038600"/>
            <a:ext cx="2511552" cy="20254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6096000"/>
            <a:ext cx="41148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200" baseline="0"/>
              <a:t>circle size == page importance == </a:t>
            </a:r>
            <a:r>
              <a:rPr lang="en-US" sz="1200" b="1" baseline="0">
                <a:solidFill>
                  <a:srgbClr val="FF0000"/>
                </a:solidFill>
              </a:rPr>
              <a:t>pagerank </a:t>
            </a:r>
          </a:p>
          <a:p>
            <a:r>
              <a:rPr lang="en-US" sz="1200" baseline="0"/>
              <a:t>more incoming links </a:t>
            </a:r>
            <a:r>
              <a:rPr lang="en-US" sz="1200" baseline="0">
                <a:sym typeface="Wingdings"/>
              </a:rPr>
              <a:t> higher pagerank</a:t>
            </a:r>
          </a:p>
          <a:p>
            <a:r>
              <a:rPr lang="en-US" sz="1200" baseline="0">
                <a:sym typeface="Wingdings"/>
              </a:rPr>
              <a:t>incoming links from important pages  higher pagerank</a:t>
            </a:r>
            <a:endParaRPr lang="en-US" sz="1200" baseline="0"/>
          </a:p>
        </p:txBody>
      </p:sp>
    </p:spTree>
    <p:extLst>
      <p:ext uri="{BB962C8B-B14F-4D97-AF65-F5344CB8AC3E}">
        <p14:creationId xmlns:p14="http://schemas.microsoft.com/office/powerpoint/2010/main" val="228766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charset="0"/>
              </a:rPr>
              <a:t>Massively successful for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highly structured data</a:t>
            </a:r>
          </a:p>
          <a:p>
            <a:pPr lvl="1"/>
            <a:r>
              <a:rPr lang="en-US" sz="2400" dirty="0">
                <a:latin typeface="Calibri" charset="0"/>
              </a:rPr>
              <a:t>Why ? Structure in the data (if any) can be exploited for ease of use and efficiency</a:t>
            </a:r>
          </a:p>
          <a:p>
            <a:pPr lvl="2"/>
            <a:endParaRPr lang="en-US" sz="2200" dirty="0">
              <a:latin typeface="Calibri" charset="0"/>
            </a:endParaRPr>
          </a:p>
          <a:p>
            <a:pPr lvl="1"/>
            <a:r>
              <a:rPr lang="en-US" sz="2400" dirty="0">
                <a:latin typeface="Calibri" charset="0"/>
              </a:rPr>
              <a:t>How ?	</a:t>
            </a:r>
          </a:p>
          <a:p>
            <a:pPr lvl="3"/>
            <a:endParaRPr lang="en-US" sz="2000" dirty="0">
              <a:latin typeface="Calibri" charset="0"/>
            </a:endParaRPr>
          </a:p>
          <a:p>
            <a:pPr lvl="1"/>
            <a:r>
              <a:rPr lang="en-US" sz="2400" dirty="0">
                <a:latin typeface="Calibri" charset="0"/>
              </a:rPr>
              <a:t>Two Key Concepts:</a:t>
            </a:r>
          </a:p>
          <a:p>
            <a:pPr lvl="2"/>
            <a:r>
              <a:rPr lang="en-US" sz="2200" u="sng" dirty="0">
                <a:solidFill>
                  <a:srgbClr val="FF0000"/>
                </a:solidFill>
                <a:latin typeface="Calibri" charset="0"/>
              </a:rPr>
              <a:t>Data Modeling</a:t>
            </a:r>
            <a:r>
              <a:rPr lang="en-US" sz="2200" dirty="0">
                <a:latin typeface="Calibri" charset="0"/>
              </a:rPr>
              <a:t>: Allows reasoning about the data at a high level</a:t>
            </a:r>
          </a:p>
          <a:p>
            <a:pPr lvl="3"/>
            <a:r>
              <a:rPr lang="en-US" sz="2000" dirty="0">
                <a:latin typeface="Calibri" charset="0"/>
              </a:rPr>
              <a:t>e.g. “emails” have “sender”, “receiver”, “…”</a:t>
            </a:r>
          </a:p>
          <a:p>
            <a:pPr lvl="3"/>
            <a:r>
              <a:rPr lang="en-US" sz="2000" dirty="0">
                <a:latin typeface="Calibri" charset="0"/>
              </a:rPr>
              <a:t>Once we can describe the data, we can start “querying” it</a:t>
            </a:r>
          </a:p>
          <a:p>
            <a:pPr lvl="2"/>
            <a:r>
              <a:rPr lang="en-US" sz="2200" u="sng" dirty="0">
                <a:solidFill>
                  <a:srgbClr val="FF0000"/>
                </a:solidFill>
                <a:latin typeface="Calibri" charset="0"/>
              </a:rPr>
              <a:t>Data Abstraction/Independence:</a:t>
            </a:r>
          </a:p>
          <a:p>
            <a:pPr lvl="3"/>
            <a:r>
              <a:rPr lang="en-US" sz="2000" dirty="0">
                <a:latin typeface="Calibri" charset="0"/>
              </a:rPr>
              <a:t>Layer the system so that the users/applications are insulated from the low-level details</a:t>
            </a:r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Database Management Systems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8915400" cy="5105400"/>
          </a:xfrm>
        </p:spPr>
        <p:txBody>
          <a:bodyPr/>
          <a:lstStyle/>
          <a:p>
            <a:r>
              <a:rPr lang="en-US" sz="2400" dirty="0">
                <a:latin typeface="Calibri" charset="0"/>
              </a:rPr>
              <a:t>Data modeling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Calibri" charset="0"/>
              </a:rPr>
              <a:t>Data model</a:t>
            </a:r>
            <a:r>
              <a:rPr lang="en-US" sz="2000" dirty="0">
                <a:latin typeface="Calibri" charset="0"/>
              </a:rPr>
              <a:t>: A collection of concepts that describes how data is represented and accessed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Calibri" charset="0"/>
              </a:rPr>
              <a:t>Schema:</a:t>
            </a:r>
            <a:r>
              <a:rPr lang="en-US" sz="2000" dirty="0">
                <a:latin typeface="Calibri" charset="0"/>
              </a:rPr>
              <a:t> A description of a specific collection of data, using a given data model</a:t>
            </a:r>
          </a:p>
          <a:p>
            <a:pPr lvl="3"/>
            <a:endParaRPr lang="en-US" sz="2000" dirty="0">
              <a:latin typeface="Calibri" charset="0"/>
            </a:endParaRPr>
          </a:p>
          <a:p>
            <a:pPr lvl="1"/>
            <a:r>
              <a:rPr lang="en-US" sz="2000" dirty="0">
                <a:latin typeface="Calibri" charset="0"/>
              </a:rPr>
              <a:t>Some examples of data models that we will see</a:t>
            </a:r>
          </a:p>
          <a:p>
            <a:pPr lvl="2"/>
            <a:r>
              <a:rPr lang="en-US" sz="2000" dirty="0">
                <a:latin typeface="Calibri" charset="0"/>
              </a:rPr>
              <a:t>Relational, </a:t>
            </a:r>
            <a:r>
              <a:rPr lang="en-US" sz="2000" dirty="0">
                <a:latin typeface="Calibri" charset="0"/>
                <a:sym typeface="Wingdings"/>
              </a:rPr>
              <a:t>Entity-relationship model, XML, JSON…</a:t>
            </a:r>
          </a:p>
          <a:p>
            <a:pPr lvl="2"/>
            <a:r>
              <a:rPr lang="en-US" sz="2000" dirty="0">
                <a:latin typeface="Calibri" charset="0"/>
                <a:sym typeface="Wingdings"/>
              </a:rPr>
              <a:t>Object-oriented, object-relational, semantic data model, RDF…</a:t>
            </a:r>
          </a:p>
          <a:p>
            <a:pPr lvl="4"/>
            <a:endParaRPr lang="en-US" dirty="0">
              <a:latin typeface="Calibri" charset="0"/>
              <a:sym typeface="Wingdings"/>
            </a:endParaRPr>
          </a:p>
          <a:p>
            <a:pPr lvl="1"/>
            <a:r>
              <a:rPr lang="en-US" sz="2000" dirty="0">
                <a:latin typeface="Calibri" charset="0"/>
                <a:sym typeface="Wingdings"/>
              </a:rPr>
              <a:t>Why so many models ?</a:t>
            </a:r>
          </a:p>
          <a:p>
            <a:pPr lvl="2"/>
            <a:r>
              <a:rPr lang="en-US" sz="1800" dirty="0">
                <a:latin typeface="Calibri" charset="0"/>
                <a:sym typeface="Wingdings"/>
              </a:rPr>
              <a:t>Tension between descriptive power and ease of use/efficiency</a:t>
            </a:r>
          </a:p>
          <a:p>
            <a:pPr lvl="2"/>
            <a:r>
              <a:rPr lang="en-US" sz="1800" dirty="0">
                <a:latin typeface="Calibri" charset="0"/>
                <a:sym typeface="Wingdings"/>
              </a:rPr>
              <a:t>More powerful models  more data can be represented</a:t>
            </a:r>
          </a:p>
          <a:p>
            <a:pPr lvl="2"/>
            <a:r>
              <a:rPr lang="en-US" sz="1800" dirty="0">
                <a:latin typeface="Calibri" charset="0"/>
                <a:sym typeface="Wingdings"/>
              </a:rPr>
              <a:t>More powerful models  harder to use, to query, and less efficient</a:t>
            </a:r>
            <a:endParaRPr lang="en-US" sz="1800" dirty="0">
              <a:latin typeface="Calibri" charset="0"/>
            </a:endParaRPr>
          </a:p>
          <a:p>
            <a:pPr lvl="2">
              <a:buNone/>
            </a:pPr>
            <a:endParaRPr lang="en-US" sz="2400" dirty="0">
              <a:latin typeface="Calibri" charset="0"/>
            </a:endParaRPr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Modeling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Probably </a:t>
            </a:r>
            <a:r>
              <a:rPr lang="en-US" i="1" u="sng" dirty="0">
                <a:latin typeface="Calibri" charset="0"/>
              </a:rPr>
              <a:t>the </a:t>
            </a:r>
            <a:r>
              <a:rPr lang="en-US" dirty="0">
                <a:latin typeface="Calibri" charset="0"/>
              </a:rPr>
              <a:t>most important purpose of a DBMS</a:t>
            </a:r>
          </a:p>
          <a:p>
            <a:pPr eaLnBrk="1" hangingPunct="1"/>
            <a:r>
              <a:rPr lang="en-US" dirty="0">
                <a:latin typeface="Calibri" charset="0"/>
              </a:rPr>
              <a:t>Goal: Hiding </a:t>
            </a:r>
            <a:r>
              <a:rPr lang="en-US" i="1" u="sng" dirty="0">
                <a:latin typeface="Calibri" charset="0"/>
              </a:rPr>
              <a:t>low-level details</a:t>
            </a:r>
            <a:r>
              <a:rPr lang="en-US" dirty="0">
                <a:latin typeface="Calibri" charset="0"/>
              </a:rPr>
              <a:t> from the users of the system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Alternatively: the principle that</a:t>
            </a:r>
          </a:p>
          <a:p>
            <a:pPr lvl="2" eaLnBrk="1" hangingPunct="1"/>
            <a:r>
              <a:rPr lang="en-US" i="1" dirty="0">
                <a:latin typeface="Calibri" charset="0"/>
              </a:rPr>
              <a:t>applications and users should be insulated from how data is structured and stored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Also called </a:t>
            </a:r>
            <a:r>
              <a:rPr lang="en-US" i="1" u="sng" dirty="0">
                <a:latin typeface="Calibri" charset="0"/>
              </a:rPr>
              <a:t>data independence</a:t>
            </a:r>
            <a:endParaRPr lang="en-US" u="sng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Through use of </a:t>
            </a:r>
            <a:r>
              <a:rPr lang="en-US" i="1" dirty="0">
                <a:latin typeface="Calibri" charset="0"/>
              </a:rPr>
              <a:t>logical abstractions</a:t>
            </a:r>
            <a:endParaRPr lang="en-US" dirty="0">
              <a:latin typeface="Calibri" charset="0"/>
            </a:endParaRP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Data Abstraction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Data Abstraction</a:t>
            </a:r>
          </a:p>
        </p:txBody>
      </p:sp>
      <p:sp>
        <p:nvSpPr>
          <p:cNvPr id="488451" name="Rectangle 3"/>
          <p:cNvSpPr>
            <a:spLocks noChangeArrowheads="1"/>
          </p:cNvSpPr>
          <p:nvPr/>
        </p:nvSpPr>
        <p:spPr bwMode="auto">
          <a:xfrm>
            <a:off x="4578350" y="2819400"/>
            <a:ext cx="2514600" cy="1219200"/>
          </a:xfrm>
          <a:prstGeom prst="rect">
            <a:avLst/>
          </a:prstGeom>
          <a:noFill/>
          <a:ln w="38100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Logical</a:t>
            </a:r>
          </a:p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Level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4654550" y="4648200"/>
            <a:ext cx="2514600" cy="1219200"/>
          </a:xfrm>
          <a:prstGeom prst="rect">
            <a:avLst/>
          </a:prstGeom>
          <a:noFill/>
          <a:ln w="38100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baseline="0">
                <a:solidFill>
                  <a:srgbClr val="FF0000"/>
                </a:solidFill>
              </a:rPr>
              <a:t>Physical </a:t>
            </a:r>
          </a:p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Level</a:t>
            </a:r>
          </a:p>
        </p:txBody>
      </p:sp>
      <p:sp>
        <p:nvSpPr>
          <p:cNvPr id="488453" name="Line 5"/>
          <p:cNvSpPr>
            <a:spLocks noChangeShapeType="1"/>
          </p:cNvSpPr>
          <p:nvPr/>
        </p:nvSpPr>
        <p:spPr bwMode="auto">
          <a:xfrm>
            <a:off x="5873750" y="22098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8454" name="Line 6"/>
          <p:cNvSpPr>
            <a:spLocks noChangeShapeType="1"/>
          </p:cNvSpPr>
          <p:nvPr/>
        </p:nvSpPr>
        <p:spPr bwMode="auto">
          <a:xfrm>
            <a:off x="5873750" y="40386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130550" y="1066800"/>
            <a:ext cx="5638800" cy="1143000"/>
            <a:chOff x="1632" y="864"/>
            <a:chExt cx="3888" cy="960"/>
          </a:xfrm>
        </p:grpSpPr>
        <p:sp>
          <p:nvSpPr>
            <p:cNvPr id="82955" name="Rectangle 8"/>
            <p:cNvSpPr>
              <a:spLocks noChangeArrowheads="1"/>
            </p:cNvSpPr>
            <p:nvPr/>
          </p:nvSpPr>
          <p:spPr bwMode="auto">
            <a:xfrm>
              <a:off x="1632" y="864"/>
              <a:ext cx="3888" cy="960"/>
            </a:xfrm>
            <a:prstGeom prst="rect">
              <a:avLst/>
            </a:prstGeom>
            <a:noFill/>
            <a:ln w="38100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 baseline="0">
                  <a:solidFill>
                    <a:srgbClr val="FF0000"/>
                  </a:solidFill>
                </a:rPr>
                <a:t>View Level</a:t>
              </a:r>
            </a:p>
          </p:txBody>
        </p:sp>
        <p:sp>
          <p:nvSpPr>
            <p:cNvPr id="82956" name="Rectangle 9"/>
            <p:cNvSpPr>
              <a:spLocks noChangeArrowheads="1"/>
            </p:cNvSpPr>
            <p:nvPr/>
          </p:nvSpPr>
          <p:spPr bwMode="auto">
            <a:xfrm>
              <a:off x="1872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1</a:t>
              </a:r>
            </a:p>
          </p:txBody>
        </p:sp>
        <p:sp>
          <p:nvSpPr>
            <p:cNvPr id="82957" name="Rectangle 10"/>
            <p:cNvSpPr>
              <a:spLocks noChangeArrowheads="1"/>
            </p:cNvSpPr>
            <p:nvPr/>
          </p:nvSpPr>
          <p:spPr bwMode="auto">
            <a:xfrm>
              <a:off x="2880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2</a:t>
              </a:r>
            </a:p>
          </p:txBody>
        </p:sp>
        <p:sp>
          <p:nvSpPr>
            <p:cNvPr id="82958" name="Rectangle 11"/>
            <p:cNvSpPr>
              <a:spLocks noChangeArrowheads="1"/>
            </p:cNvSpPr>
            <p:nvPr/>
          </p:nvSpPr>
          <p:spPr bwMode="auto">
            <a:xfrm>
              <a:off x="4608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n</a:t>
              </a:r>
            </a:p>
          </p:txBody>
        </p:sp>
        <p:sp>
          <p:nvSpPr>
            <p:cNvPr id="82959" name="Text Box 12"/>
            <p:cNvSpPr txBox="1">
              <a:spLocks noChangeArrowheads="1"/>
            </p:cNvSpPr>
            <p:nvPr/>
          </p:nvSpPr>
          <p:spPr bwMode="auto">
            <a:xfrm>
              <a:off x="3888" y="1056"/>
              <a:ext cx="432" cy="6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800" baseline="0"/>
                <a:t>…</a:t>
              </a:r>
            </a:p>
          </p:txBody>
        </p:sp>
      </p:grpSp>
      <p:sp>
        <p:nvSpPr>
          <p:cNvPr id="82952" name="Text Box 13"/>
          <p:cNvSpPr txBox="1">
            <a:spLocks noChangeArrowheads="1"/>
          </p:cNvSpPr>
          <p:nvPr/>
        </p:nvSpPr>
        <p:spPr bwMode="auto">
          <a:xfrm>
            <a:off x="387350" y="4724400"/>
            <a:ext cx="3652838" cy="9159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b="1" u="sng" baseline="0"/>
              <a:t>How data is actually stored ?</a:t>
            </a:r>
          </a:p>
          <a:p>
            <a:pPr algn="l"/>
            <a:r>
              <a:rPr lang="en-US" baseline="0"/>
              <a:t>    e.g. are we using disks ? Which</a:t>
            </a:r>
          </a:p>
          <a:p>
            <a:pPr algn="l"/>
            <a:r>
              <a:rPr lang="en-US" baseline="0"/>
              <a:t>    file system ?</a:t>
            </a:r>
          </a:p>
        </p:txBody>
      </p:sp>
      <p:sp>
        <p:nvSpPr>
          <p:cNvPr id="488462" name="Text Box 14"/>
          <p:cNvSpPr txBox="1">
            <a:spLocks noChangeArrowheads="1"/>
          </p:cNvSpPr>
          <p:nvPr/>
        </p:nvSpPr>
        <p:spPr bwMode="auto">
          <a:xfrm>
            <a:off x="387350" y="3124200"/>
            <a:ext cx="3894138" cy="9159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b="1" u="sng" baseline="0"/>
              <a:t>What data is stored ?</a:t>
            </a:r>
          </a:p>
          <a:p>
            <a:pPr algn="l"/>
            <a:r>
              <a:rPr lang="en-US" baseline="0"/>
              <a:t>    describe data properties such as </a:t>
            </a:r>
          </a:p>
          <a:p>
            <a:pPr algn="l"/>
            <a:r>
              <a:rPr lang="en-US" baseline="0"/>
              <a:t>    data semantics, data relationships</a:t>
            </a:r>
          </a:p>
        </p:txBody>
      </p:sp>
      <p:sp>
        <p:nvSpPr>
          <p:cNvPr id="488463" name="Text Box 15"/>
          <p:cNvSpPr txBox="1">
            <a:spLocks noChangeArrowheads="1"/>
          </p:cNvSpPr>
          <p:nvPr/>
        </p:nvSpPr>
        <p:spPr bwMode="auto">
          <a:xfrm>
            <a:off x="228600" y="1219200"/>
            <a:ext cx="2597150" cy="9159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b="1" u="sng" baseline="0"/>
              <a:t>What data users and application programs  see ? </a:t>
            </a:r>
            <a:endParaRPr lang="en-US" baseline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Data Abstraction</a:t>
            </a:r>
          </a:p>
        </p:txBody>
      </p:sp>
      <p:sp>
        <p:nvSpPr>
          <p:cNvPr id="488451" name="Rectangle 3"/>
          <p:cNvSpPr>
            <a:spLocks noChangeArrowheads="1"/>
          </p:cNvSpPr>
          <p:nvPr/>
        </p:nvSpPr>
        <p:spPr bwMode="auto">
          <a:xfrm>
            <a:off x="4419600" y="3200400"/>
            <a:ext cx="2514600" cy="1219200"/>
          </a:xfrm>
          <a:prstGeom prst="rect">
            <a:avLst/>
          </a:prstGeom>
          <a:noFill/>
          <a:ln w="38100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Logical</a:t>
            </a:r>
          </a:p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Level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4495800" y="5029200"/>
            <a:ext cx="2514600" cy="1219200"/>
          </a:xfrm>
          <a:prstGeom prst="rect">
            <a:avLst/>
          </a:prstGeom>
          <a:noFill/>
          <a:ln w="38100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baseline="0">
                <a:solidFill>
                  <a:srgbClr val="FF0000"/>
                </a:solidFill>
              </a:rPr>
              <a:t>Physical </a:t>
            </a:r>
          </a:p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Level</a:t>
            </a:r>
          </a:p>
        </p:txBody>
      </p:sp>
      <p:sp>
        <p:nvSpPr>
          <p:cNvPr id="488453" name="Line 5"/>
          <p:cNvSpPr>
            <a:spLocks noChangeShapeType="1"/>
          </p:cNvSpPr>
          <p:nvPr/>
        </p:nvSpPr>
        <p:spPr bwMode="auto">
          <a:xfrm>
            <a:off x="5715000" y="25908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8454" name="Line 6"/>
          <p:cNvSpPr>
            <a:spLocks noChangeShapeType="1"/>
          </p:cNvSpPr>
          <p:nvPr/>
        </p:nvSpPr>
        <p:spPr bwMode="auto">
          <a:xfrm>
            <a:off x="5715000" y="44196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71800" y="1447800"/>
            <a:ext cx="5638800" cy="1143000"/>
            <a:chOff x="1632" y="864"/>
            <a:chExt cx="3888" cy="960"/>
          </a:xfrm>
        </p:grpSpPr>
        <p:sp>
          <p:nvSpPr>
            <p:cNvPr id="82955" name="Rectangle 8"/>
            <p:cNvSpPr>
              <a:spLocks noChangeArrowheads="1"/>
            </p:cNvSpPr>
            <p:nvPr/>
          </p:nvSpPr>
          <p:spPr bwMode="auto">
            <a:xfrm>
              <a:off x="1632" y="864"/>
              <a:ext cx="3888" cy="960"/>
            </a:xfrm>
            <a:prstGeom prst="rect">
              <a:avLst/>
            </a:prstGeom>
            <a:noFill/>
            <a:ln w="38100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 baseline="0">
                  <a:solidFill>
                    <a:srgbClr val="FF0000"/>
                  </a:solidFill>
                </a:rPr>
                <a:t>View Level</a:t>
              </a:r>
            </a:p>
          </p:txBody>
        </p:sp>
        <p:sp>
          <p:nvSpPr>
            <p:cNvPr id="82956" name="Rectangle 9"/>
            <p:cNvSpPr>
              <a:spLocks noChangeArrowheads="1"/>
            </p:cNvSpPr>
            <p:nvPr/>
          </p:nvSpPr>
          <p:spPr bwMode="auto">
            <a:xfrm>
              <a:off x="1872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1</a:t>
              </a:r>
            </a:p>
          </p:txBody>
        </p:sp>
        <p:sp>
          <p:nvSpPr>
            <p:cNvPr id="82957" name="Rectangle 10"/>
            <p:cNvSpPr>
              <a:spLocks noChangeArrowheads="1"/>
            </p:cNvSpPr>
            <p:nvPr/>
          </p:nvSpPr>
          <p:spPr bwMode="auto">
            <a:xfrm>
              <a:off x="2880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2</a:t>
              </a:r>
            </a:p>
          </p:txBody>
        </p:sp>
        <p:sp>
          <p:nvSpPr>
            <p:cNvPr id="82958" name="Rectangle 11"/>
            <p:cNvSpPr>
              <a:spLocks noChangeArrowheads="1"/>
            </p:cNvSpPr>
            <p:nvPr/>
          </p:nvSpPr>
          <p:spPr bwMode="auto">
            <a:xfrm>
              <a:off x="4608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n</a:t>
              </a:r>
            </a:p>
          </p:txBody>
        </p:sp>
        <p:sp>
          <p:nvSpPr>
            <p:cNvPr id="82959" name="Text Box 12"/>
            <p:cNvSpPr txBox="1">
              <a:spLocks noChangeArrowheads="1"/>
            </p:cNvSpPr>
            <p:nvPr/>
          </p:nvSpPr>
          <p:spPr bwMode="auto">
            <a:xfrm>
              <a:off x="3888" y="1056"/>
              <a:ext cx="432" cy="6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800" baseline="0"/>
                <a:t>…</a:t>
              </a:r>
            </a:p>
          </p:txBody>
        </p:sp>
      </p:grpSp>
      <p:sp>
        <p:nvSpPr>
          <p:cNvPr id="488462" name="Text Box 14"/>
          <p:cNvSpPr txBox="1">
            <a:spLocks noChangeArrowheads="1"/>
          </p:cNvSpPr>
          <p:nvPr/>
        </p:nvSpPr>
        <p:spPr bwMode="auto">
          <a:xfrm>
            <a:off x="0" y="2743200"/>
            <a:ext cx="3574982" cy="92333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baseline="0"/>
              <a:t>Logical Data Independence</a:t>
            </a:r>
          </a:p>
          <a:p>
            <a:pPr algn="l"/>
            <a:r>
              <a:rPr lang="en-US" i="1" baseline="0"/>
              <a:t>Protection from logical changes</a:t>
            </a:r>
          </a:p>
          <a:p>
            <a:pPr algn="l"/>
            <a:r>
              <a:rPr lang="en-US" i="1" baseline="0"/>
              <a:t>to the schema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3352800" y="2667000"/>
            <a:ext cx="2286000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0" y="4572000"/>
            <a:ext cx="3384640" cy="92333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baseline="0"/>
              <a:t>Physical Data Independence</a:t>
            </a:r>
          </a:p>
          <a:p>
            <a:pPr algn="l"/>
            <a:r>
              <a:rPr lang="en-US" i="1" baseline="0"/>
              <a:t>Protection from changes to the</a:t>
            </a:r>
          </a:p>
          <a:p>
            <a:pPr algn="l"/>
            <a:r>
              <a:rPr lang="en-US" i="1" baseline="0"/>
              <a:t>physical structure of the data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352800" y="4495800"/>
            <a:ext cx="2286000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Data Abstractions: Example</a:t>
            </a:r>
          </a:p>
        </p:txBody>
      </p:sp>
      <p:sp>
        <p:nvSpPr>
          <p:cNvPr id="488451" name="Rectangle 3"/>
          <p:cNvSpPr>
            <a:spLocks noChangeArrowheads="1"/>
          </p:cNvSpPr>
          <p:nvPr/>
        </p:nvSpPr>
        <p:spPr bwMode="auto">
          <a:xfrm>
            <a:off x="4419600" y="3200400"/>
            <a:ext cx="2514600" cy="1219200"/>
          </a:xfrm>
          <a:prstGeom prst="rect">
            <a:avLst/>
          </a:prstGeom>
          <a:noFill/>
          <a:ln w="38100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Logical</a:t>
            </a:r>
          </a:p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Level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4495800" y="5029200"/>
            <a:ext cx="2514600" cy="1219200"/>
          </a:xfrm>
          <a:prstGeom prst="rect">
            <a:avLst/>
          </a:prstGeom>
          <a:noFill/>
          <a:ln w="38100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baseline="0">
                <a:solidFill>
                  <a:srgbClr val="FF0000"/>
                </a:solidFill>
              </a:rPr>
              <a:t>Physical </a:t>
            </a:r>
          </a:p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Level</a:t>
            </a:r>
          </a:p>
        </p:txBody>
      </p:sp>
      <p:sp>
        <p:nvSpPr>
          <p:cNvPr id="488453" name="Line 5"/>
          <p:cNvSpPr>
            <a:spLocks noChangeShapeType="1"/>
          </p:cNvSpPr>
          <p:nvPr/>
        </p:nvSpPr>
        <p:spPr bwMode="auto">
          <a:xfrm>
            <a:off x="5715000" y="25908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8454" name="Line 6"/>
          <p:cNvSpPr>
            <a:spLocks noChangeShapeType="1"/>
          </p:cNvSpPr>
          <p:nvPr/>
        </p:nvSpPr>
        <p:spPr bwMode="auto">
          <a:xfrm>
            <a:off x="5715000" y="44196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71800" y="1447800"/>
            <a:ext cx="5638800" cy="1143000"/>
            <a:chOff x="1632" y="864"/>
            <a:chExt cx="3888" cy="960"/>
          </a:xfrm>
        </p:grpSpPr>
        <p:sp>
          <p:nvSpPr>
            <p:cNvPr id="82955" name="Rectangle 8"/>
            <p:cNvSpPr>
              <a:spLocks noChangeArrowheads="1"/>
            </p:cNvSpPr>
            <p:nvPr/>
          </p:nvSpPr>
          <p:spPr bwMode="auto">
            <a:xfrm>
              <a:off x="1632" y="864"/>
              <a:ext cx="3888" cy="960"/>
            </a:xfrm>
            <a:prstGeom prst="rect">
              <a:avLst/>
            </a:prstGeom>
            <a:noFill/>
            <a:ln w="38100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 baseline="0">
                  <a:solidFill>
                    <a:srgbClr val="FF0000"/>
                  </a:solidFill>
                </a:rPr>
                <a:t>View Level</a:t>
              </a:r>
            </a:p>
          </p:txBody>
        </p:sp>
        <p:sp>
          <p:nvSpPr>
            <p:cNvPr id="82956" name="Rectangle 9"/>
            <p:cNvSpPr>
              <a:spLocks noChangeArrowheads="1"/>
            </p:cNvSpPr>
            <p:nvPr/>
          </p:nvSpPr>
          <p:spPr bwMode="auto">
            <a:xfrm>
              <a:off x="1872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1</a:t>
              </a:r>
            </a:p>
          </p:txBody>
        </p:sp>
        <p:sp>
          <p:nvSpPr>
            <p:cNvPr id="82957" name="Rectangle 10"/>
            <p:cNvSpPr>
              <a:spLocks noChangeArrowheads="1"/>
            </p:cNvSpPr>
            <p:nvPr/>
          </p:nvSpPr>
          <p:spPr bwMode="auto">
            <a:xfrm>
              <a:off x="2880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2</a:t>
              </a:r>
            </a:p>
          </p:txBody>
        </p:sp>
        <p:sp>
          <p:nvSpPr>
            <p:cNvPr id="82958" name="Rectangle 11"/>
            <p:cNvSpPr>
              <a:spLocks noChangeArrowheads="1"/>
            </p:cNvSpPr>
            <p:nvPr/>
          </p:nvSpPr>
          <p:spPr bwMode="auto">
            <a:xfrm>
              <a:off x="4608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n</a:t>
              </a:r>
            </a:p>
          </p:txBody>
        </p:sp>
        <p:sp>
          <p:nvSpPr>
            <p:cNvPr id="82959" name="Text Box 12"/>
            <p:cNvSpPr txBox="1">
              <a:spLocks noChangeArrowheads="1"/>
            </p:cNvSpPr>
            <p:nvPr/>
          </p:nvSpPr>
          <p:spPr bwMode="auto">
            <a:xfrm>
              <a:off x="3888" y="1056"/>
              <a:ext cx="432" cy="6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800" baseline="0"/>
                <a:t>…</a:t>
              </a:r>
            </a:p>
          </p:txBody>
        </p:sp>
      </p:grpSp>
      <p:sp>
        <p:nvSpPr>
          <p:cNvPr id="488462" name="Text Box 14"/>
          <p:cNvSpPr txBox="1">
            <a:spLocks noChangeArrowheads="1"/>
          </p:cNvSpPr>
          <p:nvPr/>
        </p:nvSpPr>
        <p:spPr bwMode="auto">
          <a:xfrm>
            <a:off x="0" y="3048000"/>
            <a:ext cx="3318001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baseline="0"/>
              <a:t>Logical Schema</a:t>
            </a:r>
          </a:p>
          <a:p>
            <a:pPr algn="l"/>
            <a:r>
              <a:rPr lang="en-US" i="1" baseline="0"/>
              <a:t>students(sid, name, major, …)</a:t>
            </a:r>
          </a:p>
          <a:p>
            <a:pPr algn="l"/>
            <a:r>
              <a:rPr lang="en-US" i="1" baseline="0"/>
              <a:t>courses(cid, name, …)</a:t>
            </a:r>
          </a:p>
          <a:p>
            <a:pPr algn="l"/>
            <a:r>
              <a:rPr lang="en-US" i="1" baseline="0"/>
              <a:t>enrolled(sid, cid, …)</a:t>
            </a:r>
          </a:p>
        </p:txBody>
      </p:sp>
      <p:sp>
        <p:nvSpPr>
          <p:cNvPr id="488463" name="Text Box 15"/>
          <p:cNvSpPr txBox="1">
            <a:spLocks noChangeArrowheads="1"/>
          </p:cNvSpPr>
          <p:nvPr/>
        </p:nvSpPr>
        <p:spPr bwMode="auto">
          <a:xfrm>
            <a:off x="0" y="1066800"/>
            <a:ext cx="3048000" cy="6463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baseline="0"/>
              <a:t>A View Schema</a:t>
            </a:r>
          </a:p>
          <a:p>
            <a:pPr algn="l"/>
            <a:r>
              <a:rPr lang="en-US" i="1" baseline="0"/>
              <a:t>course_info(#registered,…)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0" y="5029200"/>
            <a:ext cx="5029200" cy="92333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baseline="0"/>
              <a:t>Physical Schema</a:t>
            </a:r>
          </a:p>
          <a:p>
            <a:pPr algn="l"/>
            <a:r>
              <a:rPr lang="en-US" i="1" baseline="0"/>
              <a:t>all students in one file ordered by sid</a:t>
            </a:r>
          </a:p>
          <a:p>
            <a:pPr algn="l"/>
            <a:r>
              <a:rPr lang="en-US" i="1" baseline="0"/>
              <a:t>courses split into multiple files by colleges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9144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Introduction/Overview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aseline="0" dirty="0">
                <a:latin typeface="Calibri" panose="020F0502020204030204" pitchFamily="34" charset="0"/>
                <a:cs typeface="Calibri" panose="020F0502020204030204" pitchFamily="34" charset="0"/>
              </a:rPr>
              <a:t>DBMS Architectures; Industry Outlook</a:t>
            </a:r>
          </a:p>
        </p:txBody>
      </p:sp>
    </p:spTree>
    <p:extLst>
      <p:ext uri="{BB962C8B-B14F-4D97-AF65-F5344CB8AC3E}">
        <p14:creationId xmlns:p14="http://schemas.microsoft.com/office/powerpoint/2010/main" val="397010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1.4, 1.9 (to some extent)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Data Definition and Data Manipulation Languages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Typical Database Architecture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Current Industry Outlook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61158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84238"/>
            <a:ext cx="8458200" cy="5440362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COVID Specific Notes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1800" dirty="0">
                <a:latin typeface="Calibri" charset="0"/>
              </a:rPr>
              <a:t>You should let me know of any excused absences due to COVID</a:t>
            </a:r>
          </a:p>
          <a:p>
            <a:pPr lvl="2" eaLnBrk="1" hangingPunct="1">
              <a:spcAft>
                <a:spcPts val="600"/>
              </a:spcAft>
            </a:pPr>
            <a:r>
              <a:rPr lang="en-US" sz="1600" dirty="0">
                <a:latin typeface="Calibri" charset="0"/>
              </a:rPr>
              <a:t>We have built in enough flexibility to handle any excused absences without extra accommodations</a:t>
            </a:r>
          </a:p>
          <a:p>
            <a:pPr lvl="3" eaLnBrk="1" hangingPunct="1">
              <a:spcAft>
                <a:spcPts val="600"/>
              </a:spcAft>
            </a:pPr>
            <a:r>
              <a:rPr lang="en-US" sz="1400" dirty="0">
                <a:latin typeface="Calibri" charset="0"/>
              </a:rPr>
              <a:t>e.g., 10 late days in total – try to keep them for excused absences</a:t>
            </a:r>
          </a:p>
          <a:p>
            <a:pPr lvl="2" eaLnBrk="1" hangingPunct="1">
              <a:spcAft>
                <a:spcPts val="600"/>
              </a:spcAft>
            </a:pPr>
            <a:r>
              <a:rPr lang="en-US" sz="1600" dirty="0">
                <a:latin typeface="Calibri" charset="0"/>
              </a:rPr>
              <a:t>Any additional accommodations MAY NOT be made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1800" dirty="0">
                <a:solidFill>
                  <a:schemeClr val="accent2"/>
                </a:solidFill>
                <a:latin typeface="Calibri" charset="0"/>
              </a:rPr>
              <a:t>Masks are required </a:t>
            </a:r>
          </a:p>
          <a:p>
            <a:pPr lvl="2" eaLnBrk="1" hangingPunct="1">
              <a:spcAft>
                <a:spcPts val="600"/>
              </a:spcAft>
            </a:pPr>
            <a:r>
              <a:rPr lang="en-US" sz="1600" dirty="0">
                <a:solidFill>
                  <a:schemeClr val="accent2"/>
                </a:solidFill>
                <a:latin typeface="Calibri" charset="0"/>
              </a:rPr>
              <a:t>I will try to teach with a mask, but may have to adjust depending on how well you can hear me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1800" dirty="0">
                <a:latin typeface="Calibri" charset="0"/>
              </a:rPr>
              <a:t>Scan the QR Codes on your desks for contact-tracing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1800" dirty="0">
                <a:latin typeface="Calibri" charset="0"/>
              </a:rPr>
              <a:t>See here for more details: </a:t>
            </a:r>
            <a:r>
              <a:rPr lang="en-US" sz="1800" dirty="0">
                <a:latin typeface="Calibri" charset="0"/>
                <a:hlinkClick r:id="rId3"/>
              </a:rPr>
              <a:t>https://provost.umd.edu/node/4243</a:t>
            </a:r>
            <a:endParaRPr lang="en-US" sz="1800" dirty="0">
              <a:latin typeface="Calibri" charset="0"/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sz="1800" dirty="0">
                <a:latin typeface="Calibri" charset="0"/>
              </a:rPr>
              <a:t>If you are not registered for the class (or aren’t on a waitlist), you cannot be here</a:t>
            </a:r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Welcome to CMSC424: Database Design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6AA62-6B81-BF42-907A-9FA9E938D5EA}"/>
              </a:ext>
            </a:extLst>
          </p:cNvPr>
          <p:cNvSpPr txBox="1"/>
          <p:nvPr/>
        </p:nvSpPr>
        <p:spPr>
          <a:xfrm>
            <a:off x="4744065" y="6305490"/>
            <a:ext cx="4399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baseline="0" dirty="0">
                <a:solidFill>
                  <a:schemeClr val="accent2"/>
                </a:solidFill>
              </a:rPr>
              <a:t>No Laptops without permission !</a:t>
            </a:r>
          </a:p>
        </p:txBody>
      </p:sp>
    </p:spTree>
    <p:extLst>
      <p:ext uri="{BB962C8B-B14F-4D97-AF65-F5344CB8AC3E}">
        <p14:creationId xmlns:p14="http://schemas.microsoft.com/office/powerpoint/2010/main" val="162805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715000"/>
          </a:xfrm>
        </p:spPr>
        <p:txBody>
          <a:bodyPr/>
          <a:lstStyle/>
          <a:p>
            <a:r>
              <a:rPr lang="en-US" sz="2000" dirty="0"/>
              <a:t>A DBMS is a software system designed to store, manage,	 facilitate access to databases</a:t>
            </a:r>
          </a:p>
          <a:p>
            <a:pPr lvl="1"/>
            <a:r>
              <a:rPr lang="en-US" sz="1800" dirty="0"/>
              <a:t>Typically uses a specific </a:t>
            </a:r>
            <a:r>
              <a:rPr lang="en-US" sz="1800" i="1" u="sng" dirty="0"/>
              <a:t>data model</a:t>
            </a:r>
            <a:r>
              <a:rPr lang="en-US" sz="1800" i="1" dirty="0"/>
              <a:t>, </a:t>
            </a:r>
            <a:r>
              <a:rPr lang="en-US" sz="1800" dirty="0"/>
              <a:t>and </a:t>
            </a:r>
          </a:p>
          <a:p>
            <a:pPr lvl="1"/>
            <a:r>
              <a:rPr lang="en-US" sz="1800" dirty="0"/>
              <a:t>Supports some level of </a:t>
            </a:r>
            <a:r>
              <a:rPr lang="en-US" sz="1800" i="1" u="sng" dirty="0"/>
              <a:t>physical and logical data independence</a:t>
            </a:r>
          </a:p>
          <a:p>
            <a:pPr marL="630238" lvl="2" indent="0">
              <a:buNone/>
            </a:pPr>
            <a:endParaRPr lang="en-US" sz="1600" dirty="0"/>
          </a:p>
          <a:p>
            <a:r>
              <a:rPr lang="en-US" sz="2000" dirty="0"/>
              <a:t>Provides:</a:t>
            </a:r>
          </a:p>
          <a:p>
            <a:pPr lvl="1"/>
            <a:r>
              <a:rPr lang="en-US" sz="1800" dirty="0"/>
              <a:t>Data Definition Language (DDL)</a:t>
            </a:r>
          </a:p>
          <a:p>
            <a:pPr lvl="2"/>
            <a:r>
              <a:rPr lang="en-US" sz="1600" dirty="0"/>
              <a:t>For defining and modifying the schemas</a:t>
            </a:r>
          </a:p>
          <a:p>
            <a:pPr lvl="1"/>
            <a:r>
              <a:rPr lang="en-US" sz="1800" dirty="0"/>
              <a:t>Data Manipulation Language (DML)</a:t>
            </a:r>
          </a:p>
          <a:p>
            <a:pPr lvl="2"/>
            <a:r>
              <a:rPr lang="en-US" sz="1600" dirty="0"/>
              <a:t>For retrieving, modifying, analyzing the data itself</a:t>
            </a:r>
          </a:p>
          <a:p>
            <a:pPr lvl="1"/>
            <a:r>
              <a:rPr lang="en-US" sz="1800" dirty="0"/>
              <a:t>Guarantees about correctness in presence of failures and concurrency, data semantics etc.</a:t>
            </a:r>
          </a:p>
          <a:p>
            <a:pPr lvl="2"/>
            <a:endParaRPr lang="en-US" sz="1600" dirty="0"/>
          </a:p>
          <a:p>
            <a:r>
              <a:rPr lang="en-US" sz="2000" dirty="0"/>
              <a:t>Common use patterns</a:t>
            </a:r>
          </a:p>
          <a:p>
            <a:pPr lvl="1"/>
            <a:r>
              <a:rPr lang="en-US" sz="1800" dirty="0"/>
              <a:t>Handling transactions (e.g. ATM Transactions, flight reservations)</a:t>
            </a:r>
          </a:p>
          <a:p>
            <a:pPr lvl="1"/>
            <a:r>
              <a:rPr lang="en-US" sz="1800" dirty="0"/>
              <a:t>Archival (storing historical data)</a:t>
            </a:r>
          </a:p>
          <a:p>
            <a:pPr lvl="1"/>
            <a:r>
              <a:rPr lang="en-US" sz="1800" dirty="0"/>
              <a:t>Analytics (e.g. identifying trends, </a:t>
            </a:r>
            <a:r>
              <a:rPr lang="en-US" sz="1800" b="1" dirty="0"/>
              <a:t>Data Mining</a:t>
            </a:r>
            <a:r>
              <a:rPr lang="en-US" sz="18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u="sng" dirty="0"/>
              <a:t>System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715000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SQL</a:t>
            </a:r>
            <a:r>
              <a:rPr lang="en-US" sz="2400" dirty="0"/>
              <a:t> (sequel): Structured Query Language</a:t>
            </a:r>
          </a:p>
          <a:p>
            <a:pPr lvl="3"/>
            <a:endParaRPr lang="en-US" sz="1600" dirty="0"/>
          </a:p>
          <a:p>
            <a:r>
              <a:rPr lang="en-US" sz="2400" b="1" dirty="0">
                <a:solidFill>
                  <a:srgbClr val="FF0000"/>
                </a:solidFill>
              </a:rPr>
              <a:t>Data definition (DDL)</a:t>
            </a:r>
          </a:p>
          <a:p>
            <a:pPr lvl="1"/>
            <a:r>
              <a:rPr lang="en-US" sz="2400" b="1" dirty="0"/>
              <a:t>create table</a:t>
            </a:r>
            <a:r>
              <a:rPr lang="en-US" sz="2400" dirty="0"/>
              <a:t> </a:t>
            </a:r>
            <a:r>
              <a:rPr lang="en-US" sz="2400" i="1" dirty="0"/>
              <a:t>instructor</a:t>
            </a:r>
            <a:r>
              <a:rPr lang="en-US" sz="2400" dirty="0"/>
              <a:t> (</a:t>
            </a:r>
            <a:br>
              <a:rPr lang="en-US" sz="2400" dirty="0"/>
            </a:br>
            <a:r>
              <a:rPr lang="en-US" sz="2400" dirty="0"/>
              <a:t>                             </a:t>
            </a:r>
            <a:r>
              <a:rPr lang="en-US" sz="2400" i="1" dirty="0"/>
              <a:t>ID</a:t>
            </a:r>
            <a:r>
              <a:rPr lang="en-US" sz="2400" dirty="0"/>
              <a:t>                </a:t>
            </a:r>
            <a:r>
              <a:rPr lang="en-US" sz="2400" b="1" dirty="0"/>
              <a:t>char</a:t>
            </a:r>
            <a:r>
              <a:rPr lang="en-US" sz="2400" dirty="0"/>
              <a:t>(5),</a:t>
            </a:r>
            <a:br>
              <a:rPr lang="en-US" sz="2400" dirty="0"/>
            </a:br>
            <a:r>
              <a:rPr lang="en-US" sz="2400" dirty="0"/>
              <a:t>                             </a:t>
            </a:r>
            <a:r>
              <a:rPr lang="en-US" sz="2400" i="1" dirty="0"/>
              <a:t>name           </a:t>
            </a:r>
            <a:r>
              <a:rPr lang="en-US" sz="2400" b="1" dirty="0" err="1"/>
              <a:t>varchar</a:t>
            </a:r>
            <a:r>
              <a:rPr lang="en-US" sz="2400" dirty="0"/>
              <a:t>(20)</a:t>
            </a:r>
            <a:r>
              <a:rPr lang="en-US" sz="2400" b="1" dirty="0"/>
              <a:t>,</a:t>
            </a:r>
            <a:br>
              <a:rPr lang="en-US" sz="2400" b="1" i="1" dirty="0"/>
            </a:br>
            <a:r>
              <a:rPr lang="en-US" sz="2400" b="1" i="1" dirty="0"/>
              <a:t>                             </a:t>
            </a:r>
            <a:r>
              <a:rPr lang="en-US" sz="2400" i="1" dirty="0" err="1"/>
              <a:t>dept_name</a:t>
            </a:r>
            <a:r>
              <a:rPr lang="en-US" sz="2400" i="1" dirty="0"/>
              <a:t>  </a:t>
            </a:r>
            <a:r>
              <a:rPr lang="en-US" sz="2400" b="1" dirty="0" err="1"/>
              <a:t>varchar</a:t>
            </a:r>
            <a:r>
              <a:rPr lang="en-US" sz="2400" dirty="0"/>
              <a:t>(20),</a:t>
            </a:r>
            <a:br>
              <a:rPr lang="en-US" sz="2400" dirty="0"/>
            </a:br>
            <a:r>
              <a:rPr lang="en-US" sz="2400" dirty="0"/>
              <a:t>                             </a:t>
            </a:r>
            <a:r>
              <a:rPr lang="en-US" sz="2400" i="1" dirty="0"/>
              <a:t>salary</a:t>
            </a:r>
            <a:r>
              <a:rPr lang="en-US" sz="2400" dirty="0"/>
              <a:t>           </a:t>
            </a:r>
            <a:r>
              <a:rPr lang="en-US" sz="2400" b="1" dirty="0"/>
              <a:t>numeric</a:t>
            </a:r>
            <a:r>
              <a:rPr lang="en-US" sz="2400" dirty="0"/>
              <a:t>(8,2))</a:t>
            </a:r>
          </a:p>
          <a:p>
            <a:pPr lvl="4"/>
            <a:endParaRPr lang="en-US" sz="2500" dirty="0"/>
          </a:p>
          <a:p>
            <a:r>
              <a:rPr lang="en-US" sz="2400" b="1" dirty="0">
                <a:solidFill>
                  <a:srgbClr val="FF0000"/>
                </a:solidFill>
              </a:rPr>
              <a:t>Data manipulation (DML)</a:t>
            </a:r>
          </a:p>
          <a:p>
            <a:pPr lvl="1"/>
            <a:r>
              <a:rPr lang="en-US" sz="2400" dirty="0"/>
              <a:t>Example: Find the name of the instructor with ID 22222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b="1" dirty="0"/>
              <a:t>select	</a:t>
            </a:r>
            <a:r>
              <a:rPr lang="en-US" sz="2400" i="1" dirty="0"/>
              <a:t>name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b="1" dirty="0"/>
              <a:t>from	</a:t>
            </a:r>
            <a:r>
              <a:rPr lang="en-US" sz="2400" i="1" dirty="0"/>
              <a:t>instructor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b="1" dirty="0"/>
              <a:t>where</a:t>
            </a:r>
            <a:r>
              <a:rPr lang="en-US" sz="2400" dirty="0"/>
              <a:t>	</a:t>
            </a:r>
            <a:r>
              <a:rPr lang="en-US" sz="2400" i="1" dirty="0" err="1"/>
              <a:t>instructor.ID</a:t>
            </a:r>
            <a:r>
              <a:rPr lang="en-US" sz="2400" i="1" dirty="0"/>
              <a:t> </a:t>
            </a:r>
            <a:r>
              <a:rPr lang="en-US" sz="2400" dirty="0"/>
              <a:t>= ‘22222’</a:t>
            </a:r>
          </a:p>
          <a:p>
            <a:pPr lvl="1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731838"/>
          </a:xfrm>
        </p:spPr>
        <p:txBody>
          <a:bodyPr>
            <a:normAutofit/>
          </a:bodyPr>
          <a:lstStyle/>
          <a:p>
            <a:r>
              <a:rPr lang="en-US" dirty="0"/>
              <a:t>Example: Relational DBMS and SQL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B70982-D68E-4846-B0DB-A1E490040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5791200" cy="5105400"/>
          </a:xfrm>
        </p:spPr>
        <p:txBody>
          <a:bodyPr/>
          <a:lstStyle/>
          <a:p>
            <a:r>
              <a:rPr lang="en-US" sz="1800" dirty="0"/>
              <a:t>All data was typically in hard disks or arrays of hard disks</a:t>
            </a:r>
          </a:p>
          <a:p>
            <a:r>
              <a:rPr lang="en-US" sz="1800" dirty="0"/>
              <a:t>RAM (Memory) was never enough</a:t>
            </a:r>
          </a:p>
          <a:p>
            <a:pPr lvl="1"/>
            <a:r>
              <a:rPr lang="en-US" sz="1600" dirty="0"/>
              <a:t>So always had to worry about what was in memory vs not</a:t>
            </a:r>
          </a:p>
          <a:p>
            <a:r>
              <a:rPr lang="en-US" sz="1800" dirty="0"/>
              <a:t>Almost no real “distributed” execution </a:t>
            </a:r>
          </a:p>
          <a:p>
            <a:pPr lvl="1"/>
            <a:r>
              <a:rPr lang="en-US" sz="1600" dirty="0"/>
              <a:t>Different from “parallel”, i.e., on co-located clusters of computers</a:t>
            </a:r>
          </a:p>
          <a:p>
            <a:r>
              <a:rPr lang="en-US" sz="1800" dirty="0"/>
              <a:t>Relatively well-understood use cases</a:t>
            </a:r>
          </a:p>
          <a:p>
            <a:pPr lvl="1"/>
            <a:r>
              <a:rPr lang="en-US" sz="1600" dirty="0"/>
              <a:t>Report generation</a:t>
            </a:r>
          </a:p>
          <a:p>
            <a:pPr lvl="1"/>
            <a:r>
              <a:rPr lang="en-US" sz="1600" dirty="0"/>
              <a:t>Interactive data analysis and exploration</a:t>
            </a:r>
          </a:p>
          <a:p>
            <a:pPr lvl="1"/>
            <a:r>
              <a:rPr lang="en-US" sz="1600" dirty="0"/>
              <a:t>Supporting transactions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629A87-6600-2545-8FBB-EA2C7D32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Architecture: Pre-2000’s</a:t>
            </a: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984E19A8-874B-CA46-8E6F-3458D4EB6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300400"/>
            <a:ext cx="3151187" cy="4292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B8138D-1B47-6840-A8C4-A05300FFC890}"/>
              </a:ext>
            </a:extLst>
          </p:cNvPr>
          <p:cNvSpPr txBox="1"/>
          <p:nvPr/>
        </p:nvSpPr>
        <p:spPr>
          <a:xfrm>
            <a:off x="2971800" y="5828587"/>
            <a:ext cx="209549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aseline="0" dirty="0"/>
              <a:t>From Chapter 20</a:t>
            </a:r>
          </a:p>
        </p:txBody>
      </p:sp>
    </p:spTree>
    <p:extLst>
      <p:ext uri="{BB962C8B-B14F-4D97-AF65-F5344CB8AC3E}">
        <p14:creationId xmlns:p14="http://schemas.microsoft.com/office/powerpoint/2010/main" val="37133417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629A87-6600-2545-8FBB-EA2C7D32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603"/>
            <a:ext cx="6629400" cy="138651"/>
          </a:xfrm>
        </p:spPr>
        <p:txBody>
          <a:bodyPr>
            <a:noAutofit/>
          </a:bodyPr>
          <a:lstStyle/>
          <a:p>
            <a:r>
              <a:rPr lang="en-US" sz="2800" dirty="0"/>
              <a:t>Traditional RDBMS Architecture</a:t>
            </a: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984E19A8-874B-CA46-8E6F-3458D4EB6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876300"/>
            <a:ext cx="3747886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F171D83-91B1-7844-9B20-074F5B826A82}"/>
              </a:ext>
            </a:extLst>
          </p:cNvPr>
          <p:cNvSpPr/>
          <p:nvPr/>
        </p:nvSpPr>
        <p:spPr>
          <a:xfrm>
            <a:off x="380999" y="723900"/>
            <a:ext cx="3733800" cy="6556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7873A0E-470E-5C4C-A5FC-ACF66721ED4F}"/>
              </a:ext>
            </a:extLst>
          </p:cNvPr>
          <p:cNvSpPr/>
          <p:nvPr/>
        </p:nvSpPr>
        <p:spPr>
          <a:xfrm>
            <a:off x="380999" y="1627414"/>
            <a:ext cx="3733800" cy="6556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D19E7B5-EC05-704F-B98D-6213A41CB6DB}"/>
              </a:ext>
            </a:extLst>
          </p:cNvPr>
          <p:cNvSpPr/>
          <p:nvPr/>
        </p:nvSpPr>
        <p:spPr>
          <a:xfrm>
            <a:off x="413655" y="2354262"/>
            <a:ext cx="4005943" cy="26368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D1B6215-2D18-334E-A707-108E04E60E09}"/>
              </a:ext>
            </a:extLst>
          </p:cNvPr>
          <p:cNvSpPr/>
          <p:nvPr/>
        </p:nvSpPr>
        <p:spPr>
          <a:xfrm>
            <a:off x="375556" y="5249862"/>
            <a:ext cx="4120243" cy="7318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B3605C-3688-7443-ADEB-158CF90070F8}"/>
              </a:ext>
            </a:extLst>
          </p:cNvPr>
          <p:cNvSpPr txBox="1"/>
          <p:nvPr/>
        </p:nvSpPr>
        <p:spPr>
          <a:xfrm>
            <a:off x="4923544" y="183802"/>
            <a:ext cx="4190998" cy="1384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aseline="0" dirty="0"/>
              <a:t>Clients may be anywhere – e.g., ATMs, desktops, laptops, web apps etc.</a:t>
            </a:r>
          </a:p>
          <a:p>
            <a:endParaRPr lang="en-US" sz="1400" baseline="0" dirty="0"/>
          </a:p>
          <a:p>
            <a:r>
              <a:rPr lang="en-US" sz="1400" baseline="0" dirty="0"/>
              <a:t>Talk to the database using standard protocols like JDBC/ODBC, SOAP, or REST (today), or proprietary protocols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DA4DCFF6-4970-914D-92DB-DA6998CED391}"/>
              </a:ext>
            </a:extLst>
          </p:cNvPr>
          <p:cNvSpPr/>
          <p:nvPr/>
        </p:nvSpPr>
        <p:spPr>
          <a:xfrm rot="20195664">
            <a:off x="4130472" y="820621"/>
            <a:ext cx="1122544" cy="20180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CC47B9-2274-D94C-AACE-447B78EAFC53}"/>
              </a:ext>
            </a:extLst>
          </p:cNvPr>
          <p:cNvSpPr txBox="1"/>
          <p:nvPr/>
        </p:nvSpPr>
        <p:spPr>
          <a:xfrm>
            <a:off x="5257801" y="2278722"/>
            <a:ext cx="3856741" cy="11695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aseline="0" dirty="0"/>
              <a:t>Typical components in a database system: some for queries, some for transactions</a:t>
            </a:r>
          </a:p>
          <a:p>
            <a:endParaRPr lang="en-US" sz="1400" baseline="0" dirty="0"/>
          </a:p>
          <a:p>
            <a:r>
              <a:rPr lang="en-US" sz="1400" baseline="0" dirty="0"/>
              <a:t>Maybe on a single physical computer or a cluster connected by a fast network</a:t>
            </a:r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7B535703-82B0-7243-8EDE-D1710CA58814}"/>
              </a:ext>
            </a:extLst>
          </p:cNvPr>
          <p:cNvSpPr/>
          <p:nvPr/>
        </p:nvSpPr>
        <p:spPr>
          <a:xfrm rot="20195664">
            <a:off x="4533240" y="2906799"/>
            <a:ext cx="1122544" cy="20180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ECBA1A-624A-5047-970F-E442ECAB71FF}"/>
              </a:ext>
            </a:extLst>
          </p:cNvPr>
          <p:cNvSpPr txBox="1"/>
          <p:nvPr/>
        </p:nvSpPr>
        <p:spPr>
          <a:xfrm>
            <a:off x="5014218" y="3736680"/>
            <a:ext cx="4009649" cy="22467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400" baseline="0" dirty="0"/>
              <a:t>Data Storage Systems:</a:t>
            </a:r>
          </a:p>
          <a:p>
            <a:pPr marL="342900" indent="-342900" algn="l">
              <a:buAutoNum type="arabicParenBoth"/>
            </a:pPr>
            <a:r>
              <a:rPr lang="en-US" sz="1400" baseline="0" dirty="0"/>
              <a:t>Punch cards (long time ago)</a:t>
            </a:r>
          </a:p>
          <a:p>
            <a:pPr marL="342900" indent="-342900" algn="l">
              <a:buAutoNum type="arabicParenBoth"/>
            </a:pPr>
            <a:r>
              <a:rPr lang="en-US" sz="1400" baseline="0" dirty="0"/>
              <a:t>Hard disks (still prevalent)</a:t>
            </a:r>
          </a:p>
          <a:p>
            <a:pPr marL="342900" indent="-342900" algn="l">
              <a:buAutoNum type="arabicParenBoth"/>
            </a:pPr>
            <a:r>
              <a:rPr lang="en-US" sz="1400" baseline="0" dirty="0"/>
              <a:t>SSDs</a:t>
            </a:r>
          </a:p>
          <a:p>
            <a:pPr algn="l"/>
            <a:endParaRPr lang="en-US" sz="1400" baseline="0" dirty="0"/>
          </a:p>
          <a:p>
            <a:pPr algn="l"/>
            <a:r>
              <a:rPr lang="en-US" sz="1400" baseline="0" dirty="0"/>
              <a:t>Need “redundancy” and “fault-tolerance” </a:t>
            </a:r>
          </a:p>
          <a:p>
            <a:pPr algn="l"/>
            <a:r>
              <a:rPr lang="en-US" sz="1400" baseline="0" dirty="0"/>
              <a:t>Data once stored should always be there</a:t>
            </a:r>
          </a:p>
          <a:p>
            <a:pPr algn="l"/>
            <a:endParaRPr lang="en-US" sz="1400" baseline="0" dirty="0"/>
          </a:p>
          <a:p>
            <a:pPr algn="l"/>
            <a:r>
              <a:rPr lang="en-US" sz="1400" baseline="0" dirty="0">
                <a:solidFill>
                  <a:srgbClr val="FF0000"/>
                </a:solidFill>
              </a:rPr>
              <a:t>RAID = Redundant Array of Independent Disks</a:t>
            </a:r>
          </a:p>
          <a:p>
            <a:pPr algn="l"/>
            <a:endParaRPr lang="en-US" sz="1400" baseline="0" dirty="0"/>
          </a:p>
        </p:txBody>
      </p:sp>
      <p:sp>
        <p:nvSpPr>
          <p:cNvPr id="18" name="Left Arrow 17">
            <a:extLst>
              <a:ext uri="{FF2B5EF4-FFF2-40B4-BE49-F238E27FC236}">
                <a16:creationId xmlns:a16="http://schemas.microsoft.com/office/drawing/2014/main" id="{74EC2DD6-3D8D-3A43-B1E3-62A58D18014A}"/>
              </a:ext>
            </a:extLst>
          </p:cNvPr>
          <p:cNvSpPr/>
          <p:nvPr/>
        </p:nvSpPr>
        <p:spPr>
          <a:xfrm rot="21215022">
            <a:off x="4586610" y="5358807"/>
            <a:ext cx="456930" cy="23102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977489-4274-6948-8C75-D07A1D2CE134}"/>
              </a:ext>
            </a:extLst>
          </p:cNvPr>
          <p:cNvSpPr txBox="1"/>
          <p:nvPr/>
        </p:nvSpPr>
        <p:spPr>
          <a:xfrm>
            <a:off x="3924676" y="1635278"/>
            <a:ext cx="2419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/>
              <a:t>Some sort of load balancer or intake mechanism</a:t>
            </a:r>
          </a:p>
        </p:txBody>
      </p:sp>
    </p:spTree>
    <p:extLst>
      <p:ext uri="{BB962C8B-B14F-4D97-AF65-F5344CB8AC3E}">
        <p14:creationId xmlns:p14="http://schemas.microsoft.com/office/powerpoint/2010/main" val="342947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/>
      <p:bldP spid="19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B70982-D68E-4846-B0DB-A1E490040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105400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Much more diversity in the architectures that we see</a:t>
            </a:r>
          </a:p>
          <a:p>
            <a:pPr lvl="1"/>
            <a:r>
              <a:rPr lang="en-US" sz="1800" dirty="0"/>
              <a:t>More modern hardware architectures </a:t>
            </a:r>
          </a:p>
          <a:p>
            <a:pPr lvl="2"/>
            <a:r>
              <a:rPr lang="en-US" sz="1600" dirty="0"/>
              <a:t>Massively parallel computers</a:t>
            </a:r>
          </a:p>
          <a:p>
            <a:pPr lvl="2"/>
            <a:r>
              <a:rPr lang="en-US" sz="1600" dirty="0"/>
              <a:t>SSDs</a:t>
            </a:r>
          </a:p>
          <a:p>
            <a:pPr lvl="2"/>
            <a:r>
              <a:rPr lang="en-US" sz="1600" dirty="0"/>
              <a:t>Massive amounts of RAM – often don’t need to worry about data fitting in memory</a:t>
            </a:r>
          </a:p>
          <a:p>
            <a:pPr lvl="2"/>
            <a:r>
              <a:rPr lang="en-US" sz="1600" dirty="0"/>
              <a:t>Much faster networks, even over a wide area</a:t>
            </a:r>
          </a:p>
          <a:p>
            <a:pPr lvl="2"/>
            <a:r>
              <a:rPr lang="en-US" sz="1600" dirty="0"/>
              <a:t>Virtualization and Containerization</a:t>
            </a:r>
          </a:p>
          <a:p>
            <a:pPr lvl="2"/>
            <a:r>
              <a:rPr lang="en-US" sz="1600" dirty="0"/>
              <a:t>Cloud Computing</a:t>
            </a:r>
            <a:endParaRPr lang="en-US" sz="1800" dirty="0"/>
          </a:p>
          <a:p>
            <a:pPr lvl="1"/>
            <a:r>
              <a:rPr lang="en-US" sz="1600" dirty="0"/>
              <a:t>As a result: Data and execution typically distributed all over the place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Much more diversity in data processing applications</a:t>
            </a:r>
          </a:p>
          <a:p>
            <a:pPr lvl="1"/>
            <a:r>
              <a:rPr lang="en-US" sz="1600" dirty="0"/>
              <a:t>Much more non-relational data (images, text, video)</a:t>
            </a:r>
          </a:p>
          <a:p>
            <a:pPr lvl="1"/>
            <a:r>
              <a:rPr lang="en-US" sz="1600" dirty="0"/>
              <a:t>Data Analytics/Machine learning more common use-cases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Much more diversity in “data models” </a:t>
            </a:r>
          </a:p>
          <a:p>
            <a:pPr lvl="1"/>
            <a:r>
              <a:rPr lang="en-US" sz="1400" dirty="0"/>
              <a:t>Document data models (JSON, XML), Key-value data model, Graph data model, RDF</a:t>
            </a:r>
          </a:p>
          <a:p>
            <a:pPr lvl="1"/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629A87-6600-2545-8FBB-EA2C7D32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Architecture : Today</a:t>
            </a:r>
          </a:p>
        </p:txBody>
      </p:sp>
    </p:spTree>
    <p:extLst>
      <p:ext uri="{BB962C8B-B14F-4D97-AF65-F5344CB8AC3E}">
        <p14:creationId xmlns:p14="http://schemas.microsoft.com/office/powerpoint/2010/main" val="22170690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14400"/>
            <a:ext cx="8001000" cy="5105400"/>
          </a:xfrm>
        </p:spPr>
        <p:txBody>
          <a:bodyPr/>
          <a:lstStyle/>
          <a:p>
            <a:r>
              <a:rPr lang="en-US" sz="2000" dirty="0"/>
              <a:t>Relational </a:t>
            </a:r>
            <a:r>
              <a:rPr lang="en-US" sz="2000" dirty="0" err="1"/>
              <a:t>DBMSs</a:t>
            </a:r>
            <a:endParaRPr lang="en-US" sz="2000" dirty="0"/>
          </a:p>
          <a:p>
            <a:pPr lvl="1"/>
            <a:r>
              <a:rPr lang="en-US" sz="1800" dirty="0"/>
              <a:t>Oracle, IBM DB2, Microsoft SQL Server, Sybase, Amazon RDS/Aurora</a:t>
            </a:r>
          </a:p>
          <a:p>
            <a:pPr lvl="6"/>
            <a:endParaRPr lang="en-US" sz="1200" dirty="0"/>
          </a:p>
          <a:p>
            <a:r>
              <a:rPr lang="en-US" sz="2000" dirty="0"/>
              <a:t>Open source alternatives</a:t>
            </a:r>
          </a:p>
          <a:p>
            <a:pPr lvl="1"/>
            <a:r>
              <a:rPr lang="en-US" sz="1800" dirty="0"/>
              <a:t>MySQL, </a:t>
            </a:r>
            <a:r>
              <a:rPr lang="en-US" sz="1800" dirty="0">
                <a:solidFill>
                  <a:srgbClr val="FF0000"/>
                </a:solidFill>
              </a:rPr>
              <a:t>PostgreSQL</a:t>
            </a:r>
            <a:r>
              <a:rPr lang="en-US" sz="1800" dirty="0"/>
              <a:t>, </a:t>
            </a:r>
            <a:r>
              <a:rPr lang="en-US" sz="1800" dirty="0" err="1"/>
              <a:t>BerkeleyDB</a:t>
            </a:r>
            <a:r>
              <a:rPr lang="en-US" sz="1800" dirty="0"/>
              <a:t> (mainly a storage engine – no SQL) …</a:t>
            </a:r>
          </a:p>
          <a:p>
            <a:pPr lvl="3"/>
            <a:endParaRPr lang="en-US" sz="1800" dirty="0"/>
          </a:p>
          <a:p>
            <a:r>
              <a:rPr lang="en-US" sz="2000" dirty="0"/>
              <a:t>Other Data Models</a:t>
            </a:r>
          </a:p>
          <a:p>
            <a:pPr lvl="1"/>
            <a:r>
              <a:rPr lang="en-US" sz="1800" dirty="0"/>
              <a:t>Neo4j (Graph), MongoDB (Document), </a:t>
            </a:r>
            <a:r>
              <a:rPr lang="en-US" sz="1800" dirty="0" err="1"/>
              <a:t>CosmosDB</a:t>
            </a:r>
            <a:r>
              <a:rPr lang="en-US" sz="1800" dirty="0"/>
              <a:t> (many)</a:t>
            </a:r>
          </a:p>
          <a:p>
            <a:pPr lvl="6"/>
            <a:endParaRPr lang="en-US" sz="1200" dirty="0"/>
          </a:p>
          <a:p>
            <a:r>
              <a:rPr lang="en-US" sz="2000" dirty="0"/>
              <a:t>Data Warehousing Solutions</a:t>
            </a:r>
          </a:p>
          <a:p>
            <a:pPr lvl="1"/>
            <a:r>
              <a:rPr lang="en-US" sz="1800" dirty="0"/>
              <a:t>Geared towards very large volumes of data and on analyzing them</a:t>
            </a:r>
          </a:p>
          <a:p>
            <a:pPr lvl="1"/>
            <a:r>
              <a:rPr lang="en-US" sz="1800" dirty="0"/>
              <a:t>Long list: Teradata, Oracle Exadata, Netezza (based on FPGAs), Aster Data (founded 2005), Vertica (column-based), </a:t>
            </a:r>
            <a:r>
              <a:rPr lang="en-US" sz="1800" dirty="0" err="1"/>
              <a:t>Kickfire</a:t>
            </a:r>
            <a:r>
              <a:rPr lang="en-US" sz="1800" dirty="0"/>
              <a:t>, </a:t>
            </a:r>
            <a:r>
              <a:rPr lang="en-US" sz="1800" dirty="0" err="1"/>
              <a:t>Xtremedata</a:t>
            </a:r>
            <a:r>
              <a:rPr lang="en-US" sz="1800" dirty="0"/>
              <a:t>..</a:t>
            </a:r>
          </a:p>
          <a:p>
            <a:pPr lvl="1"/>
            <a:r>
              <a:rPr lang="en-US" sz="1800" dirty="0"/>
              <a:t>Usually sell package/services and charge per TB of managed data</a:t>
            </a:r>
          </a:p>
          <a:p>
            <a:pPr lvl="1"/>
            <a:r>
              <a:rPr lang="en-US" sz="1800" dirty="0"/>
              <a:t>Many (especially recent ones) start with </a:t>
            </a:r>
            <a:r>
              <a:rPr lang="en-US" sz="1800" dirty="0" err="1"/>
              <a:t>MySQL</a:t>
            </a:r>
            <a:r>
              <a:rPr lang="en-US" sz="1800" dirty="0"/>
              <a:t> or </a:t>
            </a:r>
            <a:r>
              <a:rPr lang="en-US" sz="1800" dirty="0" err="1"/>
              <a:t>PostgreSQL</a:t>
            </a:r>
            <a:r>
              <a:rPr lang="en-US" sz="1800" dirty="0"/>
              <a:t> and make them parallel/faster etc..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Industry Outlook </a:t>
            </a:r>
          </a:p>
        </p:txBody>
      </p:sp>
    </p:spTree>
    <p:extLst>
      <p:ext uri="{BB962C8B-B14F-4D97-AF65-F5344CB8AC3E}">
        <p14:creationId xmlns:p14="http://schemas.microsoft.com/office/powerpoint/2010/main" val="10005778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300" y="884238"/>
            <a:ext cx="8915400" cy="5105400"/>
          </a:xfrm>
        </p:spPr>
        <p:txBody>
          <a:bodyPr/>
          <a:lstStyle/>
          <a:p>
            <a:r>
              <a:rPr lang="en-US" sz="2400" dirty="0"/>
              <a:t>Ongoing debate/issue </a:t>
            </a:r>
          </a:p>
          <a:p>
            <a:pPr lvl="1"/>
            <a:r>
              <a:rPr lang="en-US" sz="2000" dirty="0"/>
              <a:t>Cloud computing seems to eschew </a:t>
            </a:r>
            <a:r>
              <a:rPr lang="en-US" sz="2000" dirty="0" err="1"/>
              <a:t>DBMSs</a:t>
            </a:r>
            <a:r>
              <a:rPr lang="en-US" sz="2000" dirty="0"/>
              <a:t> in favor of homegrown solutions</a:t>
            </a:r>
          </a:p>
          <a:p>
            <a:pPr lvl="1"/>
            <a:r>
              <a:rPr lang="en-US" sz="2000" dirty="0"/>
              <a:t>E.g. Google, </a:t>
            </a:r>
            <a:r>
              <a:rPr lang="en-US" sz="2000" dirty="0" err="1"/>
              <a:t>Facebook</a:t>
            </a:r>
            <a:r>
              <a:rPr lang="en-US" sz="2000" dirty="0"/>
              <a:t>, Amazon etc…</a:t>
            </a:r>
          </a:p>
          <a:p>
            <a:pPr lvl="3"/>
            <a:endParaRPr lang="en-US" sz="1400" dirty="0"/>
          </a:p>
          <a:p>
            <a:r>
              <a:rPr lang="en-US" sz="2400" dirty="0" err="1"/>
              <a:t>MapReduce</a:t>
            </a:r>
            <a:r>
              <a:rPr lang="en-US" sz="2400" dirty="0"/>
              <a:t>: A paradigm for large-scale data analysis</a:t>
            </a:r>
          </a:p>
          <a:p>
            <a:pPr lvl="1"/>
            <a:r>
              <a:rPr lang="en-US" sz="2000" dirty="0" err="1"/>
              <a:t>Hadoop</a:t>
            </a:r>
            <a:r>
              <a:rPr lang="en-US" sz="2000" dirty="0"/>
              <a:t>: An open source implementation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Apache Spark</a:t>
            </a:r>
            <a:r>
              <a:rPr lang="en-US" sz="2000" dirty="0"/>
              <a:t>: a better open source implementation</a:t>
            </a:r>
          </a:p>
          <a:p>
            <a:pPr lvl="3"/>
            <a:endParaRPr lang="en-US" sz="1400" dirty="0"/>
          </a:p>
          <a:p>
            <a:r>
              <a:rPr lang="en-US" sz="2400" dirty="0"/>
              <a:t>Why ? </a:t>
            </a:r>
          </a:p>
          <a:p>
            <a:pPr lvl="1"/>
            <a:r>
              <a:rPr lang="en-US" sz="2000" dirty="0" err="1"/>
              <a:t>DBMSs</a:t>
            </a:r>
            <a:r>
              <a:rPr lang="en-US" sz="2000" dirty="0"/>
              <a:t> can’t scale to the needs, not fault-tolerant enough</a:t>
            </a:r>
          </a:p>
          <a:p>
            <a:pPr lvl="2"/>
            <a:r>
              <a:rPr lang="en-US" sz="1800" dirty="0"/>
              <a:t>These apps don’t need things like transactions, that complicate </a:t>
            </a:r>
            <a:r>
              <a:rPr lang="en-US" sz="1800" dirty="0" err="1"/>
              <a:t>DBMSs</a:t>
            </a:r>
            <a:r>
              <a:rPr lang="en-US" sz="1800" dirty="0"/>
              <a:t> (???)</a:t>
            </a:r>
          </a:p>
          <a:p>
            <a:pPr lvl="1"/>
            <a:r>
              <a:rPr lang="en-US" sz="2000" dirty="0" err="1"/>
              <a:t>Mapreduce</a:t>
            </a:r>
            <a:r>
              <a:rPr lang="en-US" sz="2000" dirty="0"/>
              <a:t> favors Unix-style programming, doesn’t require SQL</a:t>
            </a:r>
          </a:p>
          <a:p>
            <a:pPr lvl="2"/>
            <a:r>
              <a:rPr lang="en-US" sz="2000" dirty="0"/>
              <a:t>Try writing </a:t>
            </a:r>
            <a:r>
              <a:rPr lang="en-US" sz="2000" dirty="0" err="1"/>
              <a:t>SVMs</a:t>
            </a:r>
            <a:r>
              <a:rPr lang="en-US" sz="2000" dirty="0"/>
              <a:t> or decision trees in SQL</a:t>
            </a:r>
          </a:p>
          <a:p>
            <a:pPr lvl="1"/>
            <a:r>
              <a:rPr lang="en-US" sz="2000" dirty="0"/>
              <a:t>Cost</a:t>
            </a:r>
          </a:p>
          <a:p>
            <a:pPr lvl="2"/>
            <a:r>
              <a:rPr lang="en-US" dirty="0"/>
              <a:t>Companies like Teradata may charge $100,000                                            per TB of data managed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Scale Data Management, Analysis</a:t>
            </a:r>
          </a:p>
        </p:txBody>
      </p:sp>
    </p:spTree>
    <p:extLst>
      <p:ext uri="{BB962C8B-B14F-4D97-AF65-F5344CB8AC3E}">
        <p14:creationId xmlns:p14="http://schemas.microsoft.com/office/powerpoint/2010/main" val="4663512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5029200"/>
          </a:xfrm>
          <a:solidFill>
            <a:schemeClr val="bg1"/>
          </a:solidFill>
        </p:spPr>
        <p:txBody>
          <a:bodyPr/>
          <a:lstStyle/>
          <a:p>
            <a:pPr lvl="5">
              <a:buNone/>
            </a:pPr>
            <a:endParaRPr lang="en-US" sz="1600" dirty="0"/>
          </a:p>
          <a:p>
            <a:r>
              <a:rPr lang="en-US" sz="2400" dirty="0" err="1"/>
              <a:t>Bigtable</a:t>
            </a:r>
            <a:r>
              <a:rPr lang="en-US" sz="2400" dirty="0"/>
              <a:t>-like</a:t>
            </a:r>
          </a:p>
          <a:p>
            <a:pPr lvl="1"/>
            <a:r>
              <a:rPr lang="en-US" sz="2000" dirty="0"/>
              <a:t>Called “key-value stores”</a:t>
            </a:r>
          </a:p>
          <a:p>
            <a:pPr lvl="1"/>
            <a:r>
              <a:rPr lang="en-US" sz="2000" dirty="0"/>
              <a:t>Think highly distributed hash tables</a:t>
            </a:r>
          </a:p>
          <a:p>
            <a:pPr lvl="1"/>
            <a:r>
              <a:rPr lang="en-US" sz="2000" dirty="0"/>
              <a:t>Allow some transactional capabilities – still evolving area</a:t>
            </a:r>
          </a:p>
          <a:p>
            <a:pPr lvl="1"/>
            <a:r>
              <a:rPr lang="en-US" sz="2000" dirty="0"/>
              <a:t>PNUTS (Yahoo), </a:t>
            </a:r>
            <a:r>
              <a:rPr lang="en-US" sz="2000" dirty="0">
                <a:solidFill>
                  <a:srgbClr val="FF0000"/>
                </a:solidFill>
              </a:rPr>
              <a:t>Apache Cassandra </a:t>
            </a:r>
            <a:r>
              <a:rPr lang="en-US" sz="2000" dirty="0"/>
              <a:t>(Facebook), Dynamo (Amazon), and many many others</a:t>
            </a:r>
          </a:p>
          <a:p>
            <a:pPr lvl="2"/>
            <a:endParaRPr lang="en-US" sz="1800" dirty="0" err="1"/>
          </a:p>
          <a:p>
            <a:r>
              <a:rPr lang="en-US" sz="2400" dirty="0" err="1"/>
              <a:t>Mapreduce</a:t>
            </a:r>
            <a:r>
              <a:rPr lang="en-US" sz="2400" dirty="0"/>
              <a:t>-like</a:t>
            </a:r>
          </a:p>
          <a:p>
            <a:pPr lvl="1"/>
            <a:r>
              <a:rPr lang="en-US" sz="2000" dirty="0" err="1"/>
              <a:t>Hadoop</a:t>
            </a:r>
            <a:r>
              <a:rPr lang="en-US" sz="2000" dirty="0"/>
              <a:t> (open source), Pig (@Yahoo), Dryad (@Microsoft), Spark</a:t>
            </a:r>
          </a:p>
          <a:p>
            <a:pPr lvl="1"/>
            <a:r>
              <a:rPr lang="en-US" sz="2000" dirty="0"/>
              <a:t>Amazon EC2 Framework</a:t>
            </a:r>
          </a:p>
          <a:p>
            <a:pPr lvl="1"/>
            <a:r>
              <a:rPr lang="en-US" sz="2000" dirty="0"/>
              <a:t>Not really a database – but increasing declarative SQL-like capabilities are being added (e.g. HIVE at </a:t>
            </a:r>
            <a:r>
              <a:rPr lang="en-US" sz="2000" dirty="0" err="1"/>
              <a:t>Facebook</a:t>
            </a:r>
            <a:r>
              <a:rPr lang="en-US" sz="2000" dirty="0"/>
              <a:t>)</a:t>
            </a:r>
          </a:p>
          <a:p>
            <a:pPr lvl="3"/>
            <a:endParaRPr lang="en-US" sz="1600" dirty="0"/>
          </a:p>
          <a:p>
            <a:r>
              <a:rPr lang="en-US" sz="2400" dirty="0"/>
              <a:t>Much ongoing research in industry and academia</a:t>
            </a:r>
          </a:p>
          <a:p>
            <a:endParaRPr lang="en-US" sz="2400" dirty="0"/>
          </a:p>
          <a:p>
            <a:pPr lvl="5"/>
            <a:endParaRPr lang="en-US" sz="1600" dirty="0"/>
          </a:p>
          <a:p>
            <a:pPr lvl="1"/>
            <a:endParaRPr lang="en-US" sz="2000" dirty="0"/>
          </a:p>
          <a:p>
            <a:pPr lvl="5"/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Industry Outlook</a:t>
            </a:r>
          </a:p>
        </p:txBody>
      </p:sp>
    </p:spTree>
    <p:extLst>
      <p:ext uri="{BB962C8B-B14F-4D97-AF65-F5344CB8AC3E}">
        <p14:creationId xmlns:p14="http://schemas.microsoft.com/office/powerpoint/2010/main" val="35813222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B70982-D68E-4846-B0DB-A1E490040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76300"/>
            <a:ext cx="8458200" cy="5105400"/>
          </a:xfrm>
        </p:spPr>
        <p:txBody>
          <a:bodyPr/>
          <a:lstStyle/>
          <a:p>
            <a:r>
              <a:rPr lang="en-US" sz="2400" dirty="0"/>
              <a:t>We have to limit the scope drastically</a:t>
            </a:r>
          </a:p>
          <a:p>
            <a:endParaRPr lang="en-US" sz="2400" dirty="0"/>
          </a:p>
          <a:p>
            <a:r>
              <a:rPr lang="en-US" sz="2400" dirty="0"/>
              <a:t>Focus on: </a:t>
            </a:r>
          </a:p>
          <a:p>
            <a:pPr lvl="1"/>
            <a:r>
              <a:rPr lang="en-US" sz="1800" dirty="0"/>
              <a:t>Single-server Relational Databases</a:t>
            </a:r>
          </a:p>
          <a:p>
            <a:pPr lvl="1"/>
            <a:r>
              <a:rPr lang="en-US" sz="1800" dirty="0"/>
              <a:t>Assume hard disks are still important and memory is limited</a:t>
            </a:r>
          </a:p>
          <a:p>
            <a:pPr lvl="1"/>
            <a:r>
              <a:rPr lang="en-US" sz="1800" dirty="0"/>
              <a:t>Go deep into different ways to execute queries, and find the best queries</a:t>
            </a:r>
          </a:p>
          <a:p>
            <a:pPr lvl="1"/>
            <a:endParaRPr lang="en-US" sz="1800" dirty="0"/>
          </a:p>
          <a:p>
            <a:r>
              <a:rPr lang="en-US" sz="2400" dirty="0"/>
              <a:t>Will briefly discuss:</a:t>
            </a:r>
          </a:p>
          <a:p>
            <a:pPr lvl="1"/>
            <a:r>
              <a:rPr lang="en-US" sz="1800" dirty="0"/>
              <a:t>Parallel architectures and query processing there</a:t>
            </a:r>
          </a:p>
          <a:p>
            <a:pPr lvl="1"/>
            <a:r>
              <a:rPr lang="en-US" sz="1800" dirty="0"/>
              <a:t>Map-reduce architectures and considerations there-in</a:t>
            </a:r>
          </a:p>
          <a:p>
            <a:pPr lvl="1"/>
            <a:endParaRPr lang="en-US" sz="1800" dirty="0"/>
          </a:p>
          <a:p>
            <a:r>
              <a:rPr lang="en-US" sz="2200" dirty="0"/>
              <a:t>Most of the key concepts valid in modern databases (including NoSQL) and Big Data Frameworks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629A87-6600-2545-8FBB-EA2C7D32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657" y="-62819"/>
            <a:ext cx="8458200" cy="731838"/>
          </a:xfrm>
        </p:spPr>
        <p:txBody>
          <a:bodyPr/>
          <a:lstStyle/>
          <a:p>
            <a:r>
              <a:rPr lang="en-US" dirty="0"/>
              <a:t>In This Class…</a:t>
            </a:r>
          </a:p>
        </p:txBody>
      </p:sp>
    </p:spTree>
    <p:extLst>
      <p:ext uri="{BB962C8B-B14F-4D97-AF65-F5344CB8AC3E}">
        <p14:creationId xmlns:p14="http://schemas.microsoft.com/office/powerpoint/2010/main" val="37791732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B Scalability Taxonomy">
            <a:extLst>
              <a:ext uri="{FF2B5EF4-FFF2-40B4-BE49-F238E27FC236}">
                <a16:creationId xmlns:a16="http://schemas.microsoft.com/office/drawing/2014/main" id="{32012B43-32A1-CF4C-ADD2-70AFFDDC4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1"/>
            <a:ext cx="7391400" cy="546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226085-98FE-214E-BAE1-CEC6CDC6FEC5}"/>
              </a:ext>
            </a:extLst>
          </p:cNvPr>
          <p:cNvSpPr/>
          <p:nvPr/>
        </p:nvSpPr>
        <p:spPr>
          <a:xfrm>
            <a:off x="4343400" y="6096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From: </a:t>
            </a:r>
            <a:r>
              <a:rPr lang="en-US" dirty="0">
                <a:hlinkClick r:id="rId3"/>
              </a:rPr>
              <a:t>https://blogs.oracle.com/timesten/the-evolution-of-db-architectures</a:t>
            </a:r>
            <a:endParaRPr lang="en-US" dirty="0"/>
          </a:p>
          <a:p>
            <a:r>
              <a:rPr lang="en-US" dirty="0"/>
              <a:t>(Oracle-focused)</a:t>
            </a:r>
          </a:p>
        </p:txBody>
      </p:sp>
    </p:spTree>
    <p:extLst>
      <p:ext uri="{BB962C8B-B14F-4D97-AF65-F5344CB8AC3E}">
        <p14:creationId xmlns:p14="http://schemas.microsoft.com/office/powerpoint/2010/main" val="7645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>
                <a:latin typeface="Calibri" charset="0"/>
              </a:rPr>
              <a:t>Instructor: Amol Deshpande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5154 IRB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>
                <a:latin typeface="Calibri" charset="0"/>
                <a:hlinkClick r:id="rId3"/>
              </a:rPr>
              <a:t>amol@umd.edu</a:t>
            </a:r>
            <a:endParaRPr lang="en-US" sz="2400" dirty="0">
              <a:latin typeface="Calibri" charset="0"/>
            </a:endParaRP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Class Webpage: 	ELMS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>
                <a:latin typeface="Calibri" charset="0"/>
              </a:rPr>
              <a:t>Email to me: write CMSC424 in the title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Only if </a:t>
            </a:r>
            <a:r>
              <a:rPr lang="en-US" sz="2000" dirty="0" err="1">
                <a:latin typeface="Calibri" charset="0"/>
              </a:rPr>
              <a:t>CampusWire</a:t>
            </a:r>
            <a:r>
              <a:rPr lang="en-US" sz="2000" dirty="0">
                <a:latin typeface="Calibri" charset="0"/>
              </a:rPr>
              <a:t> not suitable for some reason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000" dirty="0" err="1">
                <a:latin typeface="Calibri" charset="0"/>
              </a:rPr>
              <a:t>CampusWire</a:t>
            </a:r>
            <a:r>
              <a:rPr lang="en-US" sz="2000" dirty="0">
                <a:latin typeface="Calibri" charset="0"/>
              </a:rPr>
              <a:t> allows personal messages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endParaRPr lang="en-US" sz="2000" dirty="0">
              <a:latin typeface="Calibri" charset="0"/>
            </a:endParaRPr>
          </a:p>
          <a:p>
            <a:r>
              <a:rPr lang="en-US" sz="2800" dirty="0">
                <a:latin typeface="Calibri" charset="0"/>
              </a:rPr>
              <a:t>TAs: </a:t>
            </a:r>
            <a:r>
              <a:rPr lang="en-US" dirty="0" err="1"/>
              <a:t>Minghui</a:t>
            </a:r>
            <a:r>
              <a:rPr lang="en-US" dirty="0"/>
              <a:t> Liu, Nitin </a:t>
            </a:r>
            <a:r>
              <a:rPr lang="en-US" dirty="0" err="1"/>
              <a:t>Balchandran</a:t>
            </a:r>
            <a:r>
              <a:rPr lang="en-US" dirty="0"/>
              <a:t>, </a:t>
            </a:r>
            <a:r>
              <a:rPr lang="en-US" dirty="0" err="1"/>
              <a:t>Qingyang</a:t>
            </a:r>
            <a:r>
              <a:rPr lang="en-US" dirty="0"/>
              <a:t> Tan, </a:t>
            </a:r>
            <a:r>
              <a:rPr lang="en-US" dirty="0" err="1"/>
              <a:t>Saptarashmi</a:t>
            </a:r>
            <a:r>
              <a:rPr lang="en-US" dirty="0"/>
              <a:t> Bandyopadhyay, </a:t>
            </a:r>
            <a:r>
              <a:rPr lang="en-US" dirty="0" err="1"/>
              <a:t>Yixuan</a:t>
            </a:r>
            <a:r>
              <a:rPr lang="en-US" dirty="0"/>
              <a:t> Ren, </a:t>
            </a:r>
            <a:r>
              <a:rPr lang="en-US" dirty="0" err="1"/>
              <a:t>Zhenghang</a:t>
            </a:r>
            <a:r>
              <a:rPr lang="en-US" dirty="0"/>
              <a:t> Hu</a:t>
            </a:r>
          </a:p>
          <a:p>
            <a:endParaRPr lang="en-US" sz="2800" dirty="0">
              <a:latin typeface="Calibri" charset="0"/>
            </a:endParaRPr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Logistics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932857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165BFB-7A13-8C43-89AC-2F7C0AE40F67}"/>
              </a:ext>
            </a:extLst>
          </p:cNvPr>
          <p:cNvSpPr txBox="1"/>
          <p:nvPr/>
        </p:nvSpPr>
        <p:spPr>
          <a:xfrm>
            <a:off x="228600" y="152400"/>
            <a:ext cx="4267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baseline="0" dirty="0"/>
              <a:t>Data Warehouses</a:t>
            </a:r>
          </a:p>
          <a:p>
            <a:pPr algn="l"/>
            <a:r>
              <a:rPr lang="en-US" sz="1400" baseline="0" dirty="0">
                <a:solidFill>
                  <a:srgbClr val="FF0000"/>
                </a:solidFill>
              </a:rPr>
              <a:t>For: Large-scale data processing (TBs to PBs)</a:t>
            </a:r>
          </a:p>
          <a:p>
            <a:pPr algn="l"/>
            <a:r>
              <a:rPr lang="en-US" sz="1400" baseline="0" dirty="0"/>
              <a:t>Parallel architectures (lots of co-located computers)</a:t>
            </a:r>
          </a:p>
          <a:p>
            <a:pPr algn="l"/>
            <a:r>
              <a:rPr lang="en-US" sz="1400" baseline="0" dirty="0"/>
              <a:t>SQL and Reporting </a:t>
            </a:r>
          </a:p>
          <a:p>
            <a:pPr algn="l"/>
            <a:r>
              <a:rPr lang="en-US" sz="1400" baseline="0" dirty="0"/>
              <a:t>No transactions</a:t>
            </a:r>
          </a:p>
        </p:txBody>
      </p:sp>
      <p:pic>
        <p:nvPicPr>
          <p:cNvPr id="9" name="Picture 8" descr="dw-1.jpg">
            <a:extLst>
              <a:ext uri="{FF2B5EF4-FFF2-40B4-BE49-F238E27FC236}">
                <a16:creationId xmlns:a16="http://schemas.microsoft.com/office/drawing/2014/main" id="{E5D4CD38-CB5A-C74A-9A00-AFB1D3A29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745" y="0"/>
            <a:ext cx="3428998" cy="19319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E098F2-59FD-7E4A-99D8-745208EAC957}"/>
              </a:ext>
            </a:extLst>
          </p:cNvPr>
          <p:cNvSpPr txBox="1"/>
          <p:nvPr/>
        </p:nvSpPr>
        <p:spPr>
          <a:xfrm>
            <a:off x="228600" y="2362200"/>
            <a:ext cx="5638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baseline="0" dirty="0"/>
              <a:t>In-memory OLTP (on-line transaction processing)</a:t>
            </a:r>
          </a:p>
          <a:p>
            <a:pPr algn="l"/>
            <a:r>
              <a:rPr lang="en-US" sz="1400" baseline="0" dirty="0">
                <a:solidFill>
                  <a:srgbClr val="FF0000"/>
                </a:solidFill>
              </a:rPr>
              <a:t>For: Extremely fast transactions</a:t>
            </a:r>
          </a:p>
          <a:p>
            <a:pPr algn="l"/>
            <a:r>
              <a:rPr lang="en-US" sz="1400" baseline="0" dirty="0"/>
              <a:t>Many-core or parallel architectures</a:t>
            </a:r>
          </a:p>
          <a:p>
            <a:pPr algn="l"/>
            <a:r>
              <a:rPr lang="en-US" sz="1400" baseline="0" dirty="0"/>
              <a:t>Very limited SQL – mostly focused on “writes”</a:t>
            </a:r>
          </a:p>
          <a:p>
            <a:pPr algn="l"/>
            <a:r>
              <a:rPr lang="en-US" sz="1400" baseline="0" dirty="0"/>
              <a:t>Typically assume data fits in memory across servers</a:t>
            </a:r>
          </a:p>
        </p:txBody>
      </p:sp>
      <p:pic>
        <p:nvPicPr>
          <p:cNvPr id="5122" name="Picture 2" descr="Image result for voltdb architecture">
            <a:extLst>
              <a:ext uri="{FF2B5EF4-FFF2-40B4-BE49-F238E27FC236}">
                <a16:creationId xmlns:a16="http://schemas.microsoft.com/office/drawing/2014/main" id="{0A9FB964-F654-9B4E-9CF4-9AFDD9158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549" y="2362200"/>
            <a:ext cx="3433451" cy="193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854566-12BB-9D43-9546-3A83EC793741}"/>
              </a:ext>
            </a:extLst>
          </p:cNvPr>
          <p:cNvSpPr txBox="1"/>
          <p:nvPr/>
        </p:nvSpPr>
        <p:spPr>
          <a:xfrm>
            <a:off x="228600" y="4800600"/>
            <a:ext cx="5638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baseline="0" dirty="0"/>
              <a:t>Highly available, distributed OLTP</a:t>
            </a:r>
          </a:p>
          <a:p>
            <a:pPr algn="l"/>
            <a:r>
              <a:rPr lang="en-US" sz="1400" baseline="0" dirty="0">
                <a:solidFill>
                  <a:srgbClr val="FF0000"/>
                </a:solidFill>
              </a:rPr>
              <a:t>For: Distributed scenarios where clients are all over the world</a:t>
            </a:r>
          </a:p>
          <a:p>
            <a:pPr algn="l"/>
            <a:r>
              <a:rPr lang="en-US" sz="1400" baseline="0" dirty="0"/>
              <a:t>Focus on “consistency” – how to make sure all users see the same data</a:t>
            </a:r>
          </a:p>
          <a:p>
            <a:pPr algn="l"/>
            <a:r>
              <a:rPr lang="en-US" sz="1400" baseline="0" dirty="0"/>
              <a:t>Limited SQL – mostly focused on “writes”</a:t>
            </a:r>
          </a:p>
          <a:p>
            <a:pPr algn="l"/>
            <a:r>
              <a:rPr lang="en-US" sz="1400" baseline="0" dirty="0"/>
              <a:t>Considerations of memory vs disk less important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0F289458-AE4C-7D48-B661-7EA9F4315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031" y="5105400"/>
            <a:ext cx="3690255" cy="1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51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165BFB-7A13-8C43-89AC-2F7C0AE40F67}"/>
              </a:ext>
            </a:extLst>
          </p:cNvPr>
          <p:cNvSpPr txBox="1"/>
          <p:nvPr/>
        </p:nvSpPr>
        <p:spPr>
          <a:xfrm>
            <a:off x="-9450" y="0"/>
            <a:ext cx="373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baseline="0" dirty="0"/>
              <a:t>Extract-Transform-Load Systems, or Map-Reduce, or Big Data Frameworks</a:t>
            </a:r>
          </a:p>
          <a:p>
            <a:pPr algn="l"/>
            <a:endParaRPr lang="en-US" sz="1400" baseline="0" dirty="0">
              <a:solidFill>
                <a:srgbClr val="FF0000"/>
              </a:solidFill>
            </a:endParaRPr>
          </a:p>
          <a:p>
            <a:pPr algn="l"/>
            <a:r>
              <a:rPr lang="en-US" sz="1400" baseline="0" dirty="0">
                <a:solidFill>
                  <a:srgbClr val="FF0000"/>
                </a:solidFill>
              </a:rPr>
              <a:t>For: Large-scale, “ad hoc” data analysis</a:t>
            </a:r>
          </a:p>
          <a:p>
            <a:pPr algn="l"/>
            <a:endParaRPr lang="en-US" sz="1400" baseline="0" dirty="0"/>
          </a:p>
          <a:p>
            <a:pPr algn="l"/>
            <a:r>
              <a:rPr lang="en-US" sz="1400" baseline="0" dirty="0"/>
              <a:t>Mix of parallel and distributed architectures</a:t>
            </a:r>
          </a:p>
          <a:p>
            <a:pPr algn="l"/>
            <a:r>
              <a:rPr lang="en-US" sz="1400" baseline="0" dirty="0"/>
              <a:t>Data usually coming from many different sources</a:t>
            </a:r>
          </a:p>
          <a:p>
            <a:pPr algn="l"/>
            <a:r>
              <a:rPr lang="en-US" sz="1400" baseline="0" dirty="0"/>
              <a:t>Mix of SQL, Machine Learning, and ad hoc tasks (e.g., do image analysis, followed by SQL)</a:t>
            </a:r>
          </a:p>
        </p:txBody>
      </p:sp>
      <p:pic>
        <p:nvPicPr>
          <p:cNvPr id="6146" name="Picture 2" descr="Image result for aws glue architecture">
            <a:extLst>
              <a:ext uri="{FF2B5EF4-FFF2-40B4-BE49-F238E27FC236}">
                <a16:creationId xmlns:a16="http://schemas.microsoft.com/office/drawing/2014/main" id="{D15EC693-D827-E14C-8414-676F461F6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617" y="251128"/>
            <a:ext cx="4673726" cy="246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8F9AB6-218C-334E-B8A2-B1314D194050}"/>
              </a:ext>
            </a:extLst>
          </p:cNvPr>
          <p:cNvSpPr txBox="1"/>
          <p:nvPr/>
        </p:nvSpPr>
        <p:spPr>
          <a:xfrm>
            <a:off x="7772400" y="42761"/>
            <a:ext cx="12532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aseline="0" dirty="0"/>
              <a:t>AWS Glue</a:t>
            </a:r>
          </a:p>
        </p:txBody>
      </p:sp>
      <p:pic>
        <p:nvPicPr>
          <p:cNvPr id="6148" name="Picture 4" descr="Image result for apache spark architecture">
            <a:extLst>
              <a:ext uri="{FF2B5EF4-FFF2-40B4-BE49-F238E27FC236}">
                <a16:creationId xmlns:a16="http://schemas.microsoft.com/office/drawing/2014/main" id="{B9A87F65-E2C9-C041-8842-FBBBAA30E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07229"/>
            <a:ext cx="5334000" cy="347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00A305-5558-DC4F-9C0E-060604B587B8}"/>
              </a:ext>
            </a:extLst>
          </p:cNvPr>
          <p:cNvSpPr txBox="1"/>
          <p:nvPr/>
        </p:nvSpPr>
        <p:spPr>
          <a:xfrm>
            <a:off x="5334000" y="4959817"/>
            <a:ext cx="17091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aseline="0" dirty="0"/>
              <a:t>Apache Spark</a:t>
            </a:r>
          </a:p>
        </p:txBody>
      </p:sp>
    </p:spTree>
    <p:extLst>
      <p:ext uri="{BB962C8B-B14F-4D97-AF65-F5344CB8AC3E}">
        <p14:creationId xmlns:p14="http://schemas.microsoft.com/office/powerpoint/2010/main" val="262316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B70982-D68E-4846-B0DB-A1E490040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105400"/>
          </a:xfrm>
        </p:spPr>
        <p:txBody>
          <a:bodyPr/>
          <a:lstStyle/>
          <a:p>
            <a:r>
              <a:rPr lang="en-US" sz="2000" dirty="0"/>
              <a:t>Key takeaway: Modern data architectures are a mess</a:t>
            </a:r>
          </a:p>
          <a:p>
            <a:pPr lvl="1"/>
            <a:r>
              <a:rPr lang="en-US" sz="1600" dirty="0"/>
              <a:t>We haven’t talked about NoSQL (MongoDB, etc.), Machine Learning, “Streaming”…</a:t>
            </a:r>
          </a:p>
          <a:p>
            <a:pPr lvl="1"/>
            <a:endParaRPr lang="en-US" sz="1600" dirty="0"/>
          </a:p>
          <a:p>
            <a:r>
              <a:rPr lang="en-US" sz="2000" dirty="0"/>
              <a:t>Fundamentals haven’t changed that much though</a:t>
            </a:r>
          </a:p>
          <a:p>
            <a:pPr lvl="1"/>
            <a:r>
              <a:rPr lang="en-US" sz="1600" dirty="0"/>
              <a:t>We are still either:</a:t>
            </a:r>
          </a:p>
          <a:p>
            <a:pPr lvl="2"/>
            <a:r>
              <a:rPr lang="en-US" sz="1400" dirty="0"/>
              <a:t>Going from some “input datasets” to an “output dataset” (queries/analytics)</a:t>
            </a:r>
          </a:p>
          <a:p>
            <a:pPr lvl="2"/>
            <a:r>
              <a:rPr lang="en-US" sz="1400" dirty="0"/>
              <a:t>Modifying data (transactions)</a:t>
            </a:r>
          </a:p>
          <a:p>
            <a:pPr lvl="1"/>
            <a:r>
              <a:rPr lang="en-US" sz="1600" dirty="0"/>
              <a:t>SQL is still very common, albeit</a:t>
            </a:r>
            <a:r>
              <a:rPr lang="en-US" sz="1800" dirty="0"/>
              <a:t> </a:t>
            </a:r>
            <a:r>
              <a:rPr lang="en-US" sz="1600" dirty="0"/>
              <a:t>often disguised </a:t>
            </a:r>
          </a:p>
          <a:p>
            <a:pPr lvl="2"/>
            <a:r>
              <a:rPr lang="en-US" sz="1400" dirty="0"/>
              <a:t>Spark RDD operations map nicely to SQL joins and aggregates (unified now)</a:t>
            </a:r>
          </a:p>
          <a:p>
            <a:pPr lvl="2"/>
            <a:r>
              <a:rPr lang="en-US" sz="1400" dirty="0"/>
              <a:t>MongoDB lookups, filters, and aggregates map to joins, selects, and aggregates in SQL</a:t>
            </a:r>
          </a:p>
          <a:p>
            <a:pPr lvl="2"/>
            <a:endParaRPr lang="en-US" sz="1400" dirty="0"/>
          </a:p>
          <a:p>
            <a:r>
              <a:rPr lang="en-US" sz="2000" dirty="0"/>
              <a:t>But “performance trade-offs” are all over the place now</a:t>
            </a:r>
          </a:p>
          <a:p>
            <a:pPr lvl="1"/>
            <a:r>
              <a:rPr lang="en-US" sz="1600" dirty="0"/>
              <a:t>30 years ago, we worried a lot about hard disks and things fitting in memory</a:t>
            </a:r>
          </a:p>
          <a:p>
            <a:pPr lvl="1"/>
            <a:r>
              <a:rPr lang="en-US" sz="1600" dirty="0"/>
              <a:t>Today, focus more on networks </a:t>
            </a:r>
          </a:p>
          <a:p>
            <a:pPr lvl="1"/>
            <a:endParaRPr lang="en-US" sz="1600" dirty="0"/>
          </a:p>
          <a:p>
            <a:r>
              <a:rPr lang="en-US" sz="2000" dirty="0"/>
              <a:t>Focus has shifted to other aspects of data processing pipelines</a:t>
            </a:r>
          </a:p>
          <a:p>
            <a:pPr lvl="1"/>
            <a:r>
              <a:rPr lang="en-US" sz="1600" dirty="0"/>
              <a:t>Analytics/Machine learning, data cleaning, statistics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629A87-6600-2545-8FBB-EA2C7D32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Okay…</a:t>
            </a:r>
          </a:p>
        </p:txBody>
      </p:sp>
    </p:spTree>
    <p:extLst>
      <p:ext uri="{BB962C8B-B14F-4D97-AF65-F5344CB8AC3E}">
        <p14:creationId xmlns:p14="http://schemas.microsoft.com/office/powerpoint/2010/main" val="12658226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629A87-6600-2545-8FBB-EA2C7D32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58200" cy="731838"/>
          </a:xfrm>
        </p:spPr>
        <p:txBody>
          <a:bodyPr/>
          <a:lstStyle/>
          <a:p>
            <a:r>
              <a:rPr lang="en-US" dirty="0"/>
              <a:t>Query Plans vs…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310B9B0-FB12-A54E-AF16-F780CF589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81000" y="1143000"/>
            <a:ext cx="3822335" cy="2399125"/>
          </a:xfrm>
          <a:prstGeom prst="rect">
            <a:avLst/>
          </a:prstGeom>
        </p:spPr>
      </p:pic>
      <p:pic>
        <p:nvPicPr>
          <p:cNvPr id="8194" name="Picture 2" descr="Image result for apache hive query plan">
            <a:extLst>
              <a:ext uri="{FF2B5EF4-FFF2-40B4-BE49-F238E27FC236}">
                <a16:creationId xmlns:a16="http://schemas.microsoft.com/office/drawing/2014/main" id="{93809BB6-C121-864E-9285-D9B7B2081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257" y="0"/>
            <a:ext cx="3835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7B2CC2-D93E-9B4F-96B3-30843AFC2F11}"/>
              </a:ext>
            </a:extLst>
          </p:cNvPr>
          <p:cNvSpPr txBox="1"/>
          <p:nvPr/>
        </p:nvSpPr>
        <p:spPr>
          <a:xfrm>
            <a:off x="250371" y="3886200"/>
            <a:ext cx="200990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aseline="0" dirty="0"/>
              <a:t>SQL ”Query Plan”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20B97A-25AB-2C48-9DB8-0AC9196FAF94}"/>
              </a:ext>
            </a:extLst>
          </p:cNvPr>
          <p:cNvSpPr txBox="1"/>
          <p:nvPr/>
        </p:nvSpPr>
        <p:spPr>
          <a:xfrm>
            <a:off x="731371" y="5562600"/>
            <a:ext cx="458811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aseline="0" dirty="0"/>
              <a:t>Apache Hive ”Query Plan”</a:t>
            </a:r>
          </a:p>
          <a:p>
            <a:r>
              <a:rPr lang="en-US" baseline="0" dirty="0"/>
              <a:t>(Hive is an SQL layer on top of Hadoop)</a:t>
            </a:r>
          </a:p>
        </p:txBody>
      </p:sp>
    </p:spTree>
    <p:extLst>
      <p:ext uri="{BB962C8B-B14F-4D97-AF65-F5344CB8AC3E}">
        <p14:creationId xmlns:p14="http://schemas.microsoft.com/office/powerpoint/2010/main" val="15495163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629A87-6600-2545-8FBB-EA2C7D32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58200" cy="731838"/>
          </a:xfrm>
        </p:spPr>
        <p:txBody>
          <a:bodyPr/>
          <a:lstStyle/>
          <a:p>
            <a:r>
              <a:rPr lang="en-US" dirty="0"/>
              <a:t>vs … Data Transformation Pipelines</a:t>
            </a:r>
          </a:p>
        </p:txBody>
      </p:sp>
      <p:pic>
        <p:nvPicPr>
          <p:cNvPr id="9220" name="Picture 4" descr="Image result for machine learning pipeline">
            <a:extLst>
              <a:ext uri="{FF2B5EF4-FFF2-40B4-BE49-F238E27FC236}">
                <a16:creationId xmlns:a16="http://schemas.microsoft.com/office/drawing/2014/main" id="{2382B9F1-9B67-1E48-8311-7BA34B07A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197883"/>
            <a:ext cx="5334000" cy="158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F86CAA-2951-FD4D-BC3E-785395E74E65}"/>
              </a:ext>
            </a:extLst>
          </p:cNvPr>
          <p:cNvSpPr txBox="1"/>
          <p:nvPr/>
        </p:nvSpPr>
        <p:spPr>
          <a:xfrm>
            <a:off x="5105400" y="2971800"/>
            <a:ext cx="310533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aseline="0" dirty="0"/>
              <a:t>Machine Learning Pipeline</a:t>
            </a:r>
          </a:p>
        </p:txBody>
      </p:sp>
      <p:pic>
        <p:nvPicPr>
          <p:cNvPr id="9222" name="Picture 6" descr="Image result for data preparation pipeline">
            <a:extLst>
              <a:ext uri="{FF2B5EF4-FFF2-40B4-BE49-F238E27FC236}">
                <a16:creationId xmlns:a16="http://schemas.microsoft.com/office/drawing/2014/main" id="{B316A206-9172-714D-8345-80FC1B181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71" y="5029200"/>
            <a:ext cx="445407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5AC353-3606-CD47-856F-DE3CDBB09A5A}"/>
              </a:ext>
            </a:extLst>
          </p:cNvPr>
          <p:cNvSpPr txBox="1"/>
          <p:nvPr/>
        </p:nvSpPr>
        <p:spPr>
          <a:xfrm>
            <a:off x="152400" y="4343400"/>
            <a:ext cx="501291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aseline="0" dirty="0"/>
              <a:t>Data Preparation and Visualization Pipeline</a:t>
            </a:r>
          </a:p>
        </p:txBody>
      </p:sp>
    </p:spTree>
    <p:extLst>
      <p:ext uri="{BB962C8B-B14F-4D97-AF65-F5344CB8AC3E}">
        <p14:creationId xmlns:p14="http://schemas.microsoft.com/office/powerpoint/2010/main" val="7411440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B70982-D68E-4846-B0DB-A1E490040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" y="623778"/>
            <a:ext cx="8458200" cy="5105400"/>
          </a:xfrm>
        </p:spPr>
        <p:txBody>
          <a:bodyPr/>
          <a:lstStyle/>
          <a:p>
            <a:r>
              <a:rPr lang="en-US" sz="2000" dirty="0"/>
              <a:t>Many similarities across different ways to process and analyze data</a:t>
            </a:r>
          </a:p>
          <a:p>
            <a:r>
              <a:rPr lang="en-US" sz="2000" dirty="0"/>
              <a:t>At its simplest: </a:t>
            </a:r>
            <a:endParaRPr lang="en-US" sz="1200" dirty="0"/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629A87-6600-2545-8FBB-EA2C7D32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657" y="-62819"/>
            <a:ext cx="8458200" cy="731838"/>
          </a:xfrm>
        </p:spPr>
        <p:txBody>
          <a:bodyPr/>
          <a:lstStyle/>
          <a:p>
            <a:r>
              <a:rPr lang="en-US" dirty="0"/>
              <a:t>Okay…</a:t>
            </a:r>
          </a:p>
        </p:txBody>
      </p:sp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B6053A1D-BF01-964D-9663-C5E95820C1A5}"/>
              </a:ext>
            </a:extLst>
          </p:cNvPr>
          <p:cNvSpPr/>
          <p:nvPr/>
        </p:nvSpPr>
        <p:spPr>
          <a:xfrm>
            <a:off x="609600" y="2362200"/>
            <a:ext cx="1066800" cy="45720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Dataset 1</a:t>
            </a:r>
          </a:p>
        </p:txBody>
      </p:sp>
      <p:sp>
        <p:nvSpPr>
          <p:cNvPr id="10" name="Snip Single Corner Rectangle 9">
            <a:extLst>
              <a:ext uri="{FF2B5EF4-FFF2-40B4-BE49-F238E27FC236}">
                <a16:creationId xmlns:a16="http://schemas.microsoft.com/office/drawing/2014/main" id="{F6F1A2BC-3B7D-3A49-A018-1FC96AE9189C}"/>
              </a:ext>
            </a:extLst>
          </p:cNvPr>
          <p:cNvSpPr/>
          <p:nvPr/>
        </p:nvSpPr>
        <p:spPr>
          <a:xfrm>
            <a:off x="609600" y="3023733"/>
            <a:ext cx="1066800" cy="45720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Dataset 2</a:t>
            </a:r>
          </a:p>
        </p:txBody>
      </p: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109D2931-8A36-F248-B176-D817F39A39DE}"/>
              </a:ext>
            </a:extLst>
          </p:cNvPr>
          <p:cNvSpPr/>
          <p:nvPr/>
        </p:nvSpPr>
        <p:spPr>
          <a:xfrm>
            <a:off x="609600" y="3685266"/>
            <a:ext cx="1066800" cy="45720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Dataset 3</a:t>
            </a:r>
          </a:p>
        </p:txBody>
      </p:sp>
      <p:sp>
        <p:nvSpPr>
          <p:cNvPr id="12" name="Snip Single Corner Rectangle 11">
            <a:extLst>
              <a:ext uri="{FF2B5EF4-FFF2-40B4-BE49-F238E27FC236}">
                <a16:creationId xmlns:a16="http://schemas.microsoft.com/office/drawing/2014/main" id="{5F142CF3-FB39-9047-BB7C-1EC483C79575}"/>
              </a:ext>
            </a:extLst>
          </p:cNvPr>
          <p:cNvSpPr/>
          <p:nvPr/>
        </p:nvSpPr>
        <p:spPr>
          <a:xfrm>
            <a:off x="609600" y="4346799"/>
            <a:ext cx="1066800" cy="45720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Dataset 4</a:t>
            </a:r>
          </a:p>
        </p:txBody>
      </p:sp>
      <p:sp>
        <p:nvSpPr>
          <p:cNvPr id="13" name="Snip Single Corner Rectangle 12">
            <a:extLst>
              <a:ext uri="{FF2B5EF4-FFF2-40B4-BE49-F238E27FC236}">
                <a16:creationId xmlns:a16="http://schemas.microsoft.com/office/drawing/2014/main" id="{F46BD927-14B1-EB4D-B30D-586AC6ED393E}"/>
              </a:ext>
            </a:extLst>
          </p:cNvPr>
          <p:cNvSpPr/>
          <p:nvPr/>
        </p:nvSpPr>
        <p:spPr>
          <a:xfrm>
            <a:off x="609600" y="5008332"/>
            <a:ext cx="1066800" cy="45720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Dataset 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DFA9EC1-557E-864A-85A4-DDDF2EFAC10B}"/>
              </a:ext>
            </a:extLst>
          </p:cNvPr>
          <p:cNvSpPr/>
          <p:nvPr/>
        </p:nvSpPr>
        <p:spPr>
          <a:xfrm>
            <a:off x="2705100" y="2613367"/>
            <a:ext cx="1752600" cy="66153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Binary Operation 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EB6CD1-A720-7E4A-9059-3277410A4631}"/>
              </a:ext>
            </a:extLst>
          </p:cNvPr>
          <p:cNvSpPr/>
          <p:nvPr/>
        </p:nvSpPr>
        <p:spPr>
          <a:xfrm>
            <a:off x="2563586" y="4923634"/>
            <a:ext cx="1752600" cy="66153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Unary Operation 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BAF0B4-1F2E-6846-ACAE-D4368394D785}"/>
              </a:ext>
            </a:extLst>
          </p:cNvPr>
          <p:cNvCxnSpPr>
            <a:stCxn id="4" idx="0"/>
            <a:endCxn id="14" idx="2"/>
          </p:cNvCxnSpPr>
          <p:nvPr/>
        </p:nvCxnSpPr>
        <p:spPr>
          <a:xfrm>
            <a:off x="1676400" y="2590800"/>
            <a:ext cx="1028700" cy="353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CC8A71-0D4B-B548-86FA-A3D366FCD951}"/>
              </a:ext>
            </a:extLst>
          </p:cNvPr>
          <p:cNvCxnSpPr>
            <a:cxnSpLocks/>
            <a:stCxn id="10" idx="0"/>
            <a:endCxn id="14" idx="2"/>
          </p:cNvCxnSpPr>
          <p:nvPr/>
        </p:nvCxnSpPr>
        <p:spPr>
          <a:xfrm flipV="1">
            <a:off x="1676400" y="2944134"/>
            <a:ext cx="1028700" cy="308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277681-D8D9-004C-9B85-7A609A99E58C}"/>
              </a:ext>
            </a:extLst>
          </p:cNvPr>
          <p:cNvCxnSpPr>
            <a:cxnSpLocks/>
            <a:stCxn id="11" idx="0"/>
            <a:endCxn id="27" idx="2"/>
          </p:cNvCxnSpPr>
          <p:nvPr/>
        </p:nvCxnSpPr>
        <p:spPr>
          <a:xfrm>
            <a:off x="1676400" y="3913866"/>
            <a:ext cx="1028700" cy="246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CA5AA6-6791-634C-AF6F-F8D125DAA221}"/>
              </a:ext>
            </a:extLst>
          </p:cNvPr>
          <p:cNvCxnSpPr>
            <a:cxnSpLocks/>
            <a:stCxn id="12" idx="0"/>
            <a:endCxn id="27" idx="2"/>
          </p:cNvCxnSpPr>
          <p:nvPr/>
        </p:nvCxnSpPr>
        <p:spPr>
          <a:xfrm flipV="1">
            <a:off x="1676400" y="4159935"/>
            <a:ext cx="1028700" cy="415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C63081C-33EB-5D4C-B721-5FA1762E23F5}"/>
              </a:ext>
            </a:extLst>
          </p:cNvPr>
          <p:cNvSpPr/>
          <p:nvPr/>
        </p:nvSpPr>
        <p:spPr>
          <a:xfrm>
            <a:off x="2705100" y="3829168"/>
            <a:ext cx="1752600" cy="66153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Binary Operation 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A50676-1FE5-A944-B981-62C366D546FC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>
            <a:off x="1676400" y="5236932"/>
            <a:ext cx="887186" cy="174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E8EAD8E-2346-3444-9E20-A1A59CD96916}"/>
              </a:ext>
            </a:extLst>
          </p:cNvPr>
          <p:cNvSpPr/>
          <p:nvPr/>
        </p:nvSpPr>
        <p:spPr>
          <a:xfrm>
            <a:off x="5334000" y="3829168"/>
            <a:ext cx="1752600" cy="66153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Ternary Operation 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BC9BD34-2384-CE4B-A0F8-2BA1342D1036}"/>
              </a:ext>
            </a:extLst>
          </p:cNvPr>
          <p:cNvCxnSpPr>
            <a:cxnSpLocks/>
            <a:stCxn id="14" idx="6"/>
            <a:endCxn id="38" idx="2"/>
          </p:cNvCxnSpPr>
          <p:nvPr/>
        </p:nvCxnSpPr>
        <p:spPr>
          <a:xfrm>
            <a:off x="4457700" y="2944134"/>
            <a:ext cx="876300" cy="1215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161759F-B61E-DF49-B6CD-C18E44269407}"/>
              </a:ext>
            </a:extLst>
          </p:cNvPr>
          <p:cNvCxnSpPr>
            <a:cxnSpLocks/>
            <a:stCxn id="27" idx="6"/>
            <a:endCxn id="38" idx="2"/>
          </p:cNvCxnSpPr>
          <p:nvPr/>
        </p:nvCxnSpPr>
        <p:spPr>
          <a:xfrm>
            <a:off x="4457700" y="4159935"/>
            <a:ext cx="876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36284DF-8152-934C-8941-2762A7B462D9}"/>
              </a:ext>
            </a:extLst>
          </p:cNvPr>
          <p:cNvCxnSpPr>
            <a:cxnSpLocks/>
            <a:stCxn id="15" idx="6"/>
            <a:endCxn id="38" idx="2"/>
          </p:cNvCxnSpPr>
          <p:nvPr/>
        </p:nvCxnSpPr>
        <p:spPr>
          <a:xfrm flipV="1">
            <a:off x="4316186" y="4159935"/>
            <a:ext cx="1017814" cy="1094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EAE4297-08C5-2F49-B02E-39076958C308}"/>
              </a:ext>
            </a:extLst>
          </p:cNvPr>
          <p:cNvSpPr/>
          <p:nvPr/>
        </p:nvSpPr>
        <p:spPr>
          <a:xfrm>
            <a:off x="5459186" y="5436963"/>
            <a:ext cx="1752600" cy="66153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Unary Operation 1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A0749DE-4F06-EB4E-A73B-1758C8A27EBC}"/>
              </a:ext>
            </a:extLst>
          </p:cNvPr>
          <p:cNvCxnSpPr>
            <a:cxnSpLocks/>
            <a:stCxn id="38" idx="4"/>
            <a:endCxn id="51" idx="0"/>
          </p:cNvCxnSpPr>
          <p:nvPr/>
        </p:nvCxnSpPr>
        <p:spPr>
          <a:xfrm>
            <a:off x="6210300" y="4490701"/>
            <a:ext cx="125186" cy="946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Snip Single Corner Rectangle 55">
            <a:extLst>
              <a:ext uri="{FF2B5EF4-FFF2-40B4-BE49-F238E27FC236}">
                <a16:creationId xmlns:a16="http://schemas.microsoft.com/office/drawing/2014/main" id="{077376D6-BD9D-D043-83B6-FE806110FAED}"/>
              </a:ext>
            </a:extLst>
          </p:cNvPr>
          <p:cNvSpPr/>
          <p:nvPr/>
        </p:nvSpPr>
        <p:spPr>
          <a:xfrm>
            <a:off x="7821386" y="5908448"/>
            <a:ext cx="1066800" cy="45720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Output Dataset 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26566C4-DDDB-AA44-B10F-4B3072BBC12C}"/>
              </a:ext>
            </a:extLst>
          </p:cNvPr>
          <p:cNvCxnSpPr>
            <a:cxnSpLocks/>
            <a:stCxn id="51" idx="6"/>
            <a:endCxn id="56" idx="2"/>
          </p:cNvCxnSpPr>
          <p:nvPr/>
        </p:nvCxnSpPr>
        <p:spPr>
          <a:xfrm>
            <a:off x="7211786" y="5767730"/>
            <a:ext cx="609600" cy="369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AD7EAF0-4559-EA4B-9382-BA31E73F5E4D}"/>
              </a:ext>
            </a:extLst>
          </p:cNvPr>
          <p:cNvSpPr txBox="1"/>
          <p:nvPr/>
        </p:nvSpPr>
        <p:spPr>
          <a:xfrm>
            <a:off x="2438400" y="1193128"/>
            <a:ext cx="3276600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aseline="0" dirty="0"/>
              <a:t>Maybe Tables in an RDBMS, Files in HDFS, or Images in a key-value store</a:t>
            </a:r>
          </a:p>
        </p:txBody>
      </p:sp>
      <p:sp>
        <p:nvSpPr>
          <p:cNvPr id="61" name="Left Arrow 60">
            <a:extLst>
              <a:ext uri="{FF2B5EF4-FFF2-40B4-BE49-F238E27FC236}">
                <a16:creationId xmlns:a16="http://schemas.microsoft.com/office/drawing/2014/main" id="{B2582AF0-4871-B44D-917C-CEFF608B2CB7}"/>
              </a:ext>
            </a:extLst>
          </p:cNvPr>
          <p:cNvSpPr/>
          <p:nvPr/>
        </p:nvSpPr>
        <p:spPr>
          <a:xfrm rot="20461839">
            <a:off x="1667815" y="2042493"/>
            <a:ext cx="2023492" cy="13067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66F3130-1C88-0849-B2E0-9B2851081EDE}"/>
              </a:ext>
            </a:extLst>
          </p:cNvPr>
          <p:cNvSpPr txBox="1"/>
          <p:nvPr/>
        </p:nvSpPr>
        <p:spPr>
          <a:xfrm>
            <a:off x="5834328" y="1696020"/>
            <a:ext cx="32766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aseline="0" dirty="0"/>
              <a:t>Maybe Joins, or Aggregates, or Machine Learning Tasks, or Data Cleaning Tasks, or…</a:t>
            </a:r>
          </a:p>
        </p:txBody>
      </p:sp>
      <p:sp>
        <p:nvSpPr>
          <p:cNvPr id="63" name="Left Arrow 62">
            <a:extLst>
              <a:ext uri="{FF2B5EF4-FFF2-40B4-BE49-F238E27FC236}">
                <a16:creationId xmlns:a16="http://schemas.microsoft.com/office/drawing/2014/main" id="{50D0F72C-E055-8F47-8BD5-673485E71154}"/>
              </a:ext>
            </a:extLst>
          </p:cNvPr>
          <p:cNvSpPr/>
          <p:nvPr/>
        </p:nvSpPr>
        <p:spPr>
          <a:xfrm rot="20461839">
            <a:off x="4484278" y="2513441"/>
            <a:ext cx="2023492" cy="13067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9E6AD5FD-3F3B-2248-A8F5-2C2617C1B94B}"/>
              </a:ext>
            </a:extLst>
          </p:cNvPr>
          <p:cNvSpPr/>
          <p:nvPr/>
        </p:nvSpPr>
        <p:spPr>
          <a:xfrm rot="17896485">
            <a:off x="5682239" y="2974948"/>
            <a:ext cx="1513321" cy="18103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84BB83-0DF1-DA44-89EE-02C3951281A4}"/>
              </a:ext>
            </a:extLst>
          </p:cNvPr>
          <p:cNvSpPr txBox="1"/>
          <p:nvPr/>
        </p:nvSpPr>
        <p:spPr>
          <a:xfrm>
            <a:off x="5715000" y="6396335"/>
            <a:ext cx="3276600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aseline="0" dirty="0"/>
              <a:t>Maybe Another RDBMS Table, a New File, or a Machine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71839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B70982-D68E-4846-B0DB-A1E490040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76300"/>
            <a:ext cx="8458200" cy="5105400"/>
          </a:xfrm>
        </p:spPr>
        <p:txBody>
          <a:bodyPr/>
          <a:lstStyle/>
          <a:p>
            <a:r>
              <a:rPr lang="en-US" sz="2000" dirty="0"/>
              <a:t>Many similarities across different ways to process and analyze data</a:t>
            </a:r>
          </a:p>
          <a:p>
            <a:endParaRPr lang="en-US" sz="2000" dirty="0"/>
          </a:p>
          <a:p>
            <a:r>
              <a:rPr lang="en-US" sz="2000" dirty="0"/>
              <a:t>Some considerations that we see repeated:</a:t>
            </a:r>
          </a:p>
          <a:p>
            <a:pPr lvl="1"/>
            <a:r>
              <a:rPr lang="en-US" sz="1800" dirty="0"/>
              <a:t>Are there multiple ways to accomplish the goals? </a:t>
            </a:r>
          </a:p>
          <a:p>
            <a:pPr lvl="2"/>
            <a:r>
              <a:rPr lang="en-US" sz="1600" dirty="0"/>
              <a:t>i.e., are there multiple pipelines or SQL Query Plans that will accomplish the same task</a:t>
            </a:r>
          </a:p>
          <a:p>
            <a:pPr lvl="1"/>
            <a:r>
              <a:rPr lang="en-US" sz="1800" dirty="0"/>
              <a:t>How to “enumerate” all of them?</a:t>
            </a:r>
          </a:p>
          <a:p>
            <a:pPr lvl="2"/>
            <a:r>
              <a:rPr lang="en-US" sz="1600" dirty="0"/>
              <a:t>i.e., how to automatically come up with all the different options?</a:t>
            </a:r>
          </a:p>
          <a:p>
            <a:pPr lvl="1"/>
            <a:r>
              <a:rPr lang="en-US" sz="1800" dirty="0"/>
              <a:t>How to decide which is the ”best”?</a:t>
            </a:r>
          </a:p>
          <a:p>
            <a:pPr lvl="2"/>
            <a:r>
              <a:rPr lang="en-US" sz="1600" dirty="0"/>
              <a:t>Ideally based on some consideration of total cost (e.g., total CPU time)</a:t>
            </a:r>
          </a:p>
          <a:p>
            <a:pPr lvl="1"/>
            <a:r>
              <a:rPr lang="en-US" sz="1800" dirty="0"/>
              <a:t>How to ”find” the best plan?</a:t>
            </a:r>
          </a:p>
          <a:p>
            <a:pPr lvl="2"/>
            <a:r>
              <a:rPr lang="en-US" sz="1600" dirty="0"/>
              <a:t>Called “query optimization” in databases</a:t>
            </a:r>
            <a:endParaRPr lang="en-US" sz="2200" dirty="0"/>
          </a:p>
          <a:p>
            <a:pPr lvl="1"/>
            <a:endParaRPr lang="en-US" sz="1800" dirty="0"/>
          </a:p>
          <a:p>
            <a:r>
              <a:rPr lang="en-US" sz="2000" dirty="0"/>
              <a:t>RDBMSs have been doing this for 4-5 decades now</a:t>
            </a:r>
          </a:p>
          <a:p>
            <a:pPr lvl="1"/>
            <a:r>
              <a:rPr lang="en-US" sz="1800" dirty="0"/>
              <a:t>The classic paper on SQL query optimization is from 1979</a:t>
            </a:r>
          </a:p>
          <a:p>
            <a:pPr lvl="2"/>
            <a:r>
              <a:rPr lang="en-US" sz="1600" dirty="0"/>
              <a:t>Outlined the approach still in use today</a:t>
            </a:r>
          </a:p>
          <a:p>
            <a:r>
              <a:rPr lang="en-US" sz="2000" dirty="0"/>
              <a:t>Same ideas re-discovered repeatedly in other contexts (e.g., Hadoop)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629A87-6600-2545-8FBB-EA2C7D32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657" y="-62819"/>
            <a:ext cx="8458200" cy="731838"/>
          </a:xfrm>
        </p:spPr>
        <p:txBody>
          <a:bodyPr/>
          <a:lstStyle/>
          <a:p>
            <a:r>
              <a:rPr lang="en-US" dirty="0"/>
              <a:t>Okay…</a:t>
            </a:r>
          </a:p>
        </p:txBody>
      </p:sp>
    </p:spTree>
    <p:extLst>
      <p:ext uri="{BB962C8B-B14F-4D97-AF65-F5344CB8AC3E}">
        <p14:creationId xmlns:p14="http://schemas.microsoft.com/office/powerpoint/2010/main" val="19775433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important is this today?</a:t>
            </a:r>
          </a:p>
        </p:txBody>
      </p:sp>
      <p:sp>
        <p:nvSpPr>
          <p:cNvPr id="132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86800" cy="5410200"/>
          </a:xfrm>
        </p:spPr>
        <p:txBody>
          <a:bodyPr/>
          <a:lstStyle/>
          <a:p>
            <a:r>
              <a:rPr lang="en-US" sz="2800" dirty="0"/>
              <a:t>Trade-offs shifted drastically over last 10-15 years</a:t>
            </a:r>
          </a:p>
          <a:p>
            <a:pPr lvl="1"/>
            <a:r>
              <a:rPr lang="en-US" sz="2400" dirty="0"/>
              <a:t>Especially with fast network, SSDs, and high memories</a:t>
            </a:r>
          </a:p>
          <a:p>
            <a:pPr lvl="1"/>
            <a:r>
              <a:rPr lang="en-US" sz="2400" dirty="0"/>
              <a:t>However, the volume of data is also growing quite rapidly</a:t>
            </a:r>
          </a:p>
          <a:p>
            <a:r>
              <a:rPr lang="en-US" sz="2800" dirty="0"/>
              <a:t>Some observations:</a:t>
            </a:r>
          </a:p>
          <a:p>
            <a:pPr lvl="1"/>
            <a:r>
              <a:rPr lang="en-US" sz="2400" dirty="0"/>
              <a:t>Cheaper to access another computer’s memory than accessing your own disk</a:t>
            </a:r>
          </a:p>
          <a:p>
            <a:pPr lvl="1"/>
            <a:r>
              <a:rPr lang="en-US" sz="2400" dirty="0"/>
              <a:t>Cache is playing more and more important role </a:t>
            </a:r>
          </a:p>
          <a:p>
            <a:pPr lvl="1"/>
            <a:r>
              <a:rPr lang="en-US" sz="2400" dirty="0"/>
              <a:t>Enough memory around that data often fits in memory of a single machine, or a cluster of machines	</a:t>
            </a:r>
          </a:p>
          <a:p>
            <a:pPr lvl="1"/>
            <a:r>
              <a:rPr lang="en-US" sz="2400" dirty="0"/>
              <a:t>“Disk” considerations less important</a:t>
            </a:r>
          </a:p>
          <a:p>
            <a:pPr lvl="2"/>
            <a:r>
              <a:rPr lang="en-US" sz="2100" dirty="0"/>
              <a:t>Still: Disks are where most of the data lives today</a:t>
            </a:r>
          </a:p>
          <a:p>
            <a:pPr lvl="1"/>
            <a:r>
              <a:rPr lang="en-US" sz="2400" dirty="0"/>
              <a:t>Similar reasoning/algorithms required though</a:t>
            </a:r>
          </a:p>
        </p:txBody>
      </p:sp>
    </p:spTree>
    <p:extLst>
      <p:ext uri="{BB962C8B-B14F-4D97-AF65-F5344CB8AC3E}">
        <p14:creationId xmlns:p14="http://schemas.microsoft.com/office/powerpoint/2010/main" val="317635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001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Textbook: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Database System Concepts</a:t>
            </a:r>
          </a:p>
          <a:p>
            <a:pPr marL="1143000" lvl="2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Seventh Edition (6</a:t>
            </a:r>
            <a:r>
              <a:rPr lang="en-US" baseline="30000" dirty="0">
                <a:latin typeface="Calibri" charset="0"/>
              </a:rPr>
              <a:t>th</a:t>
            </a:r>
            <a:r>
              <a:rPr lang="en-US" dirty="0">
                <a:latin typeface="Calibri" charset="0"/>
              </a:rPr>
              <a:t> Edition will be fine too)</a:t>
            </a:r>
          </a:p>
          <a:p>
            <a:pPr marL="1143000" lvl="2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hlinkClick r:id="rId3"/>
              </a:rPr>
              <a:t>Abraham Silberschatz</a:t>
            </a:r>
            <a:r>
              <a:rPr lang="en-US" dirty="0">
                <a:latin typeface="Calibri" charset="0"/>
              </a:rPr>
              <a:t>, </a:t>
            </a:r>
            <a:r>
              <a:rPr lang="en-US" dirty="0">
                <a:latin typeface="Calibri" charset="0"/>
                <a:hlinkClick r:id="rId4"/>
              </a:rPr>
              <a:t>Henry F. Korth</a:t>
            </a:r>
            <a:r>
              <a:rPr lang="en-US" dirty="0">
                <a:latin typeface="Calibri" charset="0"/>
              </a:rPr>
              <a:t>, </a:t>
            </a:r>
            <a:r>
              <a:rPr lang="en-US" dirty="0">
                <a:latin typeface="Calibri" charset="0"/>
                <a:hlinkClick r:id="rId5"/>
              </a:rPr>
              <a:t>S. Sudarshan</a:t>
            </a:r>
            <a:endParaRPr lang="en-US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  <a:latin typeface="Calibri" charset="0"/>
              </a:rPr>
              <a:t>GitHub: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alibri" charset="0"/>
              </a:rPr>
              <a:t>To distribute programming assignments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alibri" charset="0"/>
              </a:rPr>
              <a:t>https://</a:t>
            </a:r>
            <a:r>
              <a:rPr lang="en-US" dirty="0" err="1">
                <a:latin typeface="Calibri" charset="0"/>
              </a:rPr>
              <a:t>github.com</a:t>
            </a:r>
            <a:r>
              <a:rPr lang="en-US" dirty="0">
                <a:latin typeface="Calibri" charset="0"/>
              </a:rPr>
              <a:t>/</a:t>
            </a:r>
            <a:r>
              <a:rPr lang="en-US" dirty="0" err="1">
                <a:latin typeface="Calibri" charset="0"/>
              </a:rPr>
              <a:t>umddb</a:t>
            </a:r>
            <a:r>
              <a:rPr lang="en-US" dirty="0">
                <a:latin typeface="Calibri" charset="0"/>
              </a:rPr>
              <a:t>/cmsc424-fall2021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  <a:latin typeface="Calibri" charset="0"/>
              </a:rPr>
              <a:t>CampusWire</a:t>
            </a:r>
            <a:r>
              <a:rPr lang="en-US" dirty="0">
                <a:latin typeface="Calibri" charset="0"/>
              </a:rPr>
              <a:t>: First resort for any questions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alibri" charset="0"/>
              </a:rPr>
              <a:t>Will re-evaluate based on your feedback in a few weeks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  <a:latin typeface="Calibri" charset="0"/>
              </a:rPr>
              <a:t>ELMS</a:t>
            </a:r>
            <a:r>
              <a:rPr lang="en-US" dirty="0">
                <a:latin typeface="Calibri" charset="0"/>
              </a:rPr>
              <a:t>: General announcements will be posted there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  <a:latin typeface="Calibri" charset="0"/>
              </a:rPr>
              <a:t>GradeScope</a:t>
            </a:r>
            <a:endParaRPr lang="en-US" dirty="0">
              <a:solidFill>
                <a:srgbClr val="FF0000"/>
              </a:solidFill>
              <a:latin typeface="Calibri" charset="0"/>
            </a:endParaRPr>
          </a:p>
          <a:p>
            <a:pPr marL="742950" lvl="1" indent="-28575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alibri" charset="0"/>
              </a:rPr>
              <a:t>We will use this for assignments, grading exams, etc.</a:t>
            </a:r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Logistics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8778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915400" cy="5105400"/>
          </a:xfrm>
        </p:spPr>
        <p:txBody>
          <a:bodyPr/>
          <a:lstStyle/>
          <a:p>
            <a:pPr marL="487362" indent="-285750" eaLnBrk="1" hangingPunct="1"/>
            <a:r>
              <a:rPr lang="en-US" sz="2000" dirty="0">
                <a:latin typeface="Calibri" charset="0"/>
              </a:rPr>
              <a:t>12 short weekly quizzes (10%) </a:t>
            </a:r>
          </a:p>
          <a:p>
            <a:pPr marL="742950" lvl="1" indent="-285750" eaLnBrk="1" hangingPunct="1"/>
            <a:r>
              <a:rPr lang="en-US" sz="1600" dirty="0">
                <a:latin typeface="Calibri" charset="0"/>
              </a:rPr>
              <a:t>No late submissions, but will drop the lowest two</a:t>
            </a:r>
          </a:p>
          <a:p>
            <a:pPr marL="981075" lvl="2" indent="-285750" eaLnBrk="1" hangingPunct="1"/>
            <a:endParaRPr lang="en-US" sz="1400" dirty="0">
              <a:latin typeface="Calibri" charset="0"/>
            </a:endParaRPr>
          </a:p>
          <a:p>
            <a:pPr marL="487362" indent="-285750" eaLnBrk="1" hangingPunct="1"/>
            <a:r>
              <a:rPr lang="en-US" sz="2000" dirty="0">
                <a:latin typeface="Calibri" charset="0"/>
              </a:rPr>
              <a:t>Two Midterms (30%), Final (25%) – minimum of 40% on all combined to pass</a:t>
            </a:r>
          </a:p>
          <a:p>
            <a:pPr marL="742950" lvl="1" indent="-285750" eaLnBrk="1" hangingPunct="1"/>
            <a:r>
              <a:rPr lang="en-US" sz="1600" dirty="0">
                <a:latin typeface="Calibri" charset="0"/>
              </a:rPr>
              <a:t>Will weigh the higher-scoring midterm at 18%, and the lower-scoring midterm at 12%</a:t>
            </a:r>
          </a:p>
          <a:p>
            <a:pPr marL="981075" lvl="2" indent="-285750" eaLnBrk="1" hangingPunct="1"/>
            <a:endParaRPr lang="en-US" sz="1400" dirty="0">
              <a:latin typeface="Calibri" charset="0"/>
            </a:endParaRPr>
          </a:p>
          <a:p>
            <a:pPr marL="487362" indent="-285750" eaLnBrk="1" hangingPunct="1"/>
            <a:r>
              <a:rPr lang="en-US" sz="2000" dirty="0">
                <a:latin typeface="Calibri" charset="0"/>
              </a:rPr>
              <a:t>6 Assignments – 4 programming, 2 non-programming (35%)</a:t>
            </a:r>
          </a:p>
          <a:p>
            <a:pPr marL="742950" lvl="1" indent="-285750" eaLnBrk="1" hangingPunct="1"/>
            <a:r>
              <a:rPr lang="en-US" sz="1600" dirty="0">
                <a:latin typeface="Calibri" charset="0"/>
              </a:rPr>
              <a:t>10 total late days without penalty</a:t>
            </a:r>
          </a:p>
          <a:p>
            <a:pPr marL="742950" lvl="1" indent="-285750" eaLnBrk="1" hangingPunct="1"/>
            <a:r>
              <a:rPr lang="en-US" sz="1600" dirty="0">
                <a:latin typeface="Calibri" charset="0"/>
              </a:rPr>
              <a:t>Beyond that: every late day will result in 20% penalty for that project</a:t>
            </a:r>
            <a:endParaRPr lang="en-US" sz="1100" dirty="0">
              <a:latin typeface="Calibri" charset="0"/>
            </a:endParaRPr>
          </a:p>
          <a:p>
            <a:pPr marL="742950" lvl="1" indent="-285750" eaLnBrk="1" hangingPunct="1"/>
            <a:r>
              <a:rPr lang="en-US" sz="1600" dirty="0">
                <a:latin typeface="Calibri" charset="0"/>
              </a:rPr>
              <a:t>Maximum 5 days late on any project</a:t>
            </a:r>
          </a:p>
          <a:p>
            <a:pPr marL="981075" lvl="2" indent="-285750" eaLnBrk="1" hangingPunct="1"/>
            <a:r>
              <a:rPr lang="en-US" sz="1400" dirty="0">
                <a:latin typeface="Calibri" charset="0"/>
              </a:rPr>
              <a:t>Projects typically due on Friday night – so must submit before Wednesday night</a:t>
            </a:r>
          </a:p>
          <a:p>
            <a:pPr marL="742950" lvl="1" indent="-285750" eaLnBrk="1" hangingPunct="1"/>
            <a:r>
              <a:rPr lang="en-US" sz="1600" dirty="0">
                <a:latin typeface="Calibri" charset="0"/>
              </a:rPr>
              <a:t>Example:</a:t>
            </a:r>
          </a:p>
          <a:p>
            <a:pPr marL="981075" lvl="2" indent="-285750" eaLnBrk="1" hangingPunct="1"/>
            <a:r>
              <a:rPr lang="en-US" sz="1400" dirty="0">
                <a:latin typeface="Calibri" charset="0"/>
              </a:rPr>
              <a:t>Assignment 1 </a:t>
            </a:r>
            <a:r>
              <a:rPr lang="en-US" sz="1400" dirty="0">
                <a:latin typeface="Calibri" charset="0"/>
                <a:sym typeface="Wingdings" pitchFamily="2" charset="2"/>
              </a:rPr>
              <a:t> 5 days late, Assignment 2  4 days late, Assignment 3  3 days late</a:t>
            </a:r>
          </a:p>
          <a:p>
            <a:pPr marL="1265237" lvl="3" indent="-285750" eaLnBrk="1" hangingPunct="1"/>
            <a:r>
              <a:rPr lang="en-US" sz="1200" dirty="0">
                <a:latin typeface="Calibri" charset="0"/>
                <a:sym typeface="Wingdings" pitchFamily="2" charset="2"/>
              </a:rPr>
              <a:t>No penalty for the first two assignments; for Assignment 3, 2 days over  40% penalty</a:t>
            </a:r>
          </a:p>
          <a:p>
            <a:pPr marL="742950" lvl="1" indent="-285750" eaLnBrk="1" hangingPunct="1"/>
            <a:r>
              <a:rPr lang="en-US" sz="1600" dirty="0">
                <a:solidFill>
                  <a:schemeClr val="accent2"/>
                </a:solidFill>
                <a:latin typeface="Calibri" charset="0"/>
                <a:sym typeface="Wingdings" pitchFamily="2" charset="2"/>
              </a:rPr>
              <a:t>These are supposed to be used for handling emergencies/excused absences</a:t>
            </a:r>
          </a:p>
          <a:p>
            <a:pPr marL="981075" lvl="2" indent="-285750" eaLnBrk="1" hangingPunct="1"/>
            <a:r>
              <a:rPr lang="en-US" sz="1400" dirty="0">
                <a:solidFill>
                  <a:schemeClr val="accent2"/>
                </a:solidFill>
                <a:latin typeface="Calibri" charset="0"/>
                <a:sym typeface="Wingdings" pitchFamily="2" charset="2"/>
              </a:rPr>
              <a:t>We will likely not make additional accommodations </a:t>
            </a:r>
          </a:p>
          <a:p>
            <a:pPr marL="981075" lvl="2" indent="-285750" eaLnBrk="1" hangingPunct="1"/>
            <a:r>
              <a:rPr lang="en-US" sz="1400" dirty="0">
                <a:solidFill>
                  <a:schemeClr val="accent2"/>
                </a:solidFill>
                <a:latin typeface="Calibri" charset="0"/>
                <a:sym typeface="Wingdings" pitchFamily="2" charset="2"/>
              </a:rPr>
              <a:t>The projects will be released sufficiently in advance for you to plan</a:t>
            </a:r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Grading</a:t>
            </a:r>
          </a:p>
        </p:txBody>
      </p:sp>
    </p:spTree>
    <p:extLst>
      <p:ext uri="{BB962C8B-B14F-4D97-AF65-F5344CB8AC3E}">
        <p14:creationId xmlns:p14="http://schemas.microsoft.com/office/powerpoint/2010/main" val="288303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Sign up for </a:t>
            </a:r>
            <a:r>
              <a:rPr lang="en-US" dirty="0" err="1">
                <a:latin typeface="Calibri" charset="0"/>
              </a:rPr>
              <a:t>CampusWire</a:t>
            </a:r>
            <a:r>
              <a:rPr lang="en-US" dirty="0">
                <a:latin typeface="Calibri" charset="0"/>
              </a:rPr>
              <a:t>, and </a:t>
            </a:r>
            <a:r>
              <a:rPr lang="en-US" dirty="0" err="1">
                <a:latin typeface="Calibri" charset="0"/>
              </a:rPr>
              <a:t>GradeScope</a:t>
            </a:r>
            <a:r>
              <a:rPr lang="en-US" dirty="0">
                <a:latin typeface="Calibri" charset="0"/>
              </a:rPr>
              <a:t> !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Set up the computing environment (Assignment 0), and make sure you can run Vagrant, PostgreSQL, </a:t>
            </a:r>
            <a:r>
              <a:rPr lang="en-US" dirty="0" err="1">
                <a:latin typeface="Calibri" charset="0"/>
              </a:rPr>
              <a:t>Jupyter</a:t>
            </a:r>
            <a:r>
              <a:rPr lang="en-US" dirty="0">
                <a:latin typeface="Calibri" charset="0"/>
              </a:rPr>
              <a:t>, etc.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Make sure you are aware of the key deadlines</a:t>
            </a:r>
          </a:p>
        </p:txBody>
      </p:sp>
      <p:sp>
        <p:nvSpPr>
          <p:cNvPr id="3686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To-Dos</a:t>
            </a:r>
          </a:p>
        </p:txBody>
      </p:sp>
    </p:spTree>
    <p:extLst>
      <p:ext uri="{BB962C8B-B14F-4D97-AF65-F5344CB8AC3E}">
        <p14:creationId xmlns:p14="http://schemas.microsoft.com/office/powerpoint/2010/main" val="298767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9144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Introduction/Overview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2933700" y="3091434"/>
            <a:ext cx="3276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149920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25119</TotalTime>
  <Words>4785</Words>
  <Application>Microsoft Macintosh PowerPoint</Application>
  <PresentationFormat>On-screen Show (4:3)</PresentationFormat>
  <Paragraphs>699</Paragraphs>
  <Slides>57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CMSC424: Database Design  Module: Introduction/Overview</vt:lpstr>
      <vt:lpstr>CMSC424: Database Design  Module: Introduction/Overview</vt:lpstr>
      <vt:lpstr>Welcome to CMSC424: Database Design</vt:lpstr>
      <vt:lpstr>Welcome to CMSC424: Database Design</vt:lpstr>
      <vt:lpstr>Logistics</vt:lpstr>
      <vt:lpstr>Logistics</vt:lpstr>
      <vt:lpstr>Grading</vt:lpstr>
      <vt:lpstr>To-Dos</vt:lpstr>
      <vt:lpstr>CMSC424: Database Design  Module: Introduction/Overview</vt:lpstr>
      <vt:lpstr>Motivation</vt:lpstr>
      <vt:lpstr>Motivation: Data Overload</vt:lpstr>
      <vt:lpstr>Four V’s of Big Data</vt:lpstr>
      <vt:lpstr>Four V’s of Big Data</vt:lpstr>
      <vt:lpstr>Big Data and Data Science to the Rescue</vt:lpstr>
      <vt:lpstr>Is it all hype?</vt:lpstr>
      <vt:lpstr>Motivation: Data Overload</vt:lpstr>
      <vt:lpstr>Motivation: Data Overload</vt:lpstr>
      <vt:lpstr>Motivation: Data Overload</vt:lpstr>
      <vt:lpstr>Why not use file systems ?</vt:lpstr>
      <vt:lpstr>Why not use file systems ?</vt:lpstr>
      <vt:lpstr>What we will cover…</vt:lpstr>
      <vt:lpstr>What we will cover…</vt:lpstr>
      <vt:lpstr>What we will cover…</vt:lpstr>
      <vt:lpstr>Summary</vt:lpstr>
      <vt:lpstr>CMSC424: Database Design  Module: Introduction/Overview</vt:lpstr>
      <vt:lpstr>Motivation</vt:lpstr>
      <vt:lpstr>Database Management Systems</vt:lpstr>
      <vt:lpstr>Database Management Systems</vt:lpstr>
      <vt:lpstr>Structured vs Unstructured Data</vt:lpstr>
      <vt:lpstr>Structured vs Unstructured Data</vt:lpstr>
      <vt:lpstr>Structured vs Unstructured Data</vt:lpstr>
      <vt:lpstr>Database Management Systems</vt:lpstr>
      <vt:lpstr>Data Modeling</vt:lpstr>
      <vt:lpstr>Data Abstraction</vt:lpstr>
      <vt:lpstr>Data Abstraction</vt:lpstr>
      <vt:lpstr>Data Abstraction</vt:lpstr>
      <vt:lpstr>Data Abstractions: Example</vt:lpstr>
      <vt:lpstr>CMSC424: Database Design  Module: Introduction/Overview</vt:lpstr>
      <vt:lpstr>Motivation</vt:lpstr>
      <vt:lpstr>Database System</vt:lpstr>
      <vt:lpstr>Example: Relational DBMS and SQL</vt:lpstr>
      <vt:lpstr>Database Architecture: Pre-2000’s</vt:lpstr>
      <vt:lpstr>Traditional RDBMS Architecture</vt:lpstr>
      <vt:lpstr>Database Architecture : Today</vt:lpstr>
      <vt:lpstr>Current Industry Outlook </vt:lpstr>
      <vt:lpstr>Web Scale Data Management, Analysis</vt:lpstr>
      <vt:lpstr>Current Industry Outlook</vt:lpstr>
      <vt:lpstr>In This Class…</vt:lpstr>
      <vt:lpstr>PowerPoint Presentation</vt:lpstr>
      <vt:lpstr>PowerPoint Presentation</vt:lpstr>
      <vt:lpstr>PowerPoint Presentation</vt:lpstr>
      <vt:lpstr>Okay…</vt:lpstr>
      <vt:lpstr>Query Plans vs…</vt:lpstr>
      <vt:lpstr>vs … Data Transformation Pipelines</vt:lpstr>
      <vt:lpstr>Okay…</vt:lpstr>
      <vt:lpstr>Okay…</vt:lpstr>
      <vt:lpstr>How important is this today?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Amol Deshpande</cp:lastModifiedBy>
  <cp:revision>236</cp:revision>
  <cp:lastPrinted>2020-09-01T02:43:04Z</cp:lastPrinted>
  <dcterms:created xsi:type="dcterms:W3CDTF">2012-01-24T15:48:45Z</dcterms:created>
  <dcterms:modified xsi:type="dcterms:W3CDTF">2021-08-30T15:30:03Z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