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593" r:id="rId3"/>
    <p:sldId id="540" r:id="rId4"/>
    <p:sldId id="602" r:id="rId5"/>
    <p:sldId id="598" r:id="rId6"/>
    <p:sldId id="541" r:id="rId7"/>
    <p:sldId id="542" r:id="rId8"/>
    <p:sldId id="545" r:id="rId9"/>
    <p:sldId id="594" r:id="rId10"/>
    <p:sldId id="378" r:id="rId11"/>
    <p:sldId id="599" r:id="rId12"/>
    <p:sldId id="536" r:id="rId13"/>
    <p:sldId id="537" r:id="rId14"/>
    <p:sldId id="538" r:id="rId15"/>
    <p:sldId id="539" r:id="rId16"/>
    <p:sldId id="379" r:id="rId17"/>
    <p:sldId id="457" r:id="rId18"/>
    <p:sldId id="385" r:id="rId19"/>
    <p:sldId id="501" r:id="rId20"/>
    <p:sldId id="502" r:id="rId21"/>
    <p:sldId id="509" r:id="rId22"/>
    <p:sldId id="604" r:id="rId23"/>
    <p:sldId id="603" r:id="rId24"/>
    <p:sldId id="362" r:id="rId25"/>
    <p:sldId id="596" r:id="rId26"/>
    <p:sldId id="600" r:id="rId27"/>
    <p:sldId id="389" r:id="rId28"/>
    <p:sldId id="487" r:id="rId29"/>
    <p:sldId id="533" r:id="rId30"/>
    <p:sldId id="534" r:id="rId31"/>
    <p:sldId id="535" r:id="rId32"/>
    <p:sldId id="488" r:id="rId33"/>
    <p:sldId id="525" r:id="rId34"/>
    <p:sldId id="436" r:id="rId35"/>
    <p:sldId id="437" r:id="rId36"/>
    <p:sldId id="508" r:id="rId37"/>
    <p:sldId id="506" r:id="rId38"/>
    <p:sldId id="597" r:id="rId39"/>
    <p:sldId id="601" r:id="rId40"/>
    <p:sldId id="491" r:id="rId41"/>
    <p:sldId id="505" r:id="rId42"/>
    <p:sldId id="579" r:id="rId43"/>
    <p:sldId id="580" r:id="rId44"/>
    <p:sldId id="581" r:id="rId45"/>
    <p:sldId id="482" r:id="rId46"/>
    <p:sldId id="481" r:id="rId47"/>
    <p:sldId id="484" r:id="rId48"/>
    <p:sldId id="590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447" r:id="rId58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33CCFF"/>
    <a:srgbClr val="FF7C80"/>
    <a:srgbClr val="FF0000"/>
    <a:srgbClr val="0000FF"/>
    <a:srgbClr val="C0C0C0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3"/>
    <p:restoredTop sz="95000"/>
  </p:normalViewPr>
  <p:slideViewPr>
    <p:cSldViewPr>
      <p:cViewPr>
        <p:scale>
          <a:sx n="117" d="100"/>
          <a:sy n="117" d="100"/>
        </p:scale>
        <p:origin x="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072FF-6807-9B49-B9FB-51B516EE93BF}" type="slidenum">
              <a:rPr lang="en-US"/>
              <a:pPr/>
              <a:t>34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3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BC0AE-C05C-9841-8E54-FFC855B6B3C5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620EA-817D-964E-8C57-005870E5D574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4AAFB-2255-F144-AF14-EAB3342E5421}" type="slidenum">
              <a:rPr lang="en-US"/>
              <a:pPr/>
              <a:t>24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15A26E-D37E-7F4F-8195-92FDA50A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9BB5-1210-A04C-9194-6E3CFFE5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B460-BBEB-F540-9CD3-1F43C3B0D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4434-B0D1-DC4E-B296-6E80CE7BE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FE77-7B54-994D-8D1C-83626FE55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A9154-773C-6941-9CBB-11712CDAA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85565-A26A-9B4B-BA9A-71A06A222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E0039-7D5F-0447-9210-5A5F213D7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BE8A-848E-DF4E-9CF3-539648776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750FA-E250-7E45-BC1F-302E433A1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A41F38-45E1-1540-8F56-2367387E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8FEF83-A30C-B748-B40A-0ACC576BE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eignaffairs.com/articles/139104/kenneth-neil-cukier-and-viktor-mayer-schoenberger/the-rise-of-big-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d.com/2014/08/sciences-big-data-proble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gEtv8zBt7r12T4s9%20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vost.umd.edu/node/424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timesten/the-evolution-of-db-architectur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mol@umd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homes/av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e.iitb.ernet.in/~sudarsha" TargetMode="External"/><Relationship Id="rId4" Type="http://schemas.openxmlformats.org/officeDocument/2006/relationships/hyperlink" Target="http://www.lehigh.edu/~hfk2/hfk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3058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4290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dirty="0"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dirty="0">
                <a:latin typeface="Calibri" charset="0"/>
              </a:rPr>
              <a:t>                   </a:t>
            </a:r>
            <a:r>
              <a:rPr lang="en-US" dirty="0" err="1">
                <a:latin typeface="Calibri" charset="0"/>
              </a:rPr>
              <a:t>amol@umd.edu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1.1, 1.2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Data-driven world and Big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Why managing large volumes of data is difficult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Drawbacks of using File Systems to store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we will cover in this course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Explosion of data, in pretty much every domain</a:t>
            </a:r>
          </a:p>
          <a:p>
            <a:pPr lvl="1"/>
            <a:r>
              <a:rPr lang="en-US" dirty="0"/>
              <a:t>Sensing devices and sensor networks that can monitor everything 24/7 from temperature to pollution to vital signs</a:t>
            </a:r>
          </a:p>
          <a:p>
            <a:pPr lvl="1"/>
            <a:r>
              <a:rPr lang="en-US" dirty="0"/>
              <a:t>Increasingly sophisticated smart phones</a:t>
            </a:r>
          </a:p>
          <a:p>
            <a:pPr lvl="1"/>
            <a:r>
              <a:rPr lang="en-US" dirty="0"/>
              <a:t>Internet, social networks makes it easy to publish data</a:t>
            </a:r>
          </a:p>
          <a:p>
            <a:pPr lvl="1"/>
            <a:r>
              <a:rPr lang="en-US" dirty="0"/>
              <a:t>Scientific experiments and simulations produce astronomical volumes of data</a:t>
            </a:r>
          </a:p>
          <a:p>
            <a:pPr lvl="1"/>
            <a:r>
              <a:rPr lang="en-US" dirty="0"/>
              <a:t>Internet of Things</a:t>
            </a:r>
          </a:p>
          <a:p>
            <a:pPr lvl="1"/>
            <a:r>
              <a:rPr lang="en-US" dirty="0">
                <a:hlinkClick r:id="rId2"/>
              </a:rPr>
              <a:t>Dataification</a:t>
            </a:r>
            <a:r>
              <a:rPr lang="en-US" dirty="0"/>
              <a:t>: taking all aspects of life and turning them into data (e.g., what you like/enjoy turned into a stream of your "likes”)</a:t>
            </a:r>
          </a:p>
          <a:p>
            <a:r>
              <a:rPr lang="en-US" dirty="0"/>
              <a:t>How to handle that data? How to extract interesting actionable insights and scientific knowledge?</a:t>
            </a:r>
          </a:p>
          <a:p>
            <a:r>
              <a:rPr lang="en-US" dirty="0"/>
              <a:t>Data volumes expected to get much worse</a:t>
            </a: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pPr lvl="1"/>
            <a:r>
              <a:rPr lang="en-US" dirty="0">
                <a:hlinkClick r:id="rId2"/>
              </a:rPr>
              <a:t>Scientific data</a:t>
            </a:r>
            <a:r>
              <a:rPr lang="en-US" dirty="0"/>
              <a:t>: 1.5GB/genome -- can be sequenced in .5 </a:t>
            </a:r>
            <a:r>
              <a:rPr lang="en-US" dirty="0" err="1"/>
              <a:t>hrs</a:t>
            </a:r>
            <a:r>
              <a:rPr lang="en-US" dirty="0"/>
              <a:t>; LHC generates 100TB of data a day</a:t>
            </a:r>
          </a:p>
          <a:p>
            <a:pPr lvl="1"/>
            <a:r>
              <a:rPr lang="en-US" dirty="0"/>
              <a:t>500M tweets per day </a:t>
            </a:r>
          </a:p>
          <a:p>
            <a:pPr lvl="1"/>
            <a:r>
              <a:rPr lang="en-US" dirty="0"/>
              <a:t>As of 2012: 2.5 Exabytes of data created every day</a:t>
            </a:r>
          </a:p>
          <a:p>
            <a:pPr lvl="1"/>
            <a:r>
              <a:rPr lang="en-US" dirty="0"/>
              <a:t>EBay: Two data warehouses with 7.5PB and 40PB</a:t>
            </a:r>
          </a:p>
          <a:p>
            <a:pPr lvl="1"/>
            <a:r>
              <a:rPr lang="en-US" sz="2400" dirty="0" err="1">
                <a:latin typeface="Calibri" charset="0"/>
              </a:rPr>
              <a:t>Walmart</a:t>
            </a:r>
            <a:r>
              <a:rPr lang="en-US" sz="2400" dirty="0">
                <a:latin typeface="Calibri" charset="0"/>
              </a:rPr>
              <a:t>: 583 terabytes of sales and inventory data</a:t>
            </a:r>
            <a:endParaRPr lang="en-US" dirty="0"/>
          </a:p>
          <a:p>
            <a:pPr lvl="1"/>
            <a:r>
              <a:rPr lang="en-US" dirty="0"/>
              <a:t>FICO monitors 2.5 billion active accounts worldwide</a:t>
            </a:r>
          </a:p>
          <a:p>
            <a:r>
              <a:rPr lang="en-US" dirty="0"/>
              <a:t>Variety:</a:t>
            </a:r>
          </a:p>
          <a:p>
            <a:pPr lvl="1"/>
            <a:r>
              <a:rPr lang="en-US" dirty="0"/>
              <a:t>Structured data, spreadsheets, photos, videos, natural text, ...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Veracity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6196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r>
              <a:rPr lang="en-US" dirty="0"/>
              <a:t>Variety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Sensors, smart watches, etc., everywhere -- can generate tremendous volumes of "data streams"</a:t>
            </a:r>
          </a:p>
          <a:p>
            <a:pPr lvl="1"/>
            <a:r>
              <a:rPr lang="en-US" dirty="0"/>
              <a:t>Real-time analytics requires data to be consumed as fast as it is generated</a:t>
            </a:r>
          </a:p>
          <a:p>
            <a:r>
              <a:rPr lang="en-US" dirty="0"/>
              <a:t>Veracity</a:t>
            </a:r>
          </a:p>
          <a:p>
            <a:pPr lvl="1"/>
            <a:r>
              <a:rPr lang="en-US" dirty="0"/>
              <a:t>How do you decide what to trust? How to remove noise? How to fill in missing values?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By various accounts, 90% or so of the time is spent in data cleaning and preparation, vs 10% or so on the machine learning/data science</a:t>
            </a:r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357873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43543" y="1143000"/>
            <a:ext cx="9176657" cy="5105400"/>
          </a:xfrm>
        </p:spPr>
        <p:txBody>
          <a:bodyPr/>
          <a:lstStyle/>
          <a:p>
            <a:r>
              <a:rPr lang="en-US" dirty="0"/>
              <a:t>Terms increasingly used synonymously: also data analytics, data mining, business intelligence</a:t>
            </a:r>
          </a:p>
          <a:p>
            <a:pPr lvl="1"/>
            <a:r>
              <a:rPr lang="en-US" dirty="0"/>
              <a:t>Loosely used for any process where interesting things are inferred from data</a:t>
            </a:r>
          </a:p>
          <a:p>
            <a:pPr lvl="1"/>
            <a:r>
              <a:rPr lang="en-US" dirty="0"/>
              <a:t>Google search: “How Big Data Will Change”</a:t>
            </a:r>
          </a:p>
          <a:p>
            <a:endParaRPr lang="en-US" dirty="0"/>
          </a:p>
          <a:p>
            <a:r>
              <a:rPr lang="en-US" dirty="0"/>
              <a:t>Data scientist called the sexiest job of the 21st century</a:t>
            </a:r>
          </a:p>
          <a:p>
            <a:pPr lvl="1"/>
            <a:r>
              <a:rPr lang="en-US" dirty="0"/>
              <a:t>The term has becoming very muddled at this point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06" y="152400"/>
            <a:ext cx="8703129" cy="731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Big Data and Data Science to the Rescue</a:t>
            </a:r>
          </a:p>
        </p:txBody>
      </p:sp>
    </p:spTree>
    <p:extLst>
      <p:ext uri="{BB962C8B-B14F-4D97-AF65-F5344CB8AC3E}">
        <p14:creationId xmlns:p14="http://schemas.microsoft.com/office/powerpoint/2010/main" val="70571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806543" cy="5105400"/>
          </a:xfrm>
        </p:spPr>
        <p:txBody>
          <a:bodyPr/>
          <a:lstStyle/>
          <a:p>
            <a:r>
              <a:rPr lang="en-US" sz="2400" dirty="0"/>
              <a:t>No: Extracting insights and knowledge from data very important, and will continue to increase in importance </a:t>
            </a:r>
          </a:p>
          <a:p>
            <a:pPr lvl="1"/>
            <a:r>
              <a:rPr lang="en-US" sz="2000" dirty="0"/>
              <a:t>Big data techniques are revolutionizing things in many domains like Education, Food Supply, Disease Epidemics, ...</a:t>
            </a:r>
          </a:p>
          <a:p>
            <a:r>
              <a:rPr lang="en-US" sz="2400" dirty="0"/>
              <a:t>But: it is not much different from what we, especially statisticians, have been doing for many years</a:t>
            </a:r>
          </a:p>
          <a:p>
            <a:r>
              <a:rPr lang="en-US" sz="2400" dirty="0"/>
              <a:t>What is different?</a:t>
            </a:r>
          </a:p>
          <a:p>
            <a:pPr lvl="1"/>
            <a:r>
              <a:rPr lang="en-US" sz="2000" dirty="0"/>
              <a:t>Much more data is digitally available than was before</a:t>
            </a:r>
          </a:p>
          <a:p>
            <a:pPr lvl="1"/>
            <a:r>
              <a:rPr lang="en-US" sz="2000" dirty="0"/>
              <a:t>Inexpensive computing + Cloud + Easy-to-use programming frameworks = Much easier to analyze it</a:t>
            </a:r>
          </a:p>
          <a:p>
            <a:pPr lvl="1"/>
            <a:r>
              <a:rPr lang="en-US" sz="2000" dirty="0"/>
              <a:t>Often: large-scale data + simple algorithms &gt; small data + complex algorithms</a:t>
            </a:r>
          </a:p>
          <a:p>
            <a:pPr lvl="2"/>
            <a:r>
              <a:rPr lang="en-US" sz="2000" dirty="0"/>
              <a:t>Changes how you do analysis dramatically</a:t>
            </a:r>
            <a:endParaRPr lang="en-US" sz="2000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 it all hype?</a:t>
            </a:r>
          </a:p>
        </p:txBody>
      </p:sp>
    </p:spTree>
    <p:extLst>
      <p:ext uri="{BB962C8B-B14F-4D97-AF65-F5344CB8AC3E}">
        <p14:creationId xmlns:p14="http://schemas.microsoft.com/office/powerpoint/2010/main" val="149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How do we do anything with this data?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Where and how do we store it ?</a:t>
            </a:r>
          </a:p>
          <a:p>
            <a:pPr lvl="1"/>
            <a:r>
              <a:rPr lang="en-US" sz="2000" dirty="0">
                <a:latin typeface="Calibri" charset="0"/>
              </a:rPr>
              <a:t>Disks are doubling every 18 months or so -- not enough</a:t>
            </a:r>
          </a:p>
          <a:p>
            <a:pPr lvl="1"/>
            <a:r>
              <a:rPr lang="en-US" sz="2000" dirty="0">
                <a:latin typeface="Calibri" charset="0"/>
              </a:rPr>
              <a:t>In many cases, the data is not actually recorded as it is; </a:t>
            </a:r>
            <a:r>
              <a:rPr lang="en-US" sz="2000" i="1" dirty="0">
                <a:latin typeface="Calibri" charset="0"/>
              </a:rPr>
              <a:t>summarized </a:t>
            </a:r>
            <a:r>
              <a:rPr lang="en-US" sz="2000" dirty="0">
                <a:latin typeface="Calibri" charset="0"/>
              </a:rPr>
              <a:t>first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What if the disks crash ?</a:t>
            </a:r>
          </a:p>
          <a:p>
            <a:pPr lvl="1"/>
            <a:r>
              <a:rPr lang="en-US" sz="2000" dirty="0">
                <a:latin typeface="Calibri" charset="0"/>
              </a:rPr>
              <a:t>Very common, especially with 10,000’s of disks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How do we ensure “correctness” ?</a:t>
            </a:r>
          </a:p>
          <a:p>
            <a:pPr lvl="1"/>
            <a:r>
              <a:rPr lang="en-US" sz="2000" dirty="0">
                <a:latin typeface="Calibri" charset="0"/>
              </a:rPr>
              <a:t>What if the system crashes in the middle of an ATM transaction ?</a:t>
            </a:r>
          </a:p>
          <a:p>
            <a:pPr lvl="2"/>
            <a:r>
              <a:rPr lang="en-US" sz="1800" dirty="0">
                <a:latin typeface="Calibri" charset="0"/>
              </a:rPr>
              <a:t>Can’t have money disappearing</a:t>
            </a:r>
          </a:p>
          <a:p>
            <a:pPr lvl="1"/>
            <a:r>
              <a:rPr lang="en-US" sz="2000" dirty="0">
                <a:latin typeface="Calibri" charset="0"/>
              </a:rPr>
              <a:t>What happens when a million people try to buy tickets to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&lt;your favorite artist&gt;’s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 concert </a:t>
            </a:r>
            <a:r>
              <a:rPr lang="en-US" sz="2000" dirty="0">
                <a:latin typeface="Calibri" charset="0"/>
              </a:rPr>
              <a:t>at the same time ?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  <a:p>
            <a:pPr lvl="1"/>
            <a:endParaRPr lang="en-US" sz="2000" dirty="0">
              <a:latin typeface="Calibri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  <p:pic>
        <p:nvPicPr>
          <p:cNvPr id="24580" name="Picture 4" descr="over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1048" y="2971800"/>
            <a:ext cx="12543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582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What to do with the data ? How to process/analyze it ?</a:t>
            </a:r>
          </a:p>
          <a:p>
            <a:pPr lvl="1"/>
            <a:r>
              <a:rPr lang="en-US" sz="2000" dirty="0">
                <a:latin typeface="Calibri" charset="0"/>
              </a:rPr>
              <a:t>text search ?</a:t>
            </a:r>
          </a:p>
          <a:p>
            <a:pPr lvl="2"/>
            <a:r>
              <a:rPr lang="en-US" sz="1800" dirty="0">
                <a:latin typeface="Calibri" charset="0"/>
              </a:rPr>
              <a:t>Very limited </a:t>
            </a:r>
            <a:endParaRPr lang="en-US" sz="17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“find the stores with the maximum increase in sales in last month”</a:t>
            </a:r>
          </a:p>
          <a:p>
            <a:pPr lvl="2"/>
            <a:r>
              <a:rPr lang="en-US" sz="1800" dirty="0">
                <a:latin typeface="Calibri" charset="0"/>
              </a:rPr>
              <a:t>We can’t expect the users to write Java programs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“how much time from here to Pittsburgh if I start at 2pm ?”</a:t>
            </a:r>
          </a:p>
          <a:p>
            <a:pPr lvl="2"/>
            <a:r>
              <a:rPr lang="en-US" sz="2000" dirty="0">
                <a:latin typeface="Calibri" charset="0"/>
              </a:rPr>
              <a:t>Data is there; more will be soon (GPS, live traffic data)</a:t>
            </a:r>
          </a:p>
          <a:p>
            <a:pPr lvl="2"/>
            <a:r>
              <a:rPr lang="en-US" sz="2000" dirty="0">
                <a:latin typeface="Calibri" charset="0"/>
              </a:rPr>
              <a:t>Requires predictive capabilities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Increasing need to convert “information” to “knowledge”: 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mining/Machine Learning</a:t>
            </a:r>
          </a:p>
          <a:p>
            <a:pPr lvl="2"/>
            <a:r>
              <a:rPr lang="en-US" sz="1800" dirty="0">
                <a:latin typeface="Calibri" charset="0"/>
              </a:rPr>
              <a:t>“How many DVDs should we order?” (</a:t>
            </a:r>
            <a:r>
              <a:rPr lang="en-US" sz="1800" dirty="0" err="1">
                <a:latin typeface="Calibri" charset="0"/>
              </a:rPr>
              <a:t>Netflix</a:t>
            </a:r>
            <a:r>
              <a:rPr lang="en-US" sz="1800" dirty="0">
                <a:latin typeface="Calibri" charset="0"/>
              </a:rPr>
              <a:t>)</a:t>
            </a:r>
            <a:endParaRPr lang="en-US" sz="1400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Find videos with this type of an event (say car break-ins)</a:t>
            </a:r>
            <a:endParaRPr lang="en-US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Mine the “blogs” to detect “buzz” 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Motivation: Data Overload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Speed !! </a:t>
            </a:r>
          </a:p>
          <a:p>
            <a:pPr lvl="1"/>
            <a:r>
              <a:rPr lang="en-US" sz="2000" dirty="0">
                <a:latin typeface="Calibri" charset="0"/>
              </a:rPr>
              <a:t>With TB’s of data, just finding something (even if you know what), is not easy</a:t>
            </a:r>
          </a:p>
          <a:p>
            <a:pPr lvl="2"/>
            <a:r>
              <a:rPr lang="en-US" sz="2000" dirty="0">
                <a:latin typeface="Calibri" charset="0"/>
              </a:rPr>
              <a:t>Reading a file with TB of data can take hours</a:t>
            </a:r>
          </a:p>
          <a:p>
            <a:pPr lvl="1"/>
            <a:r>
              <a:rPr lang="en-US" sz="2000" dirty="0">
                <a:latin typeface="Calibri" charset="0"/>
              </a:rPr>
              <a:t>Imagine a bank and millions of ATMs</a:t>
            </a:r>
          </a:p>
          <a:p>
            <a:pPr lvl="2"/>
            <a:r>
              <a:rPr lang="en-US" sz="2000" dirty="0">
                <a:latin typeface="Calibri" charset="0"/>
              </a:rPr>
              <a:t>How much time does it take you to do a withdrawal ?</a:t>
            </a:r>
          </a:p>
          <a:p>
            <a:pPr lvl="2"/>
            <a:r>
              <a:rPr lang="en-US" sz="2000" dirty="0">
                <a:latin typeface="Calibri" charset="0"/>
              </a:rPr>
              <a:t>The data is not local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How do we guarantee the data will be there 10 years from now ?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Privacy and security !!!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Every other day we see some database leaked on the web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How to make sure different users’ data is protected from each other </a:t>
            </a:r>
          </a:p>
          <a:p>
            <a:endParaRPr lang="en-US" sz="28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redundancy and inconsistency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Multiple file formats, duplication of information in different files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Difficulty in accessing data 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Need to write a new program to carry out each new task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isolation — multiple files and formats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Integrity problems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Integrity constraints  (e.g., account balance &gt; 0) become “buried” in program code rather than being stated explicitly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Hard to add new constraints or change existing ones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not use file systems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981200" y="3091434"/>
            <a:ext cx="5562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Welcome and Logistics</a:t>
            </a:r>
          </a:p>
        </p:txBody>
      </p:sp>
    </p:spTree>
    <p:extLst>
      <p:ext uri="{BB962C8B-B14F-4D97-AF65-F5344CB8AC3E}">
        <p14:creationId xmlns:p14="http://schemas.microsoft.com/office/powerpoint/2010/main" val="414111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Atomicity of updates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by multiple users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needed for performance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Uncontrolled concurrent accesses can lead to inconsistencies</a:t>
            </a:r>
          </a:p>
          <a:p>
            <a:pPr lvl="3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Two people reading a balance (say 100) and updating it by withdrawing money (say 50 each) at the same time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Security problems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 to provide user access to some, but not all, data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not use file systems 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We will mainly discuss structured data</a:t>
            </a:r>
          </a:p>
          <a:p>
            <a:pPr lvl="1"/>
            <a:r>
              <a:rPr lang="en-US" sz="2000" dirty="0">
                <a:latin typeface="Calibri" charset="0"/>
              </a:rPr>
              <a:t>That can be represented in tabular forms (called Relational data)</a:t>
            </a:r>
          </a:p>
          <a:p>
            <a:pPr lvl="1"/>
            <a:r>
              <a:rPr lang="en-US" sz="2000" dirty="0">
                <a:latin typeface="Calibri" charset="0"/>
              </a:rPr>
              <a:t>We will spend some time on JSON/Document Data Model (MongoDB)</a:t>
            </a:r>
          </a:p>
          <a:p>
            <a:pPr lvl="1"/>
            <a:r>
              <a:rPr lang="en-US" sz="2000" dirty="0">
                <a:latin typeface="Calibri" charset="0"/>
              </a:rPr>
              <a:t>We will also spend some time on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-like stuff (Apache Spark)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Still the biggest and most important business (?)</a:t>
            </a:r>
          </a:p>
          <a:p>
            <a:pPr lvl="1"/>
            <a:r>
              <a:rPr lang="en-US" sz="2000" dirty="0">
                <a:latin typeface="Calibri" charset="0"/>
              </a:rPr>
              <a:t>Well defined problem with really good solutions that work</a:t>
            </a:r>
          </a:p>
          <a:p>
            <a:pPr lvl="2"/>
            <a:r>
              <a:rPr lang="en-US" sz="2000" dirty="0">
                <a:latin typeface="Calibri" charset="0"/>
              </a:rPr>
              <a:t>Contrast </a:t>
            </a:r>
            <a:r>
              <a:rPr lang="en-US" sz="2000" dirty="0" err="1">
                <a:latin typeface="Calibri" charset="0"/>
              </a:rPr>
              <a:t>XQuery</a:t>
            </a:r>
            <a:r>
              <a:rPr lang="en-US" sz="2000" dirty="0">
                <a:latin typeface="Calibri" charset="0"/>
              </a:rPr>
              <a:t> for XML </a:t>
            </a:r>
            <a:r>
              <a:rPr lang="en-US" sz="2000" dirty="0" err="1">
                <a:latin typeface="Calibri" charset="0"/>
              </a:rPr>
              <a:t>vs</a:t>
            </a:r>
            <a:r>
              <a:rPr lang="en-US" sz="2000" dirty="0">
                <a:latin typeface="Calibri" charset="0"/>
              </a:rPr>
              <a:t> SQL for relational </a:t>
            </a:r>
          </a:p>
          <a:p>
            <a:pPr lvl="1"/>
            <a:r>
              <a:rPr lang="en-US" sz="2000" dirty="0">
                <a:latin typeface="Calibri" charset="0"/>
              </a:rPr>
              <a:t>Solid technological foundations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Many of the basic techniques however are directly applicable</a:t>
            </a:r>
          </a:p>
          <a:p>
            <a:pPr lvl="1"/>
            <a:r>
              <a:rPr lang="en-US" sz="2000" dirty="0">
                <a:latin typeface="Calibri" charset="0"/>
              </a:rPr>
              <a:t>E.g. reliable data storage etc.</a:t>
            </a:r>
          </a:p>
          <a:p>
            <a:pPr lvl="1"/>
            <a:r>
              <a:rPr lang="en-US" sz="2000" dirty="0">
                <a:latin typeface="Calibri" charset="0"/>
              </a:rPr>
              <a:t>Cf. Many recent attempts to add SQL-like capabilities, transactions to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 and related technologies</a:t>
            </a:r>
          </a:p>
          <a:p>
            <a:pPr lvl="2"/>
            <a:r>
              <a:rPr lang="en-US" sz="1800" dirty="0">
                <a:latin typeface="Calibri" charset="0"/>
              </a:rPr>
              <a:t>E.g., Spark </a:t>
            </a:r>
            <a:r>
              <a:rPr lang="en-US" sz="1800" dirty="0" err="1">
                <a:latin typeface="Calibri" charset="0"/>
              </a:rPr>
              <a:t>DataFrames</a:t>
            </a:r>
            <a:endParaRPr lang="en-US" sz="1800" dirty="0">
              <a:latin typeface="Calibri" charset="0"/>
            </a:endParaRP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8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90678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Introduction </a:t>
            </a:r>
          </a:p>
          <a:p>
            <a:pPr lvl="1"/>
            <a:r>
              <a:rPr lang="en-US" sz="1600" dirty="0">
                <a:latin typeface="Calibri" charset="0"/>
              </a:rPr>
              <a:t>Motivation, data abstraction, common data systems architectures today</a:t>
            </a:r>
          </a:p>
          <a:p>
            <a:r>
              <a:rPr lang="en-US" sz="2000" dirty="0">
                <a:latin typeface="Calibri" charset="0"/>
              </a:rPr>
              <a:t>Relational Model + SQL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(Two programming assignments)</a:t>
            </a:r>
          </a:p>
          <a:p>
            <a:r>
              <a:rPr lang="en-US" sz="2000" dirty="0">
                <a:latin typeface="Calibri" charset="0"/>
              </a:rPr>
              <a:t>Schema Design: Entity-relationship Models and Normalization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(Long-form </a:t>
            </a:r>
            <a:r>
              <a:rPr lang="en-US" sz="2000" dirty="0" err="1">
                <a:solidFill>
                  <a:srgbClr val="C00000"/>
                </a:solidFill>
                <a:latin typeface="Calibri" charset="0"/>
              </a:rPr>
              <a:t>Assgn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)</a:t>
            </a:r>
          </a:p>
          <a:p>
            <a:pPr lvl="1"/>
            <a:r>
              <a:rPr lang="en-US" sz="1800" dirty="0">
                <a:latin typeface="Calibri" charset="0"/>
              </a:rPr>
              <a:t>How to create a database schema, and how to ensure it is “good”</a:t>
            </a:r>
          </a:p>
          <a:p>
            <a:r>
              <a:rPr lang="en-US" sz="2000" dirty="0">
                <a:latin typeface="Calibri" charset="0"/>
              </a:rPr>
              <a:t>Implementation Issues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(Programming assignment)</a:t>
            </a:r>
          </a:p>
          <a:p>
            <a:pPr lvl="1"/>
            <a:r>
              <a:rPr lang="en-US" sz="1600" dirty="0">
                <a:latin typeface="Calibri" charset="0"/>
              </a:rPr>
              <a:t>Different types of storage, and how to ensure reliability in presence of failures</a:t>
            </a:r>
          </a:p>
          <a:p>
            <a:pPr lvl="1"/>
            <a:r>
              <a:rPr lang="en-US" sz="1600" dirty="0">
                <a:latin typeface="Calibri" charset="0"/>
              </a:rPr>
              <a:t>Indexes for faster retrieval of data</a:t>
            </a:r>
          </a:p>
          <a:p>
            <a:pPr lvl="1"/>
            <a:r>
              <a:rPr lang="en-US" sz="1600" dirty="0">
                <a:latin typeface="Calibri" charset="0"/>
              </a:rPr>
              <a:t>How an SQL query is processed and optimized</a:t>
            </a:r>
          </a:p>
          <a:p>
            <a:r>
              <a:rPr lang="en-US" sz="2000" dirty="0">
                <a:latin typeface="Calibri" charset="0"/>
              </a:rPr>
              <a:t>NoSQL (somewhat of a misnomer)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(Programming assignment)</a:t>
            </a:r>
          </a:p>
          <a:p>
            <a:pPr lvl="1"/>
            <a:r>
              <a:rPr lang="en-US" sz="1600" dirty="0">
                <a:latin typeface="Calibri" charset="0"/>
              </a:rPr>
              <a:t>Document, key-value, and graph data models</a:t>
            </a:r>
          </a:p>
          <a:p>
            <a:pPr lvl="1"/>
            <a:r>
              <a:rPr lang="en-US" sz="1600" dirty="0">
                <a:latin typeface="Calibri" charset="0"/>
              </a:rPr>
              <a:t>MongoDB and its Query Language</a:t>
            </a:r>
          </a:p>
          <a:p>
            <a:pPr lvl="1"/>
            <a:r>
              <a:rPr lang="en-US" sz="1600" dirty="0">
                <a:latin typeface="Calibri" charset="0"/>
              </a:rPr>
              <a:t>Map-reduce Model and Apache Spark</a:t>
            </a:r>
          </a:p>
          <a:p>
            <a:r>
              <a:rPr lang="en-US" sz="2000" dirty="0">
                <a:latin typeface="Calibri" charset="0"/>
              </a:rPr>
              <a:t>Transactions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(Long-form Assignment)</a:t>
            </a:r>
          </a:p>
          <a:p>
            <a:pPr lvl="1"/>
            <a:r>
              <a:rPr lang="en-US" sz="1600" dirty="0">
                <a:latin typeface="Calibri" charset="0"/>
              </a:rPr>
              <a:t>How to do concurrent updates correctly</a:t>
            </a:r>
          </a:p>
          <a:p>
            <a:pPr lvl="1"/>
            <a:r>
              <a:rPr lang="en-US" sz="1600" dirty="0">
                <a:latin typeface="Calibri" charset="0"/>
              </a:rPr>
              <a:t>How to ensure consistency in presence of failures</a:t>
            </a: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 of the Course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9294B-9AA5-8D49-9AD4-32AB2250DB8A}"/>
              </a:ext>
            </a:extLst>
          </p:cNvPr>
          <p:cNvSpPr txBox="1"/>
          <p:nvPr/>
        </p:nvSpPr>
        <p:spPr>
          <a:xfrm>
            <a:off x="5410200" y="61722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/>
              <a:t>Programming assignments may have small non-programming component,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35005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uiExpand="1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strike="sngStrike" dirty="0">
                <a:latin typeface="Calibri" charset="0"/>
              </a:rPr>
              <a:t>Web App Development and Programming Project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An important topic, but insufficient time to cover it in sufficient depth</a:t>
            </a:r>
          </a:p>
          <a:p>
            <a:pPr marL="630238" lvl="2" indent="0">
              <a:spcAft>
                <a:spcPts val="600"/>
              </a:spcAft>
              <a:buNone/>
            </a:pPr>
            <a:r>
              <a:rPr lang="en-US" sz="1800" dirty="0">
                <a:latin typeface="Calibri" charset="0"/>
              </a:rPr>
              <a:t>		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Less Detailed Discussion of Indexing and Query Processing</a:t>
            </a:r>
            <a:endParaRPr lang="en-US" sz="2000" dirty="0">
              <a:latin typeface="Calibri" charset="0"/>
            </a:endParaRPr>
          </a:p>
          <a:p>
            <a:pPr lvl="4">
              <a:spcAft>
                <a:spcPts val="600"/>
              </a:spcAft>
            </a:pPr>
            <a:endParaRPr lang="en-US" sz="17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More in-depth NoSQL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MongoDB (including a programming project)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Deeper discussion of other NoSQL data models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(MapReduce/Spark has been covered in the past)</a:t>
            </a:r>
          </a:p>
          <a:p>
            <a:pPr lvl="4">
              <a:spcAft>
                <a:spcPts val="600"/>
              </a:spcAft>
            </a:pPr>
            <a:endParaRPr lang="en-US" sz="15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Replace implementation project for Transactions with a long-form assignment instead </a:t>
            </a:r>
          </a:p>
          <a:p>
            <a:pPr marL="392113" lvl="1" indent="0">
              <a:spcAft>
                <a:spcPts val="600"/>
              </a:spcAft>
              <a:buNone/>
            </a:pPr>
            <a:endParaRPr lang="en-US" sz="2000" dirty="0">
              <a:latin typeface="Calibri" charset="0"/>
            </a:endParaRP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 Changes from Fall 2020</a:t>
            </a:r>
          </a:p>
        </p:txBody>
      </p:sp>
    </p:spTree>
    <p:extLst>
      <p:ext uri="{BB962C8B-B14F-4D97-AF65-F5344CB8AC3E}">
        <p14:creationId xmlns:p14="http://schemas.microsoft.com/office/powerpoint/2010/main" val="339238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Why study databases ?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Shift from </a:t>
            </a:r>
            <a:r>
              <a:rPr lang="en-US" sz="2400" i="1" dirty="0">
                <a:latin typeface="Calibri" charset="0"/>
              </a:rPr>
              <a:t>computation</a:t>
            </a:r>
            <a:r>
              <a:rPr lang="en-US" sz="2400" dirty="0">
                <a:latin typeface="Calibri" charset="0"/>
              </a:rPr>
              <a:t> to </a:t>
            </a:r>
            <a:r>
              <a:rPr lang="en-US" sz="2400" i="1" dirty="0">
                <a:latin typeface="Calibri" charset="0"/>
              </a:rPr>
              <a:t>information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Always true in </a:t>
            </a:r>
            <a:r>
              <a:rPr lang="en-US" sz="2400" i="1" dirty="0">
                <a:latin typeface="Calibri" charset="0"/>
              </a:rPr>
              <a:t>corporate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Increasing true for </a:t>
            </a:r>
            <a:r>
              <a:rPr lang="en-US" sz="2400" i="1" dirty="0">
                <a:latin typeface="Calibri" charset="0"/>
              </a:rPr>
              <a:t>personal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i="1" dirty="0">
                <a:latin typeface="Calibri" charset="0"/>
              </a:rPr>
              <a:t>scientific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Need has exploded in recent years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Data is growing at a very fast rate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Solving the data management problems is going to be a key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Database Management Systems provide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Data abstraction: Key in evolving systems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Guarantees about data integrity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 presence of concurrent access, failures…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Speed !!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516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aseline="0" dirty="0">
                <a:latin typeface="Calibri" panose="020F0502020204030204" pitchFamily="34" charset="0"/>
                <a:cs typeface="Calibri" panose="020F0502020204030204" pitchFamily="34" charset="0"/>
              </a:rPr>
              <a:t>Data Models and 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77178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Models and Why Capturing “Structure” is Important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Abstraction, and Views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Logical and Physical Data Independence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6717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991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Provide a systematic way to solve data management issues</a:t>
            </a:r>
          </a:p>
          <a:p>
            <a:r>
              <a:rPr lang="en-US" sz="2000" dirty="0">
                <a:latin typeface="Calibri" charset="0"/>
              </a:rPr>
              <a:t>Aim is to allow easy management of high volumes of data</a:t>
            </a:r>
          </a:p>
          <a:p>
            <a:pPr lvl="1"/>
            <a:r>
              <a:rPr lang="en-US" sz="2000" dirty="0">
                <a:latin typeface="Calibri" charset="0"/>
              </a:rPr>
              <a:t>Storing , Updating, Querying, Analyzing ….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u="sng" dirty="0">
                <a:latin typeface="Calibri" charset="0"/>
              </a:rPr>
              <a:t>What is a Database ?</a:t>
            </a:r>
          </a:p>
          <a:p>
            <a:pPr lvl="1"/>
            <a:r>
              <a:rPr lang="en-US" sz="2000" dirty="0">
                <a:latin typeface="Calibri" charset="0"/>
              </a:rPr>
              <a:t>A large, integrated collection of (mostly </a:t>
            </a:r>
            <a:r>
              <a:rPr lang="en-US" sz="2000" i="1" dirty="0">
                <a:latin typeface="Calibri" charset="0"/>
              </a:rPr>
              <a:t>structured</a:t>
            </a:r>
            <a:r>
              <a:rPr lang="en-US" sz="2000" dirty="0">
                <a:latin typeface="Calibri" charset="0"/>
              </a:rPr>
              <a:t>) data</a:t>
            </a:r>
          </a:p>
          <a:p>
            <a:pPr lvl="1"/>
            <a:r>
              <a:rPr lang="en-US" sz="2000" dirty="0">
                <a:latin typeface="Calibri" charset="0"/>
              </a:rPr>
              <a:t>Typically models and captures information about a real-world </a:t>
            </a:r>
            <a:r>
              <a:rPr lang="en-US" sz="2000" b="1" i="1" dirty="0">
                <a:solidFill>
                  <a:srgbClr val="FF0000"/>
                </a:solidFill>
                <a:latin typeface="Calibri" charset="0"/>
              </a:rPr>
              <a:t>enterprise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Entities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courses, students)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Relationships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</a:t>
            </a:r>
            <a:r>
              <a:rPr lang="en-US" sz="2000" b="1" i="1" dirty="0">
                <a:latin typeface="Calibri" charset="0"/>
              </a:rPr>
              <a:t>John</a:t>
            </a:r>
            <a:r>
              <a:rPr lang="en-US" sz="2000" i="1" dirty="0">
                <a:latin typeface="Calibri" charset="0"/>
              </a:rPr>
              <a:t> is taking </a:t>
            </a:r>
            <a:r>
              <a:rPr lang="en-US" sz="2000" b="1" i="1" dirty="0">
                <a:latin typeface="Calibri" charset="0"/>
              </a:rPr>
              <a:t>CMSC 424</a:t>
            </a:r>
            <a:r>
              <a:rPr lang="en-US" sz="2000" i="1" dirty="0">
                <a:latin typeface="Calibri" charset="0"/>
              </a:rPr>
              <a:t>)</a:t>
            </a:r>
            <a:r>
              <a:rPr lang="en-US" sz="1800" dirty="0">
                <a:latin typeface="Calibri" charset="0"/>
              </a:rPr>
              <a:t>				</a:t>
            </a:r>
          </a:p>
          <a:p>
            <a:pPr lvl="2"/>
            <a:r>
              <a:rPr lang="en-US" sz="2000" dirty="0">
                <a:latin typeface="Calibri" charset="0"/>
              </a:rPr>
              <a:t>Usually also contains:</a:t>
            </a:r>
          </a:p>
          <a:p>
            <a:pPr lvl="3"/>
            <a:r>
              <a:rPr lang="en-US" sz="2000" dirty="0">
                <a:latin typeface="Calibri" charset="0"/>
              </a:rPr>
              <a:t>Knowledge of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constraints</a:t>
            </a:r>
            <a:r>
              <a:rPr lang="en-US" sz="2000" dirty="0">
                <a:latin typeface="Calibri" charset="0"/>
              </a:rPr>
              <a:t> on the data </a:t>
            </a:r>
            <a:r>
              <a:rPr lang="en-US" sz="2000" i="1" dirty="0">
                <a:latin typeface="Calibri" charset="0"/>
              </a:rPr>
              <a:t>(e.g. course capacities)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Business logic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pre-requisite rules)</a:t>
            </a:r>
          </a:p>
          <a:p>
            <a:pPr lvl="3"/>
            <a:r>
              <a:rPr lang="en-US" dirty="0">
                <a:latin typeface="Calibri" charset="0"/>
              </a:rPr>
              <a:t>Encoded as part of the data model (preferable) or through external programs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If there is no structure in the data, hard to do much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Contrast managing emails vs managing photos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Much of the data we need to deal with is highly structured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data is </a:t>
            </a:r>
            <a:r>
              <a:rPr lang="en-US" sz="2400" i="1" dirty="0">
                <a:latin typeface="Calibri" charset="0"/>
              </a:rPr>
              <a:t>semi-structured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Resumes, Webpages, Blogs etc.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complicated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Social networks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no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Text data, Video/Image data etc.</a:t>
            </a:r>
          </a:p>
          <a:p>
            <a:pPr lvl="1">
              <a:spcAft>
                <a:spcPts val="600"/>
              </a:spcAft>
            </a:pPr>
            <a:endParaRPr lang="en-US" sz="2400" dirty="0">
              <a:latin typeface="Calibri" charset="0"/>
            </a:endParaRPr>
          </a:p>
          <a:p>
            <a:pPr lvl="2">
              <a:spcAft>
                <a:spcPts val="600"/>
              </a:spcAft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charset="0"/>
              </a:rPr>
              <a:t>A lot of the data we encounter is structured</a:t>
            </a:r>
          </a:p>
          <a:p>
            <a:pPr lvl="1"/>
            <a:r>
              <a:rPr lang="en-US" sz="2000" dirty="0">
                <a:latin typeface="Calibri" charset="0"/>
              </a:rPr>
              <a:t>Some have very simple structures </a:t>
            </a:r>
          </a:p>
          <a:p>
            <a:pPr lvl="2"/>
            <a:r>
              <a:rPr lang="en-US" sz="2000" dirty="0">
                <a:latin typeface="Calibri" charset="0"/>
              </a:rPr>
              <a:t>E.g. Data that can be represented in tabular forms</a:t>
            </a:r>
          </a:p>
          <a:p>
            <a:pPr lvl="1"/>
            <a:r>
              <a:rPr lang="en-US" sz="2000" dirty="0">
                <a:latin typeface="Calibri" charset="0"/>
              </a:rPr>
              <a:t>Significantly easier to deal with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We will focus on such data for much of the class</a:t>
            </a:r>
          </a:p>
          <a:p>
            <a:pPr lvl="2"/>
            <a:endParaRPr lang="en-US" sz="2000" dirty="0">
              <a:latin typeface="Calibri" charset="0"/>
            </a:endParaRPr>
          </a:p>
          <a:p>
            <a:pPr lvl="2"/>
            <a:endParaRPr lang="en-US" sz="2000" dirty="0">
              <a:latin typeface="Calibri" charset="0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graphicFrame>
        <p:nvGraphicFramePr>
          <p:cNvPr id="415905" name="Group 161"/>
          <p:cNvGraphicFramePr>
            <a:graphicFrameLocks noGrp="1"/>
          </p:cNvGraphicFramePr>
          <p:nvPr/>
        </p:nvGraphicFramePr>
        <p:xfrm>
          <a:off x="304800" y="3733800"/>
          <a:ext cx="3886200" cy="2027238"/>
        </p:xfrm>
        <a:graphic>
          <a:graphicData uri="http://schemas.openxmlformats.org/drawingml/2006/table">
            <a:tbl>
              <a:tblPr/>
              <a:tblGrid>
                <a:gridCol w="147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Account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acct_no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balance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Downtown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Mianus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Perry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R.H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A-215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A-102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A-305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500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700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350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5906" name="Group 162"/>
          <p:cNvGraphicFramePr>
            <a:graphicFrameLocks noGrp="1"/>
          </p:cNvGraphicFramePr>
          <p:nvPr/>
        </p:nvGraphicFramePr>
        <p:xfrm>
          <a:off x="4953000" y="3735388"/>
          <a:ext cx="3810000" cy="1982788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Customer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cstreet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ccity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Jones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Smith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Hayes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Lindsay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Park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Pittsfield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4238"/>
            <a:ext cx="8458200" cy="54403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Course description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600" i="1" dirty="0"/>
              <a:t>Students are introduced to database systems and motivates the database approach as a mechanism for modeling the real world. An in-depth coverage of the relational model, logical database design, query languages, and other database concepts including query optimization, concurrency control; transaction management, and log based crash recovery. Distributed and Web database architectures are also discussed.</a:t>
            </a:r>
          </a:p>
          <a:p>
            <a:pPr lvl="7">
              <a:spcAft>
                <a:spcPts val="600"/>
              </a:spcAft>
            </a:pPr>
            <a:endParaRPr lang="en-US" sz="900" i="1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 understand this semester will be challenging for everyone, and we will try to do what we can to make things easier</a:t>
            </a:r>
            <a:endParaRPr lang="en-US" sz="1800" dirty="0">
              <a:solidFill>
                <a:srgbClr val="FF0000"/>
              </a:solidFill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Typical in-person instruction, 2 classes a week etc.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Will record lectures but quality may not be as good</a:t>
            </a:r>
            <a:endParaRPr lang="en-US" sz="1800" dirty="0"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Will make available pre-recorded videos from Fall 2020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Expect about 90% overlap – will try to keep slides the same for most material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Use the discussion forums, office hours as much as possible – assignments are to be done individually, but you are allowed to discuss among yourselves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Fill out the survey covering your background, your expectations, and potential issues (</a:t>
            </a:r>
            <a:r>
              <a:rPr lang="en-US" sz="1800" dirty="0">
                <a:latin typeface="Calibri" charset="0"/>
                <a:hlinkClick r:id="rId3"/>
              </a:rPr>
              <a:t>https://forms.gle/kgEtv8zBt7r12T4s9 --</a:t>
            </a:r>
            <a:r>
              <a:rPr lang="en-US" sz="1800" dirty="0">
                <a:latin typeface="Calibri" charset="0"/>
              </a:rPr>
              <a:t> will post on </a:t>
            </a:r>
            <a:r>
              <a:rPr lang="en-US" sz="1800" dirty="0" err="1">
                <a:latin typeface="Calibri" charset="0"/>
              </a:rPr>
              <a:t>CampusWire</a:t>
            </a:r>
            <a:r>
              <a:rPr lang="en-US" sz="1800" dirty="0">
                <a:latin typeface="Calibri" charset="0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endParaRPr lang="en-US" sz="1800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Welcome to CMSC424: Database Design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AA62-6B81-BF42-907A-9FA9E938D5EA}"/>
              </a:ext>
            </a:extLst>
          </p:cNvPr>
          <p:cNvSpPr txBox="1"/>
          <p:nvPr/>
        </p:nvSpPr>
        <p:spPr>
          <a:xfrm>
            <a:off x="4744065" y="6305490"/>
            <a:ext cx="439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accent2"/>
                </a:solidFill>
              </a:rPr>
              <a:t>No Laptops without permission !</a:t>
            </a:r>
          </a:p>
        </p:txBody>
      </p:sp>
    </p:spTree>
    <p:extLst>
      <p:ext uri="{BB962C8B-B14F-4D97-AF65-F5344CB8AC3E}">
        <p14:creationId xmlns:p14="http://schemas.microsoft.com/office/powerpoint/2010/main" val="25058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066800"/>
            <a:ext cx="5715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Some data has a little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more complicated structure</a:t>
            </a:r>
          </a:p>
          <a:p>
            <a:pPr lvl="1">
              <a:spcAft>
                <a:spcPts val="600"/>
              </a:spcAft>
            </a:pPr>
            <a:r>
              <a:rPr lang="en-US" sz="2000" dirty="0" err="1">
                <a:latin typeface="Calibri" charset="0"/>
              </a:rPr>
              <a:t>E.g</a:t>
            </a:r>
            <a:r>
              <a:rPr lang="en-US" sz="2000" dirty="0">
                <a:latin typeface="Calibri" charset="0"/>
              </a:rPr>
              <a:t> graph structures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Map data, social networks data, the web link structure </a:t>
            </a:r>
            <a:r>
              <a:rPr lang="en-US" sz="2000" dirty="0" err="1">
                <a:latin typeface="Calibri" charset="0"/>
              </a:rPr>
              <a:t>etc</a:t>
            </a:r>
            <a:endParaRPr lang="en-US" sz="2000" dirty="0"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Can convert to tabular forms for storage, but may not be optimal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Queries often reason about graph structure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Find my “</a:t>
            </a:r>
            <a:r>
              <a:rPr lang="en-US" sz="2000" i="1" dirty="0" err="1">
                <a:latin typeface="Calibri" charset="0"/>
              </a:rPr>
              <a:t>Erdos</a:t>
            </a:r>
            <a:r>
              <a:rPr lang="en-US" sz="2000" i="1" dirty="0">
                <a:latin typeface="Calibri" charset="0"/>
              </a:rPr>
              <a:t> number”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Suggest friends based on current friends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Growing importance in recent years in a variety of domains: Biological, social networks, web…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295400"/>
            <a:ext cx="3352800" cy="40233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633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6705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Increasing amount of data in a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semi-structured format</a:t>
            </a:r>
          </a:p>
          <a:p>
            <a:pPr lvl="1"/>
            <a:r>
              <a:rPr lang="en-US" sz="1800" dirty="0">
                <a:latin typeface="Calibri" charset="0"/>
              </a:rPr>
              <a:t>XML – Self-describing tags (HTML ?)</a:t>
            </a:r>
          </a:p>
          <a:p>
            <a:pPr lvl="1"/>
            <a:r>
              <a:rPr lang="en-US" sz="1800" dirty="0">
                <a:latin typeface="Calibri" charset="0"/>
              </a:rPr>
              <a:t>Complicates a lot of things</a:t>
            </a:r>
          </a:p>
          <a:p>
            <a:pPr lvl="1"/>
            <a:r>
              <a:rPr lang="en-US" sz="1800" dirty="0">
                <a:latin typeface="Calibri" charset="0"/>
              </a:rPr>
              <a:t>We will discuss this toward the end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A huge amount of data is unfortunately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unstructured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Books, WWW 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Amenable to pretty much only text search… so far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Information </a:t>
            </a:r>
            <a:r>
              <a:rPr lang="en-US" sz="1800" dirty="0" err="1">
                <a:latin typeface="Calibri" charset="0"/>
              </a:rPr>
              <a:t>Retreival</a:t>
            </a:r>
            <a:r>
              <a:rPr lang="en-US" sz="1800" dirty="0">
                <a:latin typeface="Calibri" charset="0"/>
              </a:rPr>
              <a:t> research deals with this topic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What about Google search ?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Google search is mainly successful because it uses the structure (in its original incarnation)</a:t>
            </a:r>
          </a:p>
          <a:p>
            <a:pPr lvl="2">
              <a:spcAft>
                <a:spcPts val="0"/>
              </a:spcAft>
            </a:pPr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Video ? Music ?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Can represent in DBMS’s, but can’t really operate on them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 lvl="2"/>
            <a:endParaRPr lang="en-US" sz="1800" dirty="0">
              <a:latin typeface="Calibri" charset="0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34820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066800"/>
            <a:ext cx="2438400" cy="196263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038600"/>
            <a:ext cx="2511552" cy="2025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6096000"/>
            <a:ext cx="4114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aseline="0"/>
              <a:t>circle size == page importance == </a:t>
            </a:r>
            <a:r>
              <a:rPr lang="en-US" sz="1200" b="1" baseline="0">
                <a:solidFill>
                  <a:srgbClr val="FF0000"/>
                </a:solidFill>
              </a:rPr>
              <a:t>pagerank </a:t>
            </a:r>
          </a:p>
          <a:p>
            <a:r>
              <a:rPr lang="en-US" sz="1200" baseline="0"/>
              <a:t>more incoming links </a:t>
            </a:r>
            <a:r>
              <a:rPr lang="en-US" sz="1200" baseline="0">
                <a:sym typeface="Wingdings"/>
              </a:rPr>
              <a:t> higher pagerank</a:t>
            </a:r>
          </a:p>
          <a:p>
            <a:r>
              <a:rPr lang="en-US" sz="1200" baseline="0">
                <a:sym typeface="Wingdings"/>
              </a:rPr>
              <a:t>incoming links from important pages  higher pagerank</a:t>
            </a:r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2876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/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/>
            <a:endParaRPr lang="en-US" sz="22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How ?	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Two Key Concepts: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Modeling</a:t>
            </a:r>
            <a:r>
              <a:rPr lang="en-US" sz="2200" dirty="0">
                <a:latin typeface="Calibri" charset="0"/>
              </a:rPr>
              <a:t>: Allows reasoning about the data at a high level</a:t>
            </a:r>
          </a:p>
          <a:p>
            <a:pPr lvl="3"/>
            <a:r>
              <a:rPr lang="en-US" sz="2000" dirty="0">
                <a:latin typeface="Calibri" charset="0"/>
              </a:rPr>
              <a:t>e.g. “emails” have “sender”, “receiver”, “…”</a:t>
            </a:r>
          </a:p>
          <a:p>
            <a:pPr lvl="3"/>
            <a:r>
              <a:rPr lang="en-US" sz="2000" dirty="0">
                <a:latin typeface="Calibri" charset="0"/>
              </a:rPr>
              <a:t>Once we can describe the data, we can start “querying” it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Abstraction/Independence:</a:t>
            </a:r>
          </a:p>
          <a:p>
            <a:pPr lvl="3"/>
            <a:r>
              <a:rPr lang="en-US" sz="2000" dirty="0">
                <a:latin typeface="Calibri" charset="0"/>
              </a:rPr>
              <a:t>Layer the system so that the users/applications are insulated from the low-level details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154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Data modeling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model</a:t>
            </a:r>
            <a:r>
              <a:rPr lang="en-US" sz="2000" dirty="0">
                <a:latin typeface="Calibri" charset="0"/>
              </a:rPr>
              <a:t>: A collection of concepts that describes how data is represented and accessed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Schema:</a:t>
            </a:r>
            <a:r>
              <a:rPr lang="en-US" sz="2000" dirty="0">
                <a:latin typeface="Calibri" charset="0"/>
              </a:rPr>
              <a:t> A description of a specific collection of data, using a given data model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Some examples of data models that we will see</a:t>
            </a:r>
          </a:p>
          <a:p>
            <a:pPr lvl="2"/>
            <a:r>
              <a:rPr lang="en-US" sz="2000" dirty="0">
                <a:latin typeface="Calibri" charset="0"/>
              </a:rPr>
              <a:t>Relational, </a:t>
            </a:r>
            <a:r>
              <a:rPr lang="en-US" sz="2000" dirty="0">
                <a:latin typeface="Calibri" charset="0"/>
                <a:sym typeface="Wingdings"/>
              </a:rPr>
              <a:t>Entity-relationship model, XML, JSON…</a:t>
            </a:r>
          </a:p>
          <a:p>
            <a:pPr lvl="2"/>
            <a:r>
              <a:rPr lang="en-US" sz="2000" dirty="0">
                <a:latin typeface="Calibri" charset="0"/>
                <a:sym typeface="Wingdings"/>
              </a:rPr>
              <a:t>Object-oriented, object-relational, semantic data model, RDF…</a:t>
            </a:r>
          </a:p>
          <a:p>
            <a:pPr lvl="4"/>
            <a:endParaRPr lang="en-US" dirty="0">
              <a:latin typeface="Calibri" charset="0"/>
              <a:sym typeface="Wingdings"/>
            </a:endParaRPr>
          </a:p>
          <a:p>
            <a:pPr lvl="1"/>
            <a:r>
              <a:rPr lang="en-US" sz="2000" dirty="0">
                <a:latin typeface="Calibri" charset="0"/>
                <a:sym typeface="Wingdings"/>
              </a:rPr>
              <a:t>Why so many models ?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Tension between descriptive power and ease of use/efficiency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more data can be represented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harder to use, to query, and less efficient</a:t>
            </a:r>
            <a:endParaRPr lang="en-US" sz="1800" dirty="0">
              <a:latin typeface="Calibri" charset="0"/>
            </a:endParaRPr>
          </a:p>
          <a:p>
            <a:pPr lvl="2"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Modeling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Probably </a:t>
            </a:r>
            <a:r>
              <a:rPr lang="en-US" i="1" u="sng" dirty="0">
                <a:latin typeface="Calibri" charset="0"/>
              </a:rPr>
              <a:t>the </a:t>
            </a:r>
            <a:r>
              <a:rPr lang="en-US" dirty="0">
                <a:latin typeface="Calibri" charset="0"/>
              </a:rPr>
              <a:t>most important purpose of a DBMS</a:t>
            </a:r>
          </a:p>
          <a:p>
            <a:pPr eaLnBrk="1" hangingPunct="1"/>
            <a:r>
              <a:rPr lang="en-US" dirty="0">
                <a:latin typeface="Calibri" charset="0"/>
              </a:rPr>
              <a:t>Goal: Hiding </a:t>
            </a:r>
            <a:r>
              <a:rPr lang="en-US" i="1" u="sng" dirty="0">
                <a:latin typeface="Calibri" charset="0"/>
              </a:rPr>
              <a:t>low-level details</a:t>
            </a:r>
            <a:r>
              <a:rPr lang="en-US" dirty="0">
                <a:latin typeface="Calibri" charset="0"/>
              </a:rPr>
              <a:t> from the users of the system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Alternatively: the principle that</a:t>
            </a:r>
          </a:p>
          <a:p>
            <a:pPr lvl="2" eaLnBrk="1" hangingPunct="1"/>
            <a:r>
              <a:rPr lang="en-US" i="1" dirty="0">
                <a:latin typeface="Calibri" charset="0"/>
              </a:rPr>
              <a:t>applications and users should be insulated from how data is structured and stored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</a:t>
            </a:r>
            <a:r>
              <a:rPr lang="en-US" i="1" u="sng" dirty="0">
                <a:latin typeface="Calibri" charset="0"/>
              </a:rPr>
              <a:t>data independence</a:t>
            </a:r>
            <a:endParaRPr lang="en-US" u="sng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Through use of </a:t>
            </a:r>
            <a:r>
              <a:rPr lang="en-US" i="1" dirty="0">
                <a:latin typeface="Calibri" charset="0"/>
              </a:rPr>
              <a:t>logical abstractions</a:t>
            </a:r>
            <a:endParaRPr lang="en-US" dirty="0">
              <a:latin typeface="Calibri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578350" y="2819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654550" y="4648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873750" y="2209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873750" y="4038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30550" y="1066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82952" name="Text Box 13"/>
          <p:cNvSpPr txBox="1">
            <a:spLocks noChangeArrowheads="1"/>
          </p:cNvSpPr>
          <p:nvPr/>
        </p:nvSpPr>
        <p:spPr bwMode="auto">
          <a:xfrm>
            <a:off x="387350" y="4724400"/>
            <a:ext cx="36528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How data is actually stored ?</a:t>
            </a:r>
          </a:p>
          <a:p>
            <a:pPr algn="l"/>
            <a:r>
              <a:rPr lang="en-US" baseline="0"/>
              <a:t>    e.g. are we using disks ? Which</a:t>
            </a:r>
          </a:p>
          <a:p>
            <a:pPr algn="l"/>
            <a:r>
              <a:rPr lang="en-US" baseline="0"/>
              <a:t>    file system ?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387350" y="3124200"/>
            <a:ext cx="38941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is stored ?</a:t>
            </a:r>
          </a:p>
          <a:p>
            <a:pPr algn="l"/>
            <a:r>
              <a:rPr lang="en-US" baseline="0"/>
              <a:t>    describe data properties such as </a:t>
            </a:r>
          </a:p>
          <a:p>
            <a:pPr algn="l"/>
            <a:r>
              <a:rPr lang="en-US" baseline="0"/>
              <a:t>    data semantics, data relationships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228600" y="1219200"/>
            <a:ext cx="2597150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users and application programs  see ? </a:t>
            </a:r>
            <a:endParaRPr lang="en-US" baseline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2743200"/>
            <a:ext cx="3574982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Data Independence</a:t>
            </a:r>
          </a:p>
          <a:p>
            <a:pPr algn="l"/>
            <a:r>
              <a:rPr lang="en-US" i="1" baseline="0"/>
              <a:t>Protection from logical changes</a:t>
            </a:r>
          </a:p>
          <a:p>
            <a:pPr algn="l"/>
            <a:r>
              <a:rPr lang="en-US" i="1" baseline="0"/>
              <a:t>to the schema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352800" y="26670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0" y="4572000"/>
            <a:ext cx="338464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Data Independence</a:t>
            </a:r>
          </a:p>
          <a:p>
            <a:pPr algn="l"/>
            <a:r>
              <a:rPr lang="en-US" i="1" baseline="0"/>
              <a:t>Protection from changes to the</a:t>
            </a:r>
          </a:p>
          <a:p>
            <a:pPr algn="l"/>
            <a:r>
              <a:rPr lang="en-US" i="1" baseline="0"/>
              <a:t>physical structure of the data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352800" y="44958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Abstractions: Example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3048000"/>
            <a:ext cx="3318001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Schema</a:t>
            </a:r>
          </a:p>
          <a:p>
            <a:pPr algn="l"/>
            <a:r>
              <a:rPr lang="en-US" i="1" baseline="0"/>
              <a:t>students(sid, name, major, …)</a:t>
            </a:r>
          </a:p>
          <a:p>
            <a:pPr algn="l"/>
            <a:r>
              <a:rPr lang="en-US" i="1" baseline="0"/>
              <a:t>courses(cid, name, …)</a:t>
            </a:r>
          </a:p>
          <a:p>
            <a:pPr algn="l"/>
            <a:r>
              <a:rPr lang="en-US" i="1" baseline="0"/>
              <a:t>enrolled(sid, cid, …)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0" y="1066800"/>
            <a:ext cx="3048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A View Schema</a:t>
            </a:r>
          </a:p>
          <a:p>
            <a:pPr algn="l"/>
            <a:r>
              <a:rPr lang="en-US" i="1" baseline="0"/>
              <a:t>course_info(#registered,…)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5029200"/>
            <a:ext cx="502920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Schema</a:t>
            </a:r>
          </a:p>
          <a:p>
            <a:pPr algn="l"/>
            <a:r>
              <a:rPr lang="en-US" i="1" baseline="0"/>
              <a:t>all students in one file ordered by sid</a:t>
            </a:r>
          </a:p>
          <a:p>
            <a:pPr algn="l"/>
            <a:r>
              <a:rPr lang="en-US" i="1" baseline="0"/>
              <a:t>courses split into multiple files by colleges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aseline="0" dirty="0">
                <a:latin typeface="Calibri" panose="020F0502020204030204" pitchFamily="34" charset="0"/>
                <a:cs typeface="Calibri" panose="020F0502020204030204" pitchFamily="34" charset="0"/>
              </a:rPr>
              <a:t>DBMS Architectures;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9701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1.4, 1.9 (to some extent)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Definition and Data Manipulation Languages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Typical Database Architecture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Current Industry Outlook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115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4238"/>
            <a:ext cx="8458200" cy="54403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COVID Specific Notes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You should let me know of any excused absences due to COVID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latin typeface="Calibri" charset="0"/>
              </a:rPr>
              <a:t>We have built in enough flexibility to handle any excused absences without extra accommodations</a:t>
            </a:r>
          </a:p>
          <a:p>
            <a:pPr lvl="3" eaLnBrk="1" hangingPunct="1">
              <a:spcAft>
                <a:spcPts val="600"/>
              </a:spcAft>
            </a:pPr>
            <a:r>
              <a:rPr lang="en-US" sz="1400" dirty="0">
                <a:latin typeface="Calibri" charset="0"/>
              </a:rPr>
              <a:t>e.g., 10 late days in total – try to keep them for excused absences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latin typeface="Calibri" charset="0"/>
              </a:rPr>
              <a:t>Any additional accommodations MAY NOT be made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solidFill>
                  <a:schemeClr val="accent2"/>
                </a:solidFill>
                <a:latin typeface="Calibri" charset="0"/>
              </a:rPr>
              <a:t>Masks are required 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Calibri" charset="0"/>
              </a:rPr>
              <a:t>I will try to teach with a mask, but may have to adjust depending on how well you can hear me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Scan the QR Codes on your desks for contact-tracing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See here for more details: </a:t>
            </a:r>
            <a:r>
              <a:rPr lang="en-US" sz="1800" dirty="0">
                <a:latin typeface="Calibri" charset="0"/>
                <a:hlinkClick r:id="rId3"/>
              </a:rPr>
              <a:t>https://provost.umd.edu/node/4243</a:t>
            </a:r>
            <a:endParaRPr lang="en-US" sz="18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If you are not registered for the class (or aren’t on a waitlist), you cannot be here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Welcome to CMSC424: Database Design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AA62-6B81-BF42-907A-9FA9E938D5EA}"/>
              </a:ext>
            </a:extLst>
          </p:cNvPr>
          <p:cNvSpPr txBox="1"/>
          <p:nvPr/>
        </p:nvSpPr>
        <p:spPr>
          <a:xfrm>
            <a:off x="4744065" y="6305490"/>
            <a:ext cx="439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accent2"/>
                </a:solidFill>
              </a:rPr>
              <a:t>No Laptops without permission !</a:t>
            </a:r>
          </a:p>
        </p:txBody>
      </p:sp>
    </p:spTree>
    <p:extLst>
      <p:ext uri="{BB962C8B-B14F-4D97-AF65-F5344CB8AC3E}">
        <p14:creationId xmlns:p14="http://schemas.microsoft.com/office/powerpoint/2010/main" val="16280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000" dirty="0"/>
              <a:t>A DBMS is a software system designed to store, manage,	 facilitate access to databases</a:t>
            </a:r>
          </a:p>
          <a:p>
            <a:pPr lvl="1"/>
            <a:r>
              <a:rPr lang="en-US" sz="1800" dirty="0"/>
              <a:t>Typically uses a specific </a:t>
            </a:r>
            <a:r>
              <a:rPr lang="en-US" sz="1800" i="1" u="sng" dirty="0"/>
              <a:t>data model</a:t>
            </a:r>
            <a:r>
              <a:rPr lang="en-US" sz="1800" i="1" dirty="0"/>
              <a:t>, </a:t>
            </a:r>
            <a:r>
              <a:rPr lang="en-US" sz="1800" dirty="0"/>
              <a:t>and </a:t>
            </a:r>
          </a:p>
          <a:p>
            <a:pPr lvl="1"/>
            <a:r>
              <a:rPr lang="en-US" sz="1800" dirty="0"/>
              <a:t>Supports some level of </a:t>
            </a:r>
            <a:r>
              <a:rPr lang="en-US" sz="1800" i="1" u="sng" dirty="0"/>
              <a:t>physical and logical data independence</a:t>
            </a:r>
          </a:p>
          <a:p>
            <a:pPr marL="630238" lvl="2" indent="0">
              <a:buNone/>
            </a:pPr>
            <a:endParaRPr lang="en-US" sz="1600" dirty="0"/>
          </a:p>
          <a:p>
            <a:r>
              <a:rPr lang="en-US" sz="2000" dirty="0"/>
              <a:t>Provides:</a:t>
            </a:r>
          </a:p>
          <a:p>
            <a:pPr lvl="1"/>
            <a:r>
              <a:rPr lang="en-US" sz="1800" dirty="0"/>
              <a:t>Data Definition Language (DDL)</a:t>
            </a:r>
          </a:p>
          <a:p>
            <a:pPr lvl="2"/>
            <a:r>
              <a:rPr lang="en-US" sz="1600" dirty="0"/>
              <a:t>For defining and modifying the schemas</a:t>
            </a:r>
          </a:p>
          <a:p>
            <a:pPr lvl="1"/>
            <a:r>
              <a:rPr lang="en-US" sz="1800" dirty="0"/>
              <a:t>Data Manipulation Language (DML)</a:t>
            </a:r>
          </a:p>
          <a:p>
            <a:pPr lvl="2"/>
            <a:r>
              <a:rPr lang="en-US" sz="1600" dirty="0"/>
              <a:t>For retrieving, modifying, analyzing the data itself</a:t>
            </a:r>
          </a:p>
          <a:p>
            <a:pPr lvl="1"/>
            <a:r>
              <a:rPr lang="en-US" sz="1800" dirty="0"/>
              <a:t>Guarantees about correctness in presence of failures and concurrency, data semantics etc.</a:t>
            </a:r>
          </a:p>
          <a:p>
            <a:pPr lvl="2"/>
            <a:endParaRPr lang="en-US" sz="1600" dirty="0"/>
          </a:p>
          <a:p>
            <a:r>
              <a:rPr lang="en-US" sz="2000" dirty="0"/>
              <a:t>Common use patterns</a:t>
            </a:r>
          </a:p>
          <a:p>
            <a:pPr lvl="1"/>
            <a:r>
              <a:rPr lang="en-US" sz="1800" dirty="0"/>
              <a:t>Handling transactions (e.g. ATM Transactions, flight reservations)</a:t>
            </a:r>
          </a:p>
          <a:p>
            <a:pPr lvl="1"/>
            <a:r>
              <a:rPr lang="en-US" sz="1800" dirty="0"/>
              <a:t>Archival (storing historical data)</a:t>
            </a:r>
          </a:p>
          <a:p>
            <a:pPr lvl="1"/>
            <a:r>
              <a:rPr lang="en-US" sz="1800" dirty="0"/>
              <a:t>Analytics (e.g. identifying trends, </a:t>
            </a:r>
            <a:r>
              <a:rPr lang="en-US" sz="1800" b="1" dirty="0"/>
              <a:t>Data Mining</a:t>
            </a:r>
            <a:r>
              <a:rPr lang="en-US" sz="1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u="sng" dirty="0"/>
              <a:t>System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SQL</a:t>
            </a:r>
            <a:r>
              <a:rPr lang="en-US" sz="2400" dirty="0"/>
              <a:t> (sequel): Structured Query Language</a:t>
            </a:r>
          </a:p>
          <a:p>
            <a:pPr lvl="3"/>
            <a:endParaRPr lang="en-US" sz="16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definition (DDL)</a:t>
            </a:r>
          </a:p>
          <a:p>
            <a:pPr lvl="1"/>
            <a:r>
              <a:rPr lang="en-US" sz="2400" b="1" dirty="0"/>
              <a:t>create table</a:t>
            </a:r>
            <a:r>
              <a:rPr lang="en-US" sz="2400" dirty="0"/>
              <a:t> </a:t>
            </a:r>
            <a:r>
              <a:rPr lang="en-US" sz="2400" i="1" dirty="0"/>
              <a:t>instructor</a:t>
            </a:r>
            <a:r>
              <a:rPr lang="en-US" sz="2400" dirty="0"/>
              <a:t> (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ID</a:t>
            </a:r>
            <a:r>
              <a:rPr lang="en-US" sz="2400" dirty="0"/>
              <a:t>                </a:t>
            </a:r>
            <a:r>
              <a:rPr lang="en-US" sz="2400" b="1" dirty="0"/>
              <a:t>char</a:t>
            </a:r>
            <a:r>
              <a:rPr lang="en-US" sz="2400" dirty="0"/>
              <a:t>(5),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name           </a:t>
            </a:r>
            <a:r>
              <a:rPr lang="en-US" sz="2400" b="1" dirty="0" err="1"/>
              <a:t>varchar</a:t>
            </a:r>
            <a:r>
              <a:rPr lang="en-US" sz="2400" dirty="0"/>
              <a:t>(20)</a:t>
            </a:r>
            <a:r>
              <a:rPr lang="en-US" sz="2400" b="1" dirty="0"/>
              <a:t>,</a:t>
            </a:r>
            <a:br>
              <a:rPr lang="en-US" sz="2400" b="1" i="1" dirty="0"/>
            </a:br>
            <a:r>
              <a:rPr lang="en-US" sz="2400" b="1" i="1" dirty="0"/>
              <a:t>                             </a:t>
            </a:r>
            <a:r>
              <a:rPr lang="en-US" sz="2400" i="1" dirty="0" err="1"/>
              <a:t>dept_name</a:t>
            </a:r>
            <a:r>
              <a:rPr lang="en-US" sz="2400" i="1" dirty="0"/>
              <a:t>  </a:t>
            </a:r>
            <a:r>
              <a:rPr lang="en-US" sz="2400" b="1" dirty="0" err="1"/>
              <a:t>varchar</a:t>
            </a:r>
            <a:r>
              <a:rPr lang="en-US" sz="2400" dirty="0"/>
              <a:t>(20),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salary</a:t>
            </a:r>
            <a:r>
              <a:rPr lang="en-US" sz="2400" dirty="0"/>
              <a:t>           </a:t>
            </a:r>
            <a:r>
              <a:rPr lang="en-US" sz="2400" b="1" dirty="0"/>
              <a:t>numeric</a:t>
            </a:r>
            <a:r>
              <a:rPr lang="en-US" sz="2400" dirty="0"/>
              <a:t>(8,2))</a:t>
            </a:r>
          </a:p>
          <a:p>
            <a:pPr lvl="4"/>
            <a:endParaRPr lang="en-US" sz="25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manipulation (DML)</a:t>
            </a:r>
          </a:p>
          <a:p>
            <a:pPr lvl="1"/>
            <a:r>
              <a:rPr lang="en-US" sz="2400" dirty="0"/>
              <a:t>Example: Find the name of the instructor with ID 22222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select	</a:t>
            </a:r>
            <a:r>
              <a:rPr lang="en-US" sz="2400" i="1" dirty="0"/>
              <a:t>name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from	</a:t>
            </a:r>
            <a:r>
              <a:rPr lang="en-US" sz="2400" i="1" dirty="0"/>
              <a:t>instructor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where</a:t>
            </a:r>
            <a:r>
              <a:rPr lang="en-US" sz="2400" dirty="0"/>
              <a:t>	</a:t>
            </a:r>
            <a:r>
              <a:rPr lang="en-US" sz="2400" i="1" dirty="0" err="1"/>
              <a:t>instructor.ID</a:t>
            </a:r>
            <a:r>
              <a:rPr lang="en-US" sz="2400" i="1" dirty="0"/>
              <a:t> </a:t>
            </a:r>
            <a:r>
              <a:rPr lang="en-US" sz="2400" dirty="0"/>
              <a:t>= ‘22222’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31838"/>
          </a:xfrm>
        </p:spPr>
        <p:txBody>
          <a:bodyPr>
            <a:normAutofit/>
          </a:bodyPr>
          <a:lstStyle/>
          <a:p>
            <a:r>
              <a:rPr lang="en-US" dirty="0"/>
              <a:t>Example: Relational DBMS and SQL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5791200" cy="5105400"/>
          </a:xfrm>
        </p:spPr>
        <p:txBody>
          <a:bodyPr/>
          <a:lstStyle/>
          <a:p>
            <a:r>
              <a:rPr lang="en-US" sz="1800" dirty="0"/>
              <a:t>All data was typically in hard disks or arrays of hard disks</a:t>
            </a:r>
          </a:p>
          <a:p>
            <a:r>
              <a:rPr lang="en-US" sz="1800" dirty="0"/>
              <a:t>RAM (Memory) was never enough</a:t>
            </a:r>
          </a:p>
          <a:p>
            <a:pPr lvl="1"/>
            <a:r>
              <a:rPr lang="en-US" sz="1600" dirty="0"/>
              <a:t>So always had to worry about what was in memory vs not</a:t>
            </a:r>
          </a:p>
          <a:p>
            <a:r>
              <a:rPr lang="en-US" sz="1800" dirty="0"/>
              <a:t>Almost no real “distributed” execution </a:t>
            </a:r>
          </a:p>
          <a:p>
            <a:pPr lvl="1"/>
            <a:r>
              <a:rPr lang="en-US" sz="1600" dirty="0"/>
              <a:t>Different from “parallel”, i.e., on co-located clusters of computers</a:t>
            </a:r>
          </a:p>
          <a:p>
            <a:r>
              <a:rPr lang="en-US" sz="1800" dirty="0"/>
              <a:t>Relatively well-understood use cases</a:t>
            </a:r>
          </a:p>
          <a:p>
            <a:pPr lvl="1"/>
            <a:r>
              <a:rPr lang="en-US" sz="1600" dirty="0"/>
              <a:t>Report generation</a:t>
            </a:r>
          </a:p>
          <a:p>
            <a:pPr lvl="1"/>
            <a:r>
              <a:rPr lang="en-US" sz="1600" dirty="0"/>
              <a:t>Interactive data analysis and exploration</a:t>
            </a:r>
          </a:p>
          <a:p>
            <a:pPr lvl="1"/>
            <a:r>
              <a:rPr lang="en-US" sz="1600" dirty="0"/>
              <a:t>Supporting transactions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Architecture: Pre-2000’s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00400"/>
            <a:ext cx="3151187" cy="429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8138D-1B47-6840-A8C4-A05300FFC890}"/>
              </a:ext>
            </a:extLst>
          </p:cNvPr>
          <p:cNvSpPr txBox="1"/>
          <p:nvPr/>
        </p:nvSpPr>
        <p:spPr>
          <a:xfrm>
            <a:off x="2971800" y="5828587"/>
            <a:ext cx="209549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aseline="0" dirty="0"/>
              <a:t>From Chapter 20</a:t>
            </a:r>
          </a:p>
        </p:txBody>
      </p:sp>
    </p:spTree>
    <p:extLst>
      <p:ext uri="{BB962C8B-B14F-4D97-AF65-F5344CB8AC3E}">
        <p14:creationId xmlns:p14="http://schemas.microsoft.com/office/powerpoint/2010/main" val="3713341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03"/>
            <a:ext cx="6629400" cy="138651"/>
          </a:xfrm>
        </p:spPr>
        <p:txBody>
          <a:bodyPr>
            <a:noAutofit/>
          </a:bodyPr>
          <a:lstStyle/>
          <a:p>
            <a:r>
              <a:rPr lang="en-US" sz="2800" dirty="0"/>
              <a:t>Traditional RDBMS Architecture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876300"/>
            <a:ext cx="374788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171D83-91B1-7844-9B20-074F5B826A82}"/>
              </a:ext>
            </a:extLst>
          </p:cNvPr>
          <p:cNvSpPr/>
          <p:nvPr/>
        </p:nvSpPr>
        <p:spPr>
          <a:xfrm>
            <a:off x="380999" y="723900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873A0E-470E-5C4C-A5FC-ACF66721ED4F}"/>
              </a:ext>
            </a:extLst>
          </p:cNvPr>
          <p:cNvSpPr/>
          <p:nvPr/>
        </p:nvSpPr>
        <p:spPr>
          <a:xfrm>
            <a:off x="380999" y="1627414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9E7B5-EC05-704F-B98D-6213A41CB6DB}"/>
              </a:ext>
            </a:extLst>
          </p:cNvPr>
          <p:cNvSpPr/>
          <p:nvPr/>
        </p:nvSpPr>
        <p:spPr>
          <a:xfrm>
            <a:off x="413655" y="2354262"/>
            <a:ext cx="4005943" cy="2636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1B6215-2D18-334E-A707-108E04E60E09}"/>
              </a:ext>
            </a:extLst>
          </p:cNvPr>
          <p:cNvSpPr/>
          <p:nvPr/>
        </p:nvSpPr>
        <p:spPr>
          <a:xfrm>
            <a:off x="375556" y="5249862"/>
            <a:ext cx="4120243" cy="731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3605C-3688-7443-ADEB-158CF90070F8}"/>
              </a:ext>
            </a:extLst>
          </p:cNvPr>
          <p:cNvSpPr txBox="1"/>
          <p:nvPr/>
        </p:nvSpPr>
        <p:spPr>
          <a:xfrm>
            <a:off x="4923544" y="183802"/>
            <a:ext cx="4190998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Clients may be anywhere – e.g., ATMs, desktops, laptops, web apps etc.</a:t>
            </a:r>
          </a:p>
          <a:p>
            <a:endParaRPr lang="en-US" sz="1400" baseline="0" dirty="0"/>
          </a:p>
          <a:p>
            <a:r>
              <a:rPr lang="en-US" sz="1400" baseline="0" dirty="0"/>
              <a:t>Talk to the database using standard protocols like JDBC/ODBC, SOAP, or REST (today), or proprietary protocols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DA4DCFF6-4970-914D-92DB-DA6998CED391}"/>
              </a:ext>
            </a:extLst>
          </p:cNvPr>
          <p:cNvSpPr/>
          <p:nvPr/>
        </p:nvSpPr>
        <p:spPr>
          <a:xfrm rot="20195664">
            <a:off x="4130472" y="820621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C47B9-2274-D94C-AACE-447B78EAFC53}"/>
              </a:ext>
            </a:extLst>
          </p:cNvPr>
          <p:cNvSpPr txBox="1"/>
          <p:nvPr/>
        </p:nvSpPr>
        <p:spPr>
          <a:xfrm>
            <a:off x="5257801" y="2278722"/>
            <a:ext cx="3856741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Typical components in a database system: some for queries, some for transactions</a:t>
            </a:r>
          </a:p>
          <a:p>
            <a:endParaRPr lang="en-US" sz="1400" baseline="0" dirty="0"/>
          </a:p>
          <a:p>
            <a:r>
              <a:rPr lang="en-US" sz="1400" baseline="0" dirty="0"/>
              <a:t>Maybe on a single physical computer or a cluster connected by a fast network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7B535703-82B0-7243-8EDE-D1710CA58814}"/>
              </a:ext>
            </a:extLst>
          </p:cNvPr>
          <p:cNvSpPr/>
          <p:nvPr/>
        </p:nvSpPr>
        <p:spPr>
          <a:xfrm rot="20195664">
            <a:off x="4533240" y="2906799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CBA1A-624A-5047-970F-E442ECAB71FF}"/>
              </a:ext>
            </a:extLst>
          </p:cNvPr>
          <p:cNvSpPr txBox="1"/>
          <p:nvPr/>
        </p:nvSpPr>
        <p:spPr>
          <a:xfrm>
            <a:off x="5014218" y="3736680"/>
            <a:ext cx="4009649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baseline="0" dirty="0"/>
              <a:t>Data Storage Systems: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Punch cards (long time ago)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Hard disks (still prevalent)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SSDs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Need “redundancy” and “fault-tolerance” </a:t>
            </a:r>
          </a:p>
          <a:p>
            <a:pPr algn="l"/>
            <a:r>
              <a:rPr lang="en-US" sz="1400" baseline="0" dirty="0"/>
              <a:t>Data once stored should always be there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RAID = Redundant Array of Independent Disks</a:t>
            </a:r>
          </a:p>
          <a:p>
            <a:pPr algn="l"/>
            <a:endParaRPr lang="en-US" sz="1400" baseline="0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74EC2DD6-3D8D-3A43-B1E3-62A58D18014A}"/>
              </a:ext>
            </a:extLst>
          </p:cNvPr>
          <p:cNvSpPr/>
          <p:nvPr/>
        </p:nvSpPr>
        <p:spPr>
          <a:xfrm rot="21215022">
            <a:off x="4586610" y="5358807"/>
            <a:ext cx="456930" cy="2310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77489-4274-6948-8C75-D07A1D2CE134}"/>
              </a:ext>
            </a:extLst>
          </p:cNvPr>
          <p:cNvSpPr txBox="1"/>
          <p:nvPr/>
        </p:nvSpPr>
        <p:spPr>
          <a:xfrm>
            <a:off x="3924676" y="1635278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/>
              <a:t>Some sort of load balancer or intake mechanism</a:t>
            </a:r>
          </a:p>
        </p:txBody>
      </p:sp>
    </p:spTree>
    <p:extLst>
      <p:ext uri="{BB962C8B-B14F-4D97-AF65-F5344CB8AC3E}">
        <p14:creationId xmlns:p14="http://schemas.microsoft.com/office/powerpoint/2010/main" val="34294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1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Much more diversity in the architectures that we see</a:t>
            </a:r>
          </a:p>
          <a:p>
            <a:pPr lvl="1"/>
            <a:r>
              <a:rPr lang="en-US" sz="1800" dirty="0"/>
              <a:t>More modern hardware architectures </a:t>
            </a:r>
          </a:p>
          <a:p>
            <a:pPr lvl="2"/>
            <a:r>
              <a:rPr lang="en-US" sz="1600" dirty="0"/>
              <a:t>Massively parallel computers</a:t>
            </a:r>
          </a:p>
          <a:p>
            <a:pPr lvl="2"/>
            <a:r>
              <a:rPr lang="en-US" sz="1600" dirty="0"/>
              <a:t>SSDs</a:t>
            </a:r>
          </a:p>
          <a:p>
            <a:pPr lvl="2"/>
            <a:r>
              <a:rPr lang="en-US" sz="1600" dirty="0"/>
              <a:t>Massive amounts of RAM – often don’t need to worry about data fitting in memory</a:t>
            </a:r>
          </a:p>
          <a:p>
            <a:pPr lvl="2"/>
            <a:r>
              <a:rPr lang="en-US" sz="1600" dirty="0"/>
              <a:t>Much faster networks, even over a wide area</a:t>
            </a:r>
          </a:p>
          <a:p>
            <a:pPr lvl="2"/>
            <a:r>
              <a:rPr lang="en-US" sz="1600" dirty="0"/>
              <a:t>Virtualization and Containerization</a:t>
            </a:r>
          </a:p>
          <a:p>
            <a:pPr lvl="2"/>
            <a:r>
              <a:rPr lang="en-US" sz="1600" dirty="0"/>
              <a:t>Cloud Computing</a:t>
            </a:r>
            <a:endParaRPr lang="en-US" sz="1800" dirty="0"/>
          </a:p>
          <a:p>
            <a:pPr lvl="1"/>
            <a:r>
              <a:rPr lang="en-US" sz="1600" dirty="0"/>
              <a:t>As a result: Data and execution typically distributed all over the place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data processing applications</a:t>
            </a:r>
          </a:p>
          <a:p>
            <a:pPr lvl="1"/>
            <a:r>
              <a:rPr lang="en-US" sz="1600" dirty="0"/>
              <a:t>Much more non-relational data (images, text, video)</a:t>
            </a:r>
          </a:p>
          <a:p>
            <a:pPr lvl="1"/>
            <a:r>
              <a:rPr lang="en-US" sz="1600" dirty="0"/>
              <a:t>Data Analytics/Machine learning more common use-cases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“data models” </a:t>
            </a:r>
          </a:p>
          <a:p>
            <a:pPr lvl="1"/>
            <a:r>
              <a:rPr lang="en-US" sz="1400" dirty="0"/>
              <a:t>Document data models (JSON, XML), Key-value data model, Graph data model, RDF</a:t>
            </a:r>
          </a:p>
          <a:p>
            <a:pPr lvl="1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 : Today</a:t>
            </a:r>
          </a:p>
        </p:txBody>
      </p:sp>
    </p:spTree>
    <p:extLst>
      <p:ext uri="{BB962C8B-B14F-4D97-AF65-F5344CB8AC3E}">
        <p14:creationId xmlns:p14="http://schemas.microsoft.com/office/powerpoint/2010/main" val="2217069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001000" cy="5105400"/>
          </a:xfrm>
        </p:spPr>
        <p:txBody>
          <a:bodyPr/>
          <a:lstStyle/>
          <a:p>
            <a:r>
              <a:rPr lang="en-US" sz="2000" dirty="0"/>
              <a:t>Relational </a:t>
            </a:r>
            <a:r>
              <a:rPr lang="en-US" sz="2000" dirty="0" err="1"/>
              <a:t>DBMSs</a:t>
            </a:r>
            <a:endParaRPr lang="en-US" sz="2000" dirty="0"/>
          </a:p>
          <a:p>
            <a:pPr lvl="1"/>
            <a:r>
              <a:rPr lang="en-US" sz="1800" dirty="0"/>
              <a:t>Oracle, IBM DB2, Microsoft SQL Server, Sybase, Amazon RDS/Aurora</a:t>
            </a:r>
          </a:p>
          <a:p>
            <a:pPr lvl="6"/>
            <a:endParaRPr lang="en-US" sz="1200" dirty="0"/>
          </a:p>
          <a:p>
            <a:r>
              <a:rPr lang="en-US" sz="2000" dirty="0"/>
              <a:t>Open source alternatives</a:t>
            </a:r>
          </a:p>
          <a:p>
            <a:pPr lvl="1"/>
            <a:r>
              <a:rPr lang="en-US" sz="1800" dirty="0"/>
              <a:t>MySQL, </a:t>
            </a:r>
            <a:r>
              <a:rPr lang="en-US" sz="1800" dirty="0">
                <a:solidFill>
                  <a:srgbClr val="FF0000"/>
                </a:solidFill>
              </a:rPr>
              <a:t>PostgreSQL</a:t>
            </a:r>
            <a:r>
              <a:rPr lang="en-US" sz="1800" dirty="0"/>
              <a:t>, </a:t>
            </a:r>
            <a:r>
              <a:rPr lang="en-US" sz="1800" dirty="0" err="1"/>
              <a:t>BerkeleyDB</a:t>
            </a:r>
            <a:r>
              <a:rPr lang="en-US" sz="1800" dirty="0"/>
              <a:t> (mainly a storage engine – no SQL) …</a:t>
            </a:r>
          </a:p>
          <a:p>
            <a:pPr lvl="3"/>
            <a:endParaRPr lang="en-US" sz="1800" dirty="0"/>
          </a:p>
          <a:p>
            <a:r>
              <a:rPr lang="en-US" sz="2000" dirty="0"/>
              <a:t>Other Data Models</a:t>
            </a:r>
          </a:p>
          <a:p>
            <a:pPr lvl="1"/>
            <a:r>
              <a:rPr lang="en-US" sz="1800" dirty="0"/>
              <a:t>Neo4j (Graph), MongoDB (Document), </a:t>
            </a:r>
            <a:r>
              <a:rPr lang="en-US" sz="1800" dirty="0" err="1"/>
              <a:t>CosmosDB</a:t>
            </a:r>
            <a:r>
              <a:rPr lang="en-US" sz="1800" dirty="0"/>
              <a:t> (many)</a:t>
            </a:r>
          </a:p>
          <a:p>
            <a:pPr lvl="6"/>
            <a:endParaRPr lang="en-US" sz="1200" dirty="0"/>
          </a:p>
          <a:p>
            <a:r>
              <a:rPr lang="en-US" sz="2000" dirty="0"/>
              <a:t>Data Warehousing Solutions</a:t>
            </a:r>
          </a:p>
          <a:p>
            <a:pPr lvl="1"/>
            <a:r>
              <a:rPr lang="en-US" sz="1800" dirty="0"/>
              <a:t>Geared towards very large volumes of data and on analyzing them</a:t>
            </a:r>
          </a:p>
          <a:p>
            <a:pPr lvl="1"/>
            <a:r>
              <a:rPr lang="en-US" sz="1800" dirty="0"/>
              <a:t>Long list: Teradata, Oracle Exadata, Netezza (based on FPGAs), Aster Data (founded 2005), Vertica (column-based), </a:t>
            </a:r>
            <a:r>
              <a:rPr lang="en-US" sz="1800" dirty="0" err="1"/>
              <a:t>Kickfire</a:t>
            </a:r>
            <a:r>
              <a:rPr lang="en-US" sz="1800" dirty="0"/>
              <a:t>, </a:t>
            </a:r>
            <a:r>
              <a:rPr lang="en-US" sz="1800" dirty="0" err="1"/>
              <a:t>Xtremedata</a:t>
            </a:r>
            <a:r>
              <a:rPr lang="en-US" sz="1800" dirty="0"/>
              <a:t>..</a:t>
            </a:r>
          </a:p>
          <a:p>
            <a:pPr lvl="1"/>
            <a:r>
              <a:rPr lang="en-US" sz="1800" dirty="0"/>
              <a:t>Usually sell package/services and charge per TB of managed data</a:t>
            </a:r>
          </a:p>
          <a:p>
            <a:pPr lvl="1"/>
            <a:r>
              <a:rPr lang="en-US" sz="1800" dirty="0"/>
              <a:t>Many (especially recent ones) start with </a:t>
            </a:r>
            <a:r>
              <a:rPr lang="en-US" sz="1800" dirty="0" err="1"/>
              <a:t>MySQL</a:t>
            </a:r>
            <a:r>
              <a:rPr lang="en-US" sz="1800" dirty="0"/>
              <a:t> or </a:t>
            </a:r>
            <a:r>
              <a:rPr lang="en-US" sz="1800" dirty="0" err="1"/>
              <a:t>PostgreSQL</a:t>
            </a:r>
            <a:r>
              <a:rPr lang="en-US" sz="1800" dirty="0"/>
              <a:t> and make them parallel/faster etc..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 </a:t>
            </a:r>
          </a:p>
        </p:txBody>
      </p:sp>
    </p:spTree>
    <p:extLst>
      <p:ext uri="{BB962C8B-B14F-4D97-AF65-F5344CB8AC3E}">
        <p14:creationId xmlns:p14="http://schemas.microsoft.com/office/powerpoint/2010/main" val="1000577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884238"/>
            <a:ext cx="8915400" cy="5105400"/>
          </a:xfrm>
        </p:spPr>
        <p:txBody>
          <a:bodyPr/>
          <a:lstStyle/>
          <a:p>
            <a:r>
              <a:rPr lang="en-US" sz="2400" dirty="0"/>
              <a:t>Ongoing debate/issue </a:t>
            </a:r>
          </a:p>
          <a:p>
            <a:pPr lvl="1"/>
            <a:r>
              <a:rPr lang="en-US" sz="2000" dirty="0"/>
              <a:t>Cloud computing seems to eschew </a:t>
            </a:r>
            <a:r>
              <a:rPr lang="en-US" sz="2000" dirty="0" err="1"/>
              <a:t>DBMSs</a:t>
            </a:r>
            <a:r>
              <a:rPr lang="en-US" sz="2000" dirty="0"/>
              <a:t> in favor of homegrown solutions</a:t>
            </a:r>
          </a:p>
          <a:p>
            <a:pPr lvl="1"/>
            <a:r>
              <a:rPr lang="en-US" sz="2000" dirty="0"/>
              <a:t>E.g. Google, </a:t>
            </a:r>
            <a:r>
              <a:rPr lang="en-US" sz="2000" dirty="0" err="1"/>
              <a:t>Facebook</a:t>
            </a:r>
            <a:r>
              <a:rPr lang="en-US" sz="2000" dirty="0"/>
              <a:t>, Amazon etc…</a:t>
            </a:r>
          </a:p>
          <a:p>
            <a:pPr lvl="3"/>
            <a:endParaRPr lang="en-US" sz="1400" dirty="0"/>
          </a:p>
          <a:p>
            <a:r>
              <a:rPr lang="en-US" sz="2400" dirty="0" err="1"/>
              <a:t>MapReduce</a:t>
            </a:r>
            <a:r>
              <a:rPr lang="en-US" sz="2400" dirty="0"/>
              <a:t>: A paradigm for large-scale data analysis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: An open source implementation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Apache Spark</a:t>
            </a:r>
            <a:r>
              <a:rPr lang="en-US" sz="2000" dirty="0"/>
              <a:t>: a better open source implementation</a:t>
            </a:r>
          </a:p>
          <a:p>
            <a:pPr lvl="3"/>
            <a:endParaRPr lang="en-US" sz="1400" dirty="0"/>
          </a:p>
          <a:p>
            <a:r>
              <a:rPr lang="en-US" sz="2400" dirty="0"/>
              <a:t>Why ? </a:t>
            </a:r>
          </a:p>
          <a:p>
            <a:pPr lvl="1"/>
            <a:r>
              <a:rPr lang="en-US" sz="2000" dirty="0" err="1"/>
              <a:t>DBMSs</a:t>
            </a:r>
            <a:r>
              <a:rPr lang="en-US" sz="2000" dirty="0"/>
              <a:t> can’t scale to the needs, not fault-tolerant enough</a:t>
            </a:r>
          </a:p>
          <a:p>
            <a:pPr lvl="2"/>
            <a:r>
              <a:rPr lang="en-US" sz="1800" dirty="0"/>
              <a:t>These apps don’t need things like transactions, that complicate </a:t>
            </a:r>
            <a:r>
              <a:rPr lang="en-US" sz="1800" dirty="0" err="1"/>
              <a:t>DBMSs</a:t>
            </a:r>
            <a:r>
              <a:rPr lang="en-US" sz="1800" dirty="0"/>
              <a:t> (???)</a:t>
            </a:r>
          </a:p>
          <a:p>
            <a:pPr lvl="1"/>
            <a:r>
              <a:rPr lang="en-US" sz="2000" dirty="0" err="1"/>
              <a:t>Mapreduce</a:t>
            </a:r>
            <a:r>
              <a:rPr lang="en-US" sz="2000" dirty="0"/>
              <a:t> favors Unix-style programming, doesn’t require SQL</a:t>
            </a:r>
          </a:p>
          <a:p>
            <a:pPr lvl="2"/>
            <a:r>
              <a:rPr lang="en-US" sz="2000" dirty="0"/>
              <a:t>Try writing </a:t>
            </a:r>
            <a:r>
              <a:rPr lang="en-US" sz="2000" dirty="0" err="1"/>
              <a:t>SVMs</a:t>
            </a:r>
            <a:r>
              <a:rPr lang="en-US" sz="2000" dirty="0"/>
              <a:t> or decision trees in SQL</a:t>
            </a:r>
          </a:p>
          <a:p>
            <a:pPr lvl="1"/>
            <a:r>
              <a:rPr lang="en-US" sz="2000" dirty="0"/>
              <a:t>Cost</a:t>
            </a:r>
          </a:p>
          <a:p>
            <a:pPr lvl="2"/>
            <a:r>
              <a:rPr lang="en-US" dirty="0"/>
              <a:t>Companies like Teradata may charge $100,000                                            per TB of data managed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Scale Data Management, Analysis</a:t>
            </a:r>
          </a:p>
        </p:txBody>
      </p:sp>
    </p:spTree>
    <p:extLst>
      <p:ext uri="{BB962C8B-B14F-4D97-AF65-F5344CB8AC3E}">
        <p14:creationId xmlns:p14="http://schemas.microsoft.com/office/powerpoint/2010/main" val="466351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  <a:solidFill>
            <a:schemeClr val="bg1"/>
          </a:solidFill>
        </p:spPr>
        <p:txBody>
          <a:bodyPr/>
          <a:lstStyle/>
          <a:p>
            <a:pPr lvl="5">
              <a:buNone/>
            </a:pPr>
            <a:endParaRPr lang="en-US" sz="1600" dirty="0"/>
          </a:p>
          <a:p>
            <a:r>
              <a:rPr lang="en-US" sz="2400" dirty="0" err="1"/>
              <a:t>Bigtable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/>
              <a:t>Called “key-value stores”</a:t>
            </a:r>
          </a:p>
          <a:p>
            <a:pPr lvl="1"/>
            <a:r>
              <a:rPr lang="en-US" sz="2000" dirty="0"/>
              <a:t>Think highly distributed hash tables</a:t>
            </a:r>
          </a:p>
          <a:p>
            <a:pPr lvl="1"/>
            <a:r>
              <a:rPr lang="en-US" sz="2000" dirty="0"/>
              <a:t>Allow some transactional capabilities – still evolving area</a:t>
            </a:r>
          </a:p>
          <a:p>
            <a:pPr lvl="1"/>
            <a:r>
              <a:rPr lang="en-US" sz="2000" dirty="0"/>
              <a:t>PNUTS (Yahoo), </a:t>
            </a:r>
            <a:r>
              <a:rPr lang="en-US" sz="2000" dirty="0">
                <a:solidFill>
                  <a:srgbClr val="FF0000"/>
                </a:solidFill>
              </a:rPr>
              <a:t>Apache Cassandra </a:t>
            </a:r>
            <a:r>
              <a:rPr lang="en-US" sz="2000" dirty="0"/>
              <a:t>(Facebook), Dynamo (Amazon), and many many others</a:t>
            </a:r>
          </a:p>
          <a:p>
            <a:pPr lvl="2"/>
            <a:endParaRPr lang="en-US" sz="1800" dirty="0" err="1"/>
          </a:p>
          <a:p>
            <a:r>
              <a:rPr lang="en-US" sz="2400" dirty="0" err="1"/>
              <a:t>Mapreduce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 (open source), Pig (@Yahoo), Dryad (@Microsoft), Spark</a:t>
            </a:r>
          </a:p>
          <a:p>
            <a:pPr lvl="1"/>
            <a:r>
              <a:rPr lang="en-US" sz="2000" dirty="0"/>
              <a:t>Amazon EC2 Framework</a:t>
            </a:r>
          </a:p>
          <a:p>
            <a:pPr lvl="1"/>
            <a:r>
              <a:rPr lang="en-US" sz="2000" dirty="0"/>
              <a:t>Not really a database – but increasing declarative SQL-like capabilities are being added (e.g. HIVE at </a:t>
            </a:r>
            <a:r>
              <a:rPr lang="en-US" sz="2000" dirty="0" err="1"/>
              <a:t>Facebook</a:t>
            </a:r>
            <a:r>
              <a:rPr lang="en-US" sz="2000" dirty="0"/>
              <a:t>)</a:t>
            </a:r>
          </a:p>
          <a:p>
            <a:pPr lvl="3"/>
            <a:endParaRPr lang="en-US" sz="1600" dirty="0"/>
          </a:p>
          <a:p>
            <a:r>
              <a:rPr lang="en-US" sz="2400" dirty="0"/>
              <a:t>Much ongoing research in industry and academia</a:t>
            </a:r>
          </a:p>
          <a:p>
            <a:endParaRPr lang="en-US" sz="2400" dirty="0"/>
          </a:p>
          <a:p>
            <a:pPr lvl="5"/>
            <a:endParaRPr lang="en-US" sz="1600" dirty="0"/>
          </a:p>
          <a:p>
            <a:pPr lvl="1"/>
            <a:endParaRPr lang="en-US" sz="2000" dirty="0"/>
          </a:p>
          <a:p>
            <a:pPr lvl="5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581322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400" dirty="0"/>
              <a:t>We have to limit the scope drastically</a:t>
            </a:r>
          </a:p>
          <a:p>
            <a:endParaRPr lang="en-US" sz="2400" dirty="0"/>
          </a:p>
          <a:p>
            <a:r>
              <a:rPr lang="en-US" sz="2400" dirty="0"/>
              <a:t>Focus on: </a:t>
            </a:r>
          </a:p>
          <a:p>
            <a:pPr lvl="1"/>
            <a:r>
              <a:rPr lang="en-US" sz="1800" dirty="0"/>
              <a:t>Single-server Relational Databases</a:t>
            </a:r>
          </a:p>
          <a:p>
            <a:pPr lvl="1"/>
            <a:r>
              <a:rPr lang="en-US" sz="1800" dirty="0"/>
              <a:t>Assume hard disks are still important and memory is limited</a:t>
            </a:r>
          </a:p>
          <a:p>
            <a:pPr lvl="1"/>
            <a:r>
              <a:rPr lang="en-US" sz="1800" dirty="0"/>
              <a:t>Go deep into different ways to execute queries, and find the best queries</a:t>
            </a:r>
          </a:p>
          <a:p>
            <a:pPr lvl="1"/>
            <a:endParaRPr lang="en-US" sz="1800" dirty="0"/>
          </a:p>
          <a:p>
            <a:r>
              <a:rPr lang="en-US" sz="2400" dirty="0"/>
              <a:t>Will briefly discuss:</a:t>
            </a:r>
          </a:p>
          <a:p>
            <a:pPr lvl="1"/>
            <a:r>
              <a:rPr lang="en-US" sz="1800" dirty="0"/>
              <a:t>Parallel architectures and query processing there</a:t>
            </a:r>
          </a:p>
          <a:p>
            <a:pPr lvl="1"/>
            <a:r>
              <a:rPr lang="en-US" sz="1800" dirty="0"/>
              <a:t>Map-reduce architectures and considerations there-in</a:t>
            </a:r>
          </a:p>
          <a:p>
            <a:pPr lvl="1"/>
            <a:endParaRPr lang="en-US" sz="1800" dirty="0"/>
          </a:p>
          <a:p>
            <a:r>
              <a:rPr lang="en-US" sz="2200" dirty="0"/>
              <a:t>Most of the key concepts valid in modern databases (including NoSQL) and Big Data Frameworks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In This Class…</a:t>
            </a:r>
          </a:p>
        </p:txBody>
      </p:sp>
    </p:spTree>
    <p:extLst>
      <p:ext uri="{BB962C8B-B14F-4D97-AF65-F5344CB8AC3E}">
        <p14:creationId xmlns:p14="http://schemas.microsoft.com/office/powerpoint/2010/main" val="3779173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B Scalability Taxonomy">
            <a:extLst>
              <a:ext uri="{FF2B5EF4-FFF2-40B4-BE49-F238E27FC236}">
                <a16:creationId xmlns:a16="http://schemas.microsoft.com/office/drawing/2014/main" id="{32012B43-32A1-CF4C-ADD2-70AFFDDC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1"/>
            <a:ext cx="7391400" cy="54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226085-98FE-214E-BAE1-CEC6CDC6FEC5}"/>
              </a:ext>
            </a:extLst>
          </p:cNvPr>
          <p:cNvSpPr/>
          <p:nvPr/>
        </p:nvSpPr>
        <p:spPr>
          <a:xfrm>
            <a:off x="43434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3"/>
              </a:rPr>
              <a:t>https://blogs.oracle.com/timesten/the-evolution-of-db-architectures</a:t>
            </a:r>
            <a:endParaRPr lang="en-US" dirty="0"/>
          </a:p>
          <a:p>
            <a:r>
              <a:rPr lang="en-US" dirty="0"/>
              <a:t>(Oracle-focused)</a:t>
            </a:r>
          </a:p>
        </p:txBody>
      </p:sp>
    </p:spTree>
    <p:extLst>
      <p:ext uri="{BB962C8B-B14F-4D97-AF65-F5344CB8AC3E}">
        <p14:creationId xmlns:p14="http://schemas.microsoft.com/office/powerpoint/2010/main" val="764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Instructor: Amol Deshpande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5154 IRB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  <a:hlinkClick r:id="rId3"/>
              </a:rPr>
              <a:t>amol@umd.edu</a:t>
            </a: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Class Webpage: 	ELMS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Email to me: write CMSC424 in the title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Only if </a:t>
            </a:r>
            <a:r>
              <a:rPr lang="en-US" sz="2000" dirty="0" err="1">
                <a:latin typeface="Calibri" charset="0"/>
              </a:rPr>
              <a:t>CampusWire</a:t>
            </a:r>
            <a:r>
              <a:rPr lang="en-US" sz="2000" dirty="0">
                <a:latin typeface="Calibri" charset="0"/>
              </a:rPr>
              <a:t> not suitable for some reason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err="1">
                <a:latin typeface="Calibri" charset="0"/>
              </a:rPr>
              <a:t>CampusWire</a:t>
            </a:r>
            <a:r>
              <a:rPr lang="en-US" sz="2000" dirty="0">
                <a:latin typeface="Calibri" charset="0"/>
              </a:rPr>
              <a:t> allows personal messages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TAs: </a:t>
            </a:r>
            <a:r>
              <a:rPr lang="en-US" dirty="0" err="1"/>
              <a:t>Minghui</a:t>
            </a:r>
            <a:r>
              <a:rPr lang="en-US" dirty="0"/>
              <a:t> Liu, Nitin </a:t>
            </a:r>
            <a:r>
              <a:rPr lang="en-US" dirty="0" err="1"/>
              <a:t>Balchandran</a:t>
            </a:r>
            <a:r>
              <a:rPr lang="en-US" dirty="0"/>
              <a:t>, </a:t>
            </a:r>
            <a:r>
              <a:rPr lang="en-US" dirty="0" err="1"/>
              <a:t>Qingyang</a:t>
            </a:r>
            <a:r>
              <a:rPr lang="en-US" dirty="0"/>
              <a:t> Tan, </a:t>
            </a:r>
            <a:r>
              <a:rPr lang="en-US" dirty="0" err="1"/>
              <a:t>Saptarashmi</a:t>
            </a:r>
            <a:r>
              <a:rPr lang="en-US" dirty="0"/>
              <a:t> Bandyopadhyay, </a:t>
            </a:r>
            <a:r>
              <a:rPr lang="en-US" dirty="0" err="1"/>
              <a:t>Yixuan</a:t>
            </a:r>
            <a:r>
              <a:rPr lang="en-US" dirty="0"/>
              <a:t> Ren, </a:t>
            </a:r>
            <a:r>
              <a:rPr lang="en-US" dirty="0" err="1"/>
              <a:t>Zhenghang</a:t>
            </a:r>
            <a:r>
              <a:rPr lang="en-US" dirty="0"/>
              <a:t> Hu</a:t>
            </a:r>
          </a:p>
          <a:p>
            <a:endParaRPr lang="en-US" sz="28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285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228600" y="152400"/>
            <a:ext cx="426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Data Warehouses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 data processing (TBs to PBs)</a:t>
            </a:r>
          </a:p>
          <a:p>
            <a:pPr algn="l"/>
            <a:r>
              <a:rPr lang="en-US" sz="1400" baseline="0" dirty="0"/>
              <a:t>Parallel architectures (lots of co-located computers)</a:t>
            </a:r>
          </a:p>
          <a:p>
            <a:pPr algn="l"/>
            <a:r>
              <a:rPr lang="en-US" sz="1400" baseline="0" dirty="0"/>
              <a:t>SQL and Reporting </a:t>
            </a:r>
          </a:p>
          <a:p>
            <a:pPr algn="l"/>
            <a:r>
              <a:rPr lang="en-US" sz="1400" baseline="0" dirty="0"/>
              <a:t>No transactions</a:t>
            </a:r>
          </a:p>
        </p:txBody>
      </p:sp>
      <p:pic>
        <p:nvPicPr>
          <p:cNvPr id="9" name="Picture 8" descr="dw-1.jpg">
            <a:extLst>
              <a:ext uri="{FF2B5EF4-FFF2-40B4-BE49-F238E27FC236}">
                <a16:creationId xmlns:a16="http://schemas.microsoft.com/office/drawing/2014/main" id="{E5D4CD38-CB5A-C74A-9A00-AFB1D3A2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5" y="0"/>
            <a:ext cx="3428998" cy="1931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098F2-59FD-7E4A-99D8-745208EAC957}"/>
              </a:ext>
            </a:extLst>
          </p:cNvPr>
          <p:cNvSpPr txBox="1"/>
          <p:nvPr/>
        </p:nvSpPr>
        <p:spPr>
          <a:xfrm>
            <a:off x="228600" y="2362200"/>
            <a:ext cx="5638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In-memory OLTP (on-line transaction processing)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Extremely fast transactions</a:t>
            </a:r>
          </a:p>
          <a:p>
            <a:pPr algn="l"/>
            <a:r>
              <a:rPr lang="en-US" sz="1400" baseline="0" dirty="0"/>
              <a:t>Many-core or parallel architectures</a:t>
            </a:r>
          </a:p>
          <a:p>
            <a:pPr algn="l"/>
            <a:r>
              <a:rPr lang="en-US" sz="1400" baseline="0" dirty="0"/>
              <a:t>Very limited SQL – mostly focused on “writes”</a:t>
            </a:r>
          </a:p>
          <a:p>
            <a:pPr algn="l"/>
            <a:r>
              <a:rPr lang="en-US" sz="1400" baseline="0" dirty="0"/>
              <a:t>Typically assume data fits in memory across servers</a:t>
            </a:r>
          </a:p>
        </p:txBody>
      </p:sp>
      <p:pic>
        <p:nvPicPr>
          <p:cNvPr id="5122" name="Picture 2" descr="Image result for voltdb architecture">
            <a:extLst>
              <a:ext uri="{FF2B5EF4-FFF2-40B4-BE49-F238E27FC236}">
                <a16:creationId xmlns:a16="http://schemas.microsoft.com/office/drawing/2014/main" id="{0A9FB964-F654-9B4E-9CF4-9AFDD915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49" y="2362200"/>
            <a:ext cx="3433451" cy="19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854566-12BB-9D43-9546-3A83EC793741}"/>
              </a:ext>
            </a:extLst>
          </p:cNvPr>
          <p:cNvSpPr txBox="1"/>
          <p:nvPr/>
        </p:nvSpPr>
        <p:spPr>
          <a:xfrm>
            <a:off x="228600" y="4800600"/>
            <a:ext cx="563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Highly available, distributed OLTP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Distributed scenarios where clients are all over the world</a:t>
            </a:r>
          </a:p>
          <a:p>
            <a:pPr algn="l"/>
            <a:r>
              <a:rPr lang="en-US" sz="1400" baseline="0" dirty="0"/>
              <a:t>Focus on “consistency” – how to make sure all users see the same data</a:t>
            </a:r>
          </a:p>
          <a:p>
            <a:pPr algn="l"/>
            <a:r>
              <a:rPr lang="en-US" sz="1400" baseline="0" dirty="0"/>
              <a:t>Limited SQL – mostly focused on “writes”</a:t>
            </a:r>
          </a:p>
          <a:p>
            <a:pPr algn="l"/>
            <a:r>
              <a:rPr lang="en-US" sz="1400" baseline="0" dirty="0"/>
              <a:t>Considerations of memory vs disk less important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F289458-AE4C-7D48-B661-7EA9F431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31" y="5105400"/>
            <a:ext cx="3690255" cy="1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-9450" y="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Extract-Transform-Load Systems, or Map-Reduce, or Big Data Frameworks</a:t>
            </a:r>
          </a:p>
          <a:p>
            <a:pPr algn="l"/>
            <a:endParaRPr lang="en-US" sz="1400" baseline="0" dirty="0">
              <a:solidFill>
                <a:srgbClr val="FF0000"/>
              </a:solidFill>
            </a:endParaRP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Large-scale, “ad hoc” data analysis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Mix of parallel and distributed architectures</a:t>
            </a:r>
          </a:p>
          <a:p>
            <a:pPr algn="l"/>
            <a:r>
              <a:rPr lang="en-US" sz="1400" baseline="0" dirty="0"/>
              <a:t>Data usually coming from many different sources</a:t>
            </a:r>
          </a:p>
          <a:p>
            <a:pPr algn="l"/>
            <a:r>
              <a:rPr lang="en-US" sz="1400" baseline="0" dirty="0"/>
              <a:t>Mix of SQL, Machine Learning, and ad hoc tasks (e.g., do image analysis, followed by SQL)</a:t>
            </a:r>
          </a:p>
        </p:txBody>
      </p:sp>
      <p:pic>
        <p:nvPicPr>
          <p:cNvPr id="6146" name="Picture 2" descr="Image result for aws glue architecture">
            <a:extLst>
              <a:ext uri="{FF2B5EF4-FFF2-40B4-BE49-F238E27FC236}">
                <a16:creationId xmlns:a16="http://schemas.microsoft.com/office/drawing/2014/main" id="{D15EC693-D827-E14C-8414-676F461F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17" y="251128"/>
            <a:ext cx="4673726" cy="24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F9AB6-218C-334E-B8A2-B1314D194050}"/>
              </a:ext>
            </a:extLst>
          </p:cNvPr>
          <p:cNvSpPr txBox="1"/>
          <p:nvPr/>
        </p:nvSpPr>
        <p:spPr>
          <a:xfrm>
            <a:off x="7772400" y="42761"/>
            <a:ext cx="12532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AWS Glue</a:t>
            </a:r>
          </a:p>
        </p:txBody>
      </p:sp>
      <p:pic>
        <p:nvPicPr>
          <p:cNvPr id="6148" name="Picture 4" descr="Image result for apache spark architecture">
            <a:extLst>
              <a:ext uri="{FF2B5EF4-FFF2-40B4-BE49-F238E27FC236}">
                <a16:creationId xmlns:a16="http://schemas.microsoft.com/office/drawing/2014/main" id="{B9A87F65-E2C9-C041-8842-FBBBAA30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229"/>
            <a:ext cx="5334000" cy="34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00A305-5558-DC4F-9C0E-060604B587B8}"/>
              </a:ext>
            </a:extLst>
          </p:cNvPr>
          <p:cNvSpPr txBox="1"/>
          <p:nvPr/>
        </p:nvSpPr>
        <p:spPr>
          <a:xfrm>
            <a:off x="5334000" y="4959817"/>
            <a:ext cx="17091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26231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/>
              <a:t>Key takeaway: Modern data architectures are a mess</a:t>
            </a:r>
          </a:p>
          <a:p>
            <a:pPr lvl="1"/>
            <a:r>
              <a:rPr lang="en-US" sz="1600" dirty="0"/>
              <a:t>We haven’t talked about NoSQL (MongoDB, etc.), Machine Learning, “Streaming”…</a:t>
            </a:r>
          </a:p>
          <a:p>
            <a:pPr lvl="1"/>
            <a:endParaRPr lang="en-US" sz="1600" dirty="0"/>
          </a:p>
          <a:p>
            <a:r>
              <a:rPr lang="en-US" sz="2000" dirty="0"/>
              <a:t>Fundamentals haven’t changed that much though</a:t>
            </a:r>
          </a:p>
          <a:p>
            <a:pPr lvl="1"/>
            <a:r>
              <a:rPr lang="en-US" sz="1600" dirty="0"/>
              <a:t>We are still either:</a:t>
            </a:r>
          </a:p>
          <a:p>
            <a:pPr lvl="2"/>
            <a:r>
              <a:rPr lang="en-US" sz="1400" dirty="0"/>
              <a:t>Going from some “input datasets” to an “output dataset” (queries/analytics)</a:t>
            </a:r>
          </a:p>
          <a:p>
            <a:pPr lvl="2"/>
            <a:r>
              <a:rPr lang="en-US" sz="1400" dirty="0"/>
              <a:t>Modifying data (transactions)</a:t>
            </a:r>
          </a:p>
          <a:p>
            <a:pPr lvl="1"/>
            <a:r>
              <a:rPr lang="en-US" sz="1600" dirty="0"/>
              <a:t>SQL is still very common, albeit</a:t>
            </a:r>
            <a:r>
              <a:rPr lang="en-US" sz="1800" dirty="0"/>
              <a:t> </a:t>
            </a:r>
            <a:r>
              <a:rPr lang="en-US" sz="1600" dirty="0"/>
              <a:t>often disguised </a:t>
            </a:r>
          </a:p>
          <a:p>
            <a:pPr lvl="2"/>
            <a:r>
              <a:rPr lang="en-US" sz="1400" dirty="0"/>
              <a:t>Spark RDD operations map nicely to SQL joins and aggregates (unified now)</a:t>
            </a:r>
          </a:p>
          <a:p>
            <a:pPr lvl="2"/>
            <a:r>
              <a:rPr lang="en-US" sz="1400" dirty="0"/>
              <a:t>MongoDB lookups, filters, and aggregates map to joins, selects, and aggregates in SQL</a:t>
            </a:r>
          </a:p>
          <a:p>
            <a:pPr lvl="2"/>
            <a:endParaRPr lang="en-US" sz="1400" dirty="0"/>
          </a:p>
          <a:p>
            <a:r>
              <a:rPr lang="en-US" sz="2000" dirty="0"/>
              <a:t>But “performance trade-offs” are all over the place now</a:t>
            </a:r>
          </a:p>
          <a:p>
            <a:pPr lvl="1"/>
            <a:r>
              <a:rPr lang="en-US" sz="1600" dirty="0"/>
              <a:t>30 years ago, we worried a lot about hard disks and things fitting in memory</a:t>
            </a:r>
          </a:p>
          <a:p>
            <a:pPr lvl="1"/>
            <a:r>
              <a:rPr lang="en-US" sz="1600" dirty="0"/>
              <a:t>Today, focus more on networks </a:t>
            </a:r>
          </a:p>
          <a:p>
            <a:pPr lvl="1"/>
            <a:endParaRPr lang="en-US" sz="1600" dirty="0"/>
          </a:p>
          <a:p>
            <a:r>
              <a:rPr lang="en-US" sz="2000" dirty="0"/>
              <a:t>Focus has shifted to other aspects of data processing pipelines</a:t>
            </a:r>
          </a:p>
          <a:p>
            <a:pPr lvl="1"/>
            <a:r>
              <a:rPr lang="en-US" sz="1600" dirty="0"/>
              <a:t>Analytics/Machine learning, data cleaning, 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265822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Query Plans vs…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10B9B0-FB12-A54E-AF16-F780CF58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1000" y="1143000"/>
            <a:ext cx="3822335" cy="2399125"/>
          </a:xfrm>
          <a:prstGeom prst="rect">
            <a:avLst/>
          </a:prstGeom>
        </p:spPr>
      </p:pic>
      <p:pic>
        <p:nvPicPr>
          <p:cNvPr id="8194" name="Picture 2" descr="Image result for apache hive query plan">
            <a:extLst>
              <a:ext uri="{FF2B5EF4-FFF2-40B4-BE49-F238E27FC236}">
                <a16:creationId xmlns:a16="http://schemas.microsoft.com/office/drawing/2014/main" id="{93809BB6-C121-864E-9285-D9B7B208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57" y="0"/>
            <a:ext cx="383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B2CC2-D93E-9B4F-96B3-30843AFC2F11}"/>
              </a:ext>
            </a:extLst>
          </p:cNvPr>
          <p:cNvSpPr txBox="1"/>
          <p:nvPr/>
        </p:nvSpPr>
        <p:spPr>
          <a:xfrm>
            <a:off x="250371" y="3886200"/>
            <a:ext cx="2009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SQL ”Query Plan”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0B97A-25AB-2C48-9DB8-0AC9196FAF94}"/>
              </a:ext>
            </a:extLst>
          </p:cNvPr>
          <p:cNvSpPr txBox="1"/>
          <p:nvPr/>
        </p:nvSpPr>
        <p:spPr>
          <a:xfrm>
            <a:off x="731371" y="5562600"/>
            <a:ext cx="458811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Hive ”Query Plan”</a:t>
            </a:r>
          </a:p>
          <a:p>
            <a:r>
              <a:rPr lang="en-US" baseline="0" dirty="0"/>
              <a:t>(Hive is an SQL layer on top of Hadoop)</a:t>
            </a:r>
          </a:p>
        </p:txBody>
      </p:sp>
    </p:spTree>
    <p:extLst>
      <p:ext uri="{BB962C8B-B14F-4D97-AF65-F5344CB8AC3E}">
        <p14:creationId xmlns:p14="http://schemas.microsoft.com/office/powerpoint/2010/main" val="1549516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vs … Data Transformation Pipelines</a:t>
            </a:r>
          </a:p>
        </p:txBody>
      </p:sp>
      <p:pic>
        <p:nvPicPr>
          <p:cNvPr id="9220" name="Picture 4" descr="Image result for machine learning pipeline">
            <a:extLst>
              <a:ext uri="{FF2B5EF4-FFF2-40B4-BE49-F238E27FC236}">
                <a16:creationId xmlns:a16="http://schemas.microsoft.com/office/drawing/2014/main" id="{2382B9F1-9B67-1E48-8311-7BA34B0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97883"/>
            <a:ext cx="5334000" cy="15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F86CAA-2951-FD4D-BC3E-785395E74E65}"/>
              </a:ext>
            </a:extLst>
          </p:cNvPr>
          <p:cNvSpPr txBox="1"/>
          <p:nvPr/>
        </p:nvSpPr>
        <p:spPr>
          <a:xfrm>
            <a:off x="5105400" y="2971800"/>
            <a:ext cx="31053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Machine Learning Pipeline</a:t>
            </a:r>
          </a:p>
        </p:txBody>
      </p:sp>
      <p:pic>
        <p:nvPicPr>
          <p:cNvPr id="9222" name="Picture 6" descr="Image result for data preparation pipeline">
            <a:extLst>
              <a:ext uri="{FF2B5EF4-FFF2-40B4-BE49-F238E27FC236}">
                <a16:creationId xmlns:a16="http://schemas.microsoft.com/office/drawing/2014/main" id="{B316A206-9172-714D-8345-80FC1B18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5029200"/>
            <a:ext cx="445407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AC353-3606-CD47-856F-DE3CDBB09A5A}"/>
              </a:ext>
            </a:extLst>
          </p:cNvPr>
          <p:cNvSpPr txBox="1"/>
          <p:nvPr/>
        </p:nvSpPr>
        <p:spPr>
          <a:xfrm>
            <a:off x="152400" y="4343400"/>
            <a:ext cx="50129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Data Preparation and 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741144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" y="623778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r>
              <a:rPr lang="en-US" sz="2000" dirty="0"/>
              <a:t>At its simplest: </a:t>
            </a:r>
            <a:endParaRPr lang="en-US" sz="12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B6053A1D-BF01-964D-9663-C5E95820C1A5}"/>
              </a:ext>
            </a:extLst>
          </p:cNvPr>
          <p:cNvSpPr/>
          <p:nvPr/>
        </p:nvSpPr>
        <p:spPr>
          <a:xfrm>
            <a:off x="609600" y="2362200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1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F6F1A2BC-3B7D-3A49-A018-1FC96AE9189C}"/>
              </a:ext>
            </a:extLst>
          </p:cNvPr>
          <p:cNvSpPr/>
          <p:nvPr/>
        </p:nvSpPr>
        <p:spPr>
          <a:xfrm>
            <a:off x="609600" y="3023733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2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09D2931-8A36-F248-B176-D817F39A39DE}"/>
              </a:ext>
            </a:extLst>
          </p:cNvPr>
          <p:cNvSpPr/>
          <p:nvPr/>
        </p:nvSpPr>
        <p:spPr>
          <a:xfrm>
            <a:off x="609600" y="3685266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3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5F142CF3-FB39-9047-BB7C-1EC483C79575}"/>
              </a:ext>
            </a:extLst>
          </p:cNvPr>
          <p:cNvSpPr/>
          <p:nvPr/>
        </p:nvSpPr>
        <p:spPr>
          <a:xfrm>
            <a:off x="609600" y="4346799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4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F46BD927-14B1-EB4D-B30D-586AC6ED393E}"/>
              </a:ext>
            </a:extLst>
          </p:cNvPr>
          <p:cNvSpPr/>
          <p:nvPr/>
        </p:nvSpPr>
        <p:spPr>
          <a:xfrm>
            <a:off x="609600" y="5008332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A9EC1-557E-864A-85A4-DDDF2EFAC10B}"/>
              </a:ext>
            </a:extLst>
          </p:cNvPr>
          <p:cNvSpPr/>
          <p:nvPr/>
        </p:nvSpPr>
        <p:spPr>
          <a:xfrm>
            <a:off x="2705100" y="2613367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EB6CD1-A720-7E4A-9059-3277410A4631}"/>
              </a:ext>
            </a:extLst>
          </p:cNvPr>
          <p:cNvSpPr/>
          <p:nvPr/>
        </p:nvSpPr>
        <p:spPr>
          <a:xfrm>
            <a:off x="2563586" y="4923634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BAF0B4-1F2E-6846-ACAE-D4368394D785}"/>
              </a:ext>
            </a:extLst>
          </p:cNvPr>
          <p:cNvCxnSpPr>
            <a:stCxn id="4" idx="0"/>
            <a:endCxn id="14" idx="2"/>
          </p:cNvCxnSpPr>
          <p:nvPr/>
        </p:nvCxnSpPr>
        <p:spPr>
          <a:xfrm>
            <a:off x="1676400" y="2590800"/>
            <a:ext cx="1028700" cy="35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C8A71-0D4B-B548-86FA-A3D366FCD951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1676400" y="2944134"/>
            <a:ext cx="1028700" cy="30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277681-D8D9-004C-9B85-7A609A99E58C}"/>
              </a:ext>
            </a:extLst>
          </p:cNvPr>
          <p:cNvCxnSpPr>
            <a:cxnSpLocks/>
            <a:stCxn id="11" idx="0"/>
            <a:endCxn id="27" idx="2"/>
          </p:cNvCxnSpPr>
          <p:nvPr/>
        </p:nvCxnSpPr>
        <p:spPr>
          <a:xfrm>
            <a:off x="1676400" y="3913866"/>
            <a:ext cx="1028700" cy="24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CA5AA6-6791-634C-AF6F-F8D125DAA221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1676400" y="4159935"/>
            <a:ext cx="1028700" cy="41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63081C-33EB-5D4C-B721-5FA1762E23F5}"/>
              </a:ext>
            </a:extLst>
          </p:cNvPr>
          <p:cNvSpPr/>
          <p:nvPr/>
        </p:nvSpPr>
        <p:spPr>
          <a:xfrm>
            <a:off x="27051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A50676-1FE5-A944-B981-62C366D546F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>
            <a:off x="1676400" y="5236932"/>
            <a:ext cx="887186" cy="17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E8EAD8E-2346-3444-9E20-A1A59CD96916}"/>
              </a:ext>
            </a:extLst>
          </p:cNvPr>
          <p:cNvSpPr/>
          <p:nvPr/>
        </p:nvSpPr>
        <p:spPr>
          <a:xfrm>
            <a:off x="53340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Ternary Operation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C9BD34-2384-CE4B-A0F8-2BA1342D1036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4457700" y="2944134"/>
            <a:ext cx="876300" cy="121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61759F-B61E-DF49-B6CD-C18E44269407}"/>
              </a:ext>
            </a:extLst>
          </p:cNvPr>
          <p:cNvCxnSpPr>
            <a:cxnSpLocks/>
            <a:stCxn id="27" idx="6"/>
            <a:endCxn id="38" idx="2"/>
          </p:cNvCxnSpPr>
          <p:nvPr/>
        </p:nvCxnSpPr>
        <p:spPr>
          <a:xfrm>
            <a:off x="4457700" y="4159935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6284DF-8152-934C-8941-2762A7B462D9}"/>
              </a:ext>
            </a:extLst>
          </p:cNvPr>
          <p:cNvCxnSpPr>
            <a:cxnSpLocks/>
            <a:stCxn id="15" idx="6"/>
            <a:endCxn id="38" idx="2"/>
          </p:cNvCxnSpPr>
          <p:nvPr/>
        </p:nvCxnSpPr>
        <p:spPr>
          <a:xfrm flipV="1">
            <a:off x="4316186" y="4159935"/>
            <a:ext cx="1017814" cy="1094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EAE4297-08C5-2F49-B02E-39076958C308}"/>
              </a:ext>
            </a:extLst>
          </p:cNvPr>
          <p:cNvSpPr/>
          <p:nvPr/>
        </p:nvSpPr>
        <p:spPr>
          <a:xfrm>
            <a:off x="5459186" y="5436963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0749DE-4F06-EB4E-A73B-1758C8A27EBC}"/>
              </a:ext>
            </a:extLst>
          </p:cNvPr>
          <p:cNvCxnSpPr>
            <a:cxnSpLocks/>
            <a:stCxn id="38" idx="4"/>
            <a:endCxn id="51" idx="0"/>
          </p:cNvCxnSpPr>
          <p:nvPr/>
        </p:nvCxnSpPr>
        <p:spPr>
          <a:xfrm>
            <a:off x="6210300" y="4490701"/>
            <a:ext cx="125186" cy="946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077376D6-BD9D-D043-83B6-FE806110FAED}"/>
              </a:ext>
            </a:extLst>
          </p:cNvPr>
          <p:cNvSpPr/>
          <p:nvPr/>
        </p:nvSpPr>
        <p:spPr>
          <a:xfrm>
            <a:off x="7821386" y="5908448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Output Dataset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6566C4-DDDB-AA44-B10F-4B3072BBC12C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7211786" y="5767730"/>
            <a:ext cx="609600" cy="36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D7EAF0-4559-EA4B-9382-BA31E73F5E4D}"/>
              </a:ext>
            </a:extLst>
          </p:cNvPr>
          <p:cNvSpPr txBox="1"/>
          <p:nvPr/>
        </p:nvSpPr>
        <p:spPr>
          <a:xfrm>
            <a:off x="2438400" y="1193128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Tables in an RDBMS, Files in HDFS, or Images in a key-value store</a:t>
            </a: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B2582AF0-4871-B44D-917C-CEFF608B2CB7}"/>
              </a:ext>
            </a:extLst>
          </p:cNvPr>
          <p:cNvSpPr/>
          <p:nvPr/>
        </p:nvSpPr>
        <p:spPr>
          <a:xfrm rot="20461839">
            <a:off x="1667815" y="2042493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6F3130-1C88-0849-B2E0-9B2851081EDE}"/>
              </a:ext>
            </a:extLst>
          </p:cNvPr>
          <p:cNvSpPr txBox="1"/>
          <p:nvPr/>
        </p:nvSpPr>
        <p:spPr>
          <a:xfrm>
            <a:off x="5834328" y="1696020"/>
            <a:ext cx="32766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Joins, or Aggregates, or Machine Learning Tasks, or Data Cleaning Tasks, or…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50D0F72C-E055-8F47-8BD5-673485E71154}"/>
              </a:ext>
            </a:extLst>
          </p:cNvPr>
          <p:cNvSpPr/>
          <p:nvPr/>
        </p:nvSpPr>
        <p:spPr>
          <a:xfrm rot="20461839">
            <a:off x="4484278" y="2513441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E6AD5FD-3F3B-2248-A8F5-2C2617C1B94B}"/>
              </a:ext>
            </a:extLst>
          </p:cNvPr>
          <p:cNvSpPr/>
          <p:nvPr/>
        </p:nvSpPr>
        <p:spPr>
          <a:xfrm rot="17896485">
            <a:off x="5682239" y="2974948"/>
            <a:ext cx="1513321" cy="18103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84BB83-0DF1-DA44-89EE-02C3951281A4}"/>
              </a:ext>
            </a:extLst>
          </p:cNvPr>
          <p:cNvSpPr txBox="1"/>
          <p:nvPr/>
        </p:nvSpPr>
        <p:spPr>
          <a:xfrm>
            <a:off x="5715000" y="6396335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Another RDBMS Table, a New File, or a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718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endParaRPr lang="en-US" sz="2000" dirty="0"/>
          </a:p>
          <a:p>
            <a:r>
              <a:rPr lang="en-US" sz="2000" dirty="0"/>
              <a:t>Some considerations that we see repeated:</a:t>
            </a:r>
          </a:p>
          <a:p>
            <a:pPr lvl="1"/>
            <a:r>
              <a:rPr lang="en-US" sz="1800" dirty="0"/>
              <a:t>Are there multiple ways to accomplish the goals? </a:t>
            </a:r>
          </a:p>
          <a:p>
            <a:pPr lvl="2"/>
            <a:r>
              <a:rPr lang="en-US" sz="1600" dirty="0"/>
              <a:t>i.e., are there multiple pipelines or SQL Query Plans that will accomplish the same task</a:t>
            </a:r>
          </a:p>
          <a:p>
            <a:pPr lvl="1"/>
            <a:r>
              <a:rPr lang="en-US" sz="1800" dirty="0"/>
              <a:t>How to “enumerate” all of them?</a:t>
            </a:r>
          </a:p>
          <a:p>
            <a:pPr lvl="2"/>
            <a:r>
              <a:rPr lang="en-US" sz="1600" dirty="0"/>
              <a:t>i.e., how to automatically come up with all the different options?</a:t>
            </a:r>
          </a:p>
          <a:p>
            <a:pPr lvl="1"/>
            <a:r>
              <a:rPr lang="en-US" sz="1800" dirty="0"/>
              <a:t>How to decide which is the ”best”?</a:t>
            </a:r>
          </a:p>
          <a:p>
            <a:pPr lvl="2"/>
            <a:r>
              <a:rPr lang="en-US" sz="1600" dirty="0"/>
              <a:t>Ideally based on some consideration of total cost (e.g., total CPU time)</a:t>
            </a:r>
          </a:p>
          <a:p>
            <a:pPr lvl="1"/>
            <a:r>
              <a:rPr lang="en-US" sz="1800" dirty="0"/>
              <a:t>How to ”find” the best plan?</a:t>
            </a:r>
          </a:p>
          <a:p>
            <a:pPr lvl="2"/>
            <a:r>
              <a:rPr lang="en-US" sz="1600" dirty="0"/>
              <a:t>Called “query optimization” in databases</a:t>
            </a:r>
            <a:endParaRPr lang="en-US" sz="2200" dirty="0"/>
          </a:p>
          <a:p>
            <a:pPr lvl="1"/>
            <a:endParaRPr lang="en-US" sz="1800" dirty="0"/>
          </a:p>
          <a:p>
            <a:r>
              <a:rPr lang="en-US" sz="2000" dirty="0"/>
              <a:t>RDBMSs have been doing this for 4-5 decades now</a:t>
            </a:r>
          </a:p>
          <a:p>
            <a:pPr lvl="1"/>
            <a:r>
              <a:rPr lang="en-US" sz="1800" dirty="0"/>
              <a:t>The classic paper on SQL query optimization is from 1979</a:t>
            </a:r>
          </a:p>
          <a:p>
            <a:pPr lvl="2"/>
            <a:r>
              <a:rPr lang="en-US" sz="1600" dirty="0"/>
              <a:t>Outlined the approach still in use today</a:t>
            </a:r>
          </a:p>
          <a:p>
            <a:r>
              <a:rPr lang="en-US" sz="2000" dirty="0"/>
              <a:t>Same ideas re-discovered repeatedly in other contexts (e.g., Hadoop)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977543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this today?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410200"/>
          </a:xfrm>
        </p:spPr>
        <p:txBody>
          <a:bodyPr/>
          <a:lstStyle/>
          <a:p>
            <a:r>
              <a:rPr lang="en-US" sz="2800" dirty="0"/>
              <a:t>Trade-offs shifted drastically over last 10-15 years</a:t>
            </a:r>
          </a:p>
          <a:p>
            <a:pPr lvl="1"/>
            <a:r>
              <a:rPr lang="en-US" sz="2400" dirty="0"/>
              <a:t>Especially with fast network, SSDs, and high memories</a:t>
            </a:r>
          </a:p>
          <a:p>
            <a:pPr lvl="1"/>
            <a:r>
              <a:rPr lang="en-US" sz="2400" dirty="0"/>
              <a:t>However, the volume of data is also growing quite rapidly</a:t>
            </a:r>
          </a:p>
          <a:p>
            <a:r>
              <a:rPr lang="en-US" sz="2800" dirty="0"/>
              <a:t>Some observations:</a:t>
            </a:r>
          </a:p>
          <a:p>
            <a:pPr lvl="1"/>
            <a:r>
              <a:rPr lang="en-US" sz="2400" dirty="0"/>
              <a:t>Cheaper to access another computer’s memory than accessing your own disk</a:t>
            </a:r>
          </a:p>
          <a:p>
            <a:pPr lvl="1"/>
            <a:r>
              <a:rPr lang="en-US" sz="2400" dirty="0"/>
              <a:t>Cache is playing more and more important role </a:t>
            </a:r>
          </a:p>
          <a:p>
            <a:pPr lvl="1"/>
            <a:r>
              <a:rPr lang="en-US" sz="2400" dirty="0"/>
              <a:t>Enough memory around that data often fits in memory of a single machine, or a cluster of machines	</a:t>
            </a:r>
          </a:p>
          <a:p>
            <a:pPr lvl="1"/>
            <a:r>
              <a:rPr lang="en-US" sz="2400" dirty="0"/>
              <a:t>“Disk” considerations less important</a:t>
            </a:r>
          </a:p>
          <a:p>
            <a:pPr lvl="2"/>
            <a:r>
              <a:rPr lang="en-US" sz="2100" dirty="0"/>
              <a:t>Still: Disks are where most of the data lives today</a:t>
            </a:r>
          </a:p>
          <a:p>
            <a:pPr lvl="1"/>
            <a:r>
              <a:rPr lang="en-US" sz="2400" dirty="0"/>
              <a:t>Similar reasoning/algorithms required though</a:t>
            </a:r>
          </a:p>
        </p:txBody>
      </p:sp>
    </p:spTree>
    <p:extLst>
      <p:ext uri="{BB962C8B-B14F-4D97-AF65-F5344CB8AC3E}">
        <p14:creationId xmlns:p14="http://schemas.microsoft.com/office/powerpoint/2010/main" val="31763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Textbook: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Database System Concepts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Seventh Edition (6</a:t>
            </a:r>
            <a:r>
              <a:rPr lang="en-US" baseline="30000" dirty="0">
                <a:latin typeface="Calibri" charset="0"/>
              </a:rPr>
              <a:t>th</a:t>
            </a:r>
            <a:r>
              <a:rPr lang="en-US" dirty="0">
                <a:latin typeface="Calibri" charset="0"/>
              </a:rPr>
              <a:t> Edition will be fine too)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hlinkClick r:id="rId3"/>
              </a:rPr>
              <a:t>Abraham Silberschatz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4"/>
              </a:rPr>
              <a:t>Henry F. Korth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5"/>
              </a:rPr>
              <a:t>S. Sudarshan</a:t>
            </a: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GitHub: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To distribute programming assignments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https://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umddb</a:t>
            </a:r>
            <a:r>
              <a:rPr lang="en-US" dirty="0">
                <a:latin typeface="Calibri" charset="0"/>
              </a:rPr>
              <a:t>/cmsc424-fall2021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: First resort for any questions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Will re-evaluate based on your feedback in a few weeks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ELMS</a:t>
            </a:r>
            <a:r>
              <a:rPr lang="en-US" dirty="0">
                <a:latin typeface="Calibri" charset="0"/>
              </a:rPr>
              <a:t>: General announcements will be posted there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GradeScope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We will use this for assignments, grading exams, etc.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778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pPr marL="487362" indent="-285750" eaLnBrk="1" hangingPunct="1"/>
            <a:r>
              <a:rPr lang="en-US" sz="2000" dirty="0">
                <a:latin typeface="Calibri" charset="0"/>
              </a:rPr>
              <a:t>12 short weekly quizzes (10%) 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No late submissions, but will drop the lowest two</a:t>
            </a:r>
          </a:p>
          <a:p>
            <a:pPr marL="981075" lvl="2" indent="-285750" eaLnBrk="1" hangingPunct="1"/>
            <a:endParaRPr lang="en-US" sz="1400" dirty="0">
              <a:latin typeface="Calibri" charset="0"/>
            </a:endParaRPr>
          </a:p>
          <a:p>
            <a:pPr marL="487362" indent="-285750" eaLnBrk="1" hangingPunct="1"/>
            <a:r>
              <a:rPr lang="en-US" sz="2000" dirty="0">
                <a:latin typeface="Calibri" charset="0"/>
              </a:rPr>
              <a:t>Two Midterms (30%), Final (25%) – minimum of 40% on all combined to pass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Will weigh the higher-scoring midterm at 18%, and the lower-scoring midterm at 12%</a:t>
            </a:r>
          </a:p>
          <a:p>
            <a:pPr marL="981075" lvl="2" indent="-285750" eaLnBrk="1" hangingPunct="1"/>
            <a:endParaRPr lang="en-US" sz="1400" dirty="0">
              <a:latin typeface="Calibri" charset="0"/>
            </a:endParaRPr>
          </a:p>
          <a:p>
            <a:pPr marL="487362" indent="-285750" eaLnBrk="1" hangingPunct="1"/>
            <a:r>
              <a:rPr lang="en-US" sz="2000" dirty="0">
                <a:latin typeface="Calibri" charset="0"/>
              </a:rPr>
              <a:t>6 Assignments – 4 programming, 2 non-programming (35%)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10 total late days without penalty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Beyond that: every late day will result in 20% penalty for that project</a:t>
            </a:r>
            <a:endParaRPr lang="en-US" sz="1100" dirty="0">
              <a:latin typeface="Calibri" charset="0"/>
            </a:endParaRP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Maximum 5 days late on any project</a:t>
            </a:r>
          </a:p>
          <a:p>
            <a:pPr marL="981075" lvl="2" indent="-285750" eaLnBrk="1" hangingPunct="1"/>
            <a:r>
              <a:rPr lang="en-US" sz="1400" dirty="0">
                <a:latin typeface="Calibri" charset="0"/>
              </a:rPr>
              <a:t>Projects typically due on Friday night – so must submit before Wednesday night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Example:</a:t>
            </a:r>
          </a:p>
          <a:p>
            <a:pPr marL="981075" lvl="2" indent="-285750" eaLnBrk="1" hangingPunct="1"/>
            <a:r>
              <a:rPr lang="en-US" sz="1400" dirty="0">
                <a:latin typeface="Calibri" charset="0"/>
              </a:rPr>
              <a:t>Assignment 1 </a:t>
            </a:r>
            <a:r>
              <a:rPr lang="en-US" sz="1400" dirty="0">
                <a:latin typeface="Calibri" charset="0"/>
                <a:sym typeface="Wingdings" pitchFamily="2" charset="2"/>
              </a:rPr>
              <a:t> 5 days late, Assignment 2  4 days late, Assignment 3  3 days late</a:t>
            </a:r>
          </a:p>
          <a:p>
            <a:pPr marL="1265237" lvl="3" indent="-285750" eaLnBrk="1" hangingPunct="1"/>
            <a:r>
              <a:rPr lang="en-US" sz="1200" dirty="0">
                <a:latin typeface="Calibri" charset="0"/>
                <a:sym typeface="Wingdings" pitchFamily="2" charset="2"/>
              </a:rPr>
              <a:t>No penalty for the first two assignments; for Assignment 3, 2 days over  40% penalty</a:t>
            </a:r>
          </a:p>
          <a:p>
            <a:pPr marL="742950" lvl="1" indent="-285750" eaLnBrk="1" hangingPunct="1"/>
            <a:r>
              <a:rPr lang="en-US" sz="16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These are supposed to be used for handling emergencies/excused absences</a:t>
            </a:r>
          </a:p>
          <a:p>
            <a:pPr marL="981075" lvl="2" indent="-285750" eaLnBrk="1" hangingPunct="1"/>
            <a:r>
              <a:rPr lang="en-US" sz="14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We will likely not make additional accommodations </a:t>
            </a:r>
          </a:p>
          <a:p>
            <a:pPr marL="981075" lvl="2" indent="-285750" eaLnBrk="1" hangingPunct="1"/>
            <a:r>
              <a:rPr lang="en-US" sz="14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The projects will be released sufficiently in advance for you to plan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8830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Sign up for </a:t>
            </a:r>
            <a:r>
              <a:rPr lang="en-US" dirty="0" err="1"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, and </a:t>
            </a:r>
            <a:r>
              <a:rPr lang="en-US" dirty="0" err="1">
                <a:latin typeface="Calibri" charset="0"/>
              </a:rPr>
              <a:t>GradeScope</a:t>
            </a:r>
            <a:r>
              <a:rPr lang="en-US" dirty="0">
                <a:latin typeface="Calibri" charset="0"/>
              </a:rPr>
              <a:t> !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Set up the computing environment (Assignment 0), and make sure you can run Vagrant, PostgreSQL,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, etc.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Make sure you are aware of the key deadlines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To-Dos</a:t>
            </a:r>
          </a:p>
        </p:txBody>
      </p:sp>
    </p:spTree>
    <p:extLst>
      <p:ext uri="{BB962C8B-B14F-4D97-AF65-F5344CB8AC3E}">
        <p14:creationId xmlns:p14="http://schemas.microsoft.com/office/powerpoint/2010/main" val="29876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933700" y="3091434"/>
            <a:ext cx="3276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4992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25178</TotalTime>
  <Words>4860</Words>
  <Application>Microsoft Macintosh PowerPoint</Application>
  <PresentationFormat>On-screen Show (4:3)</PresentationFormat>
  <Paragraphs>705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CMSC424: Database Design  Module: Introduction/Overview</vt:lpstr>
      <vt:lpstr>CMSC424: Database Design  Module: Introduction/Overview</vt:lpstr>
      <vt:lpstr>Welcome to CMSC424: Database Design</vt:lpstr>
      <vt:lpstr>Welcome to CMSC424: Database Design</vt:lpstr>
      <vt:lpstr>Logistics</vt:lpstr>
      <vt:lpstr>Logistics</vt:lpstr>
      <vt:lpstr>Grading</vt:lpstr>
      <vt:lpstr>To-Dos</vt:lpstr>
      <vt:lpstr>CMSC424: Database Design  Module: Introduction/Overview</vt:lpstr>
      <vt:lpstr>Motivation</vt:lpstr>
      <vt:lpstr>Motivation: Data Overload</vt:lpstr>
      <vt:lpstr>Four V’s of Big Data</vt:lpstr>
      <vt:lpstr>Four V’s of Big Data</vt:lpstr>
      <vt:lpstr>Big Data and Data Science to the Rescue</vt:lpstr>
      <vt:lpstr>Is it all hype?</vt:lpstr>
      <vt:lpstr>Motivation: Data Overload</vt:lpstr>
      <vt:lpstr>Motivation: Data Overload</vt:lpstr>
      <vt:lpstr>Motivation: Data Overload</vt:lpstr>
      <vt:lpstr>Why not use file systems ?</vt:lpstr>
      <vt:lpstr>Why not use file systems ?</vt:lpstr>
      <vt:lpstr>What we will cover…</vt:lpstr>
      <vt:lpstr>Structure of the Course</vt:lpstr>
      <vt:lpstr>Main Changes from Fall 2020</vt:lpstr>
      <vt:lpstr>Summary</vt:lpstr>
      <vt:lpstr>CMSC424: Database Design  Module: Introduction/Overview</vt:lpstr>
      <vt:lpstr>Motivation</vt:lpstr>
      <vt:lpstr>Database Management Systems</vt:lpstr>
      <vt:lpstr>Database Management Systems</vt:lpstr>
      <vt:lpstr>Structured vs Unstructured Data</vt:lpstr>
      <vt:lpstr>Structured vs Unstructured Data</vt:lpstr>
      <vt:lpstr>Structured vs Unstructured Data</vt:lpstr>
      <vt:lpstr>Database Management Systems</vt:lpstr>
      <vt:lpstr>Data Modeling</vt:lpstr>
      <vt:lpstr>Data Abstraction</vt:lpstr>
      <vt:lpstr>Data Abstraction</vt:lpstr>
      <vt:lpstr>Data Abstraction</vt:lpstr>
      <vt:lpstr>Data Abstractions: Example</vt:lpstr>
      <vt:lpstr>CMSC424: Database Design  Module: Introduction/Overview</vt:lpstr>
      <vt:lpstr>Motivation</vt:lpstr>
      <vt:lpstr>Database System</vt:lpstr>
      <vt:lpstr>Example: Relational DBMS and SQL</vt:lpstr>
      <vt:lpstr>Database Architecture: Pre-2000’s</vt:lpstr>
      <vt:lpstr>Traditional RDBMS Architecture</vt:lpstr>
      <vt:lpstr>Database Architecture : Today</vt:lpstr>
      <vt:lpstr>Current Industry Outlook </vt:lpstr>
      <vt:lpstr>Web Scale Data Management, Analysis</vt:lpstr>
      <vt:lpstr>Current Industry Outlook</vt:lpstr>
      <vt:lpstr>In This Class…</vt:lpstr>
      <vt:lpstr>PowerPoint Presentation</vt:lpstr>
      <vt:lpstr>PowerPoint Presentation</vt:lpstr>
      <vt:lpstr>PowerPoint Presentation</vt:lpstr>
      <vt:lpstr>Okay…</vt:lpstr>
      <vt:lpstr>Query Plans vs…</vt:lpstr>
      <vt:lpstr>vs … Data Transformation Pipelines</vt:lpstr>
      <vt:lpstr>Okay…</vt:lpstr>
      <vt:lpstr>Okay…</vt:lpstr>
      <vt:lpstr>How important is this today?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240</cp:revision>
  <cp:lastPrinted>2020-09-01T02:43:04Z</cp:lastPrinted>
  <dcterms:created xsi:type="dcterms:W3CDTF">2012-01-24T15:48:45Z</dcterms:created>
  <dcterms:modified xsi:type="dcterms:W3CDTF">2021-08-30T16:29:07Z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