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9"/>
  </p:notesMasterIdLst>
  <p:sldIdLst>
    <p:sldId id="265" r:id="rId5"/>
    <p:sldId id="266" r:id="rId6"/>
    <p:sldId id="267" r:id="rId7"/>
    <p:sldId id="294" r:id="rId8"/>
    <p:sldId id="295" r:id="rId9"/>
    <p:sldId id="292" r:id="rId10"/>
    <p:sldId id="278" r:id="rId11"/>
    <p:sldId id="296" r:id="rId12"/>
    <p:sldId id="279" r:id="rId13"/>
    <p:sldId id="269" r:id="rId14"/>
    <p:sldId id="297" r:id="rId15"/>
    <p:sldId id="281" r:id="rId16"/>
    <p:sldId id="271" r:id="rId17"/>
    <p:sldId id="290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udortmundde-my.sharepoint.com/personal/aure_kylmaenen_tu-dortmund_de/Documents/spec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GB"/>
              <a:t>Number</a:t>
            </a:r>
            <a:r>
              <a:rPr lang="en-GB" baseline="0"/>
              <a:t> of Sequenced Genomes on NCBI vs the number of extant species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NCBI</c:v>
                </c:pt>
              </c:strCache>
            </c:strRef>
          </c:tx>
          <c:spPr>
            <a:solidFill>
              <a:schemeClr val="accent6">
                <a:tint val="77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Mammals</c:v>
                </c:pt>
                <c:pt idx="1">
                  <c:v>Birds</c:v>
                </c:pt>
                <c:pt idx="2">
                  <c:v>Reptiles</c:v>
                </c:pt>
              </c:strCache>
            </c:strRef>
          </c:cat>
          <c:val>
            <c:numRef>
              <c:f>Sheet1!$C$3:$C$5</c:f>
              <c:numCache>
                <c:formatCode>General</c:formatCode>
                <c:ptCount val="3"/>
                <c:pt idx="0">
                  <c:v>4264</c:v>
                </c:pt>
                <c:pt idx="1">
                  <c:v>2096</c:v>
                </c:pt>
                <c:pt idx="2">
                  <c:v>2578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89-49AA-8FE4-C41F1094CC26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Extant species</c:v>
                </c:pt>
              </c:strCache>
            </c:strRef>
          </c:tx>
          <c:spPr>
            <a:solidFill>
              <a:schemeClr val="accent6">
                <a:shade val="7600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Sheet1!$B$3:$B$5</c:f>
              <c:strCache>
                <c:ptCount val="3"/>
                <c:pt idx="0">
                  <c:v>Mammals</c:v>
                </c:pt>
                <c:pt idx="1">
                  <c:v>Birds</c:v>
                </c:pt>
                <c:pt idx="2">
                  <c:v>Reptiles</c:v>
                </c:pt>
              </c:strCache>
            </c:strRef>
          </c:cat>
          <c:val>
            <c:numRef>
              <c:f>Sheet1!$D$3:$D$5</c:f>
              <c:numCache>
                <c:formatCode>General</c:formatCode>
                <c:ptCount val="3"/>
                <c:pt idx="0">
                  <c:v>6400</c:v>
                </c:pt>
                <c:pt idx="1">
                  <c:v>11000</c:v>
                </c:pt>
                <c:pt idx="2">
                  <c:v>11000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89-49AA-8FE4-C41F1094CC2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490636815"/>
        <c:axId val="1490608495"/>
      </c:barChart>
      <c:catAx>
        <c:axId val="1490636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90608495"/>
        <c:crosses val="autoZero"/>
        <c:auto val="1"/>
        <c:lblAlgn val="ctr"/>
        <c:lblOffset val="100"/>
        <c:noMultiLvlLbl val="0"/>
      </c:catAx>
      <c:valAx>
        <c:axId val="149060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90636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3391401201389234E-2"/>
          <c:y val="0.18572489099857578"/>
          <c:w val="0.12352162501426454"/>
          <c:h val="0.240682521100406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128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50400-4C20-4959-B572-755A7A3319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DB688-99FE-415D-8BE7-8FAD364CFC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310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4CE9-7C08-42BA-8F08-820FD30E36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4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E10B-EC90-49DE-9455-880AE87AB9BA}" type="datetime1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0A04-A0C2-4B6F-9C8E-8C24C96E2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9D5F-5410-4E22-84CB-B12834B1220C}" type="datetime1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60A04-A0C2-4B6F-9C8E-8C24C96E2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31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5BB3-B906-ADF3-5649-0A74B5D4D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9DF-9E71-431D-6C10-41BCF18C5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25DC1-A48C-8CA0-79F8-39EC3542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D6F92-99F3-4C3C-B42A-309875537146}" type="datetime1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ADB7-6EC7-30DE-10A8-EC502F80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4A3E-6E98-0A57-15E8-ED59D8A8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BA20-EFF5-4230-9782-25AD731A07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9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869AB-2A11-471F-893F-4B5AAD976857}" type="datetime1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60A04-A0C2-4B6F-9C8E-8C24C96E26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21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448112-70DD-0659-3924-9C0FBC5CD2FF}"/>
              </a:ext>
            </a:extLst>
          </p:cNvPr>
          <p:cNvSpPr/>
          <p:nvPr/>
        </p:nvSpPr>
        <p:spPr>
          <a:xfrm>
            <a:off x="487052" y="435990"/>
            <a:ext cx="11217897" cy="598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463E9-3D38-9B91-EDF3-C4EF4C908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2477"/>
            <a:ext cx="9144000" cy="2387600"/>
          </a:xfrm>
        </p:spPr>
        <p:txBody>
          <a:bodyPr anchor="ctr"/>
          <a:lstStyle/>
          <a:p>
            <a:r>
              <a:rPr lang="en-GB" dirty="0" err="1"/>
              <a:t>SwarmGenomics</a:t>
            </a:r>
            <a:br>
              <a:rPr lang="en-GB" dirty="0"/>
            </a:br>
            <a:r>
              <a:rPr lang="en-GB" sz="40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69F1-00BF-2757-7CF4-5CC8B001F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56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  <p:pic>
        <p:nvPicPr>
          <p:cNvPr id="6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81AFD5C7-3415-7B4D-F089-31C91548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93" y="5572130"/>
            <a:ext cx="2466068" cy="5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638675-298E-70DF-441A-A50E6C0CF5F5}"/>
              </a:ext>
            </a:extLst>
          </p:cNvPr>
          <p:cNvGrpSpPr/>
          <p:nvPr/>
        </p:nvGrpSpPr>
        <p:grpSpPr>
          <a:xfrm>
            <a:off x="487051" y="4155145"/>
            <a:ext cx="3348349" cy="2387600"/>
            <a:chOff x="6887183" y="3278816"/>
            <a:chExt cx="3435740" cy="2440153"/>
          </a:xfrm>
        </p:grpSpPr>
        <p:pic>
          <p:nvPicPr>
            <p:cNvPr id="8" name="Graphic 5" descr="Dolphin with solid fill">
              <a:extLst>
                <a:ext uri="{FF2B5EF4-FFF2-40B4-BE49-F238E27FC236}">
                  <a16:creationId xmlns:a16="http://schemas.microsoft.com/office/drawing/2014/main" id="{FE3AEE63-7F6C-9ABB-7366-EB74BEAE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8481" y="3923005"/>
              <a:ext cx="506772" cy="506772"/>
            </a:xfrm>
            <a:prstGeom prst="rect">
              <a:avLst/>
            </a:prstGeom>
          </p:spPr>
        </p:pic>
        <p:pic>
          <p:nvPicPr>
            <p:cNvPr id="9" name="Graphic 6" descr="Penguin outline">
              <a:extLst>
                <a:ext uri="{FF2B5EF4-FFF2-40B4-BE49-F238E27FC236}">
                  <a16:creationId xmlns:a16="http://schemas.microsoft.com/office/drawing/2014/main" id="{DA0F8437-B100-42F3-0CBD-A7FB09B73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89000" y="4917924"/>
              <a:ext cx="506772" cy="506772"/>
            </a:xfrm>
            <a:prstGeom prst="rect">
              <a:avLst/>
            </a:prstGeom>
          </p:spPr>
        </p:pic>
        <p:pic>
          <p:nvPicPr>
            <p:cNvPr id="10" name="Graphic 7" descr="Squirrel outline">
              <a:extLst>
                <a:ext uri="{FF2B5EF4-FFF2-40B4-BE49-F238E27FC236}">
                  <a16:creationId xmlns:a16="http://schemas.microsoft.com/office/drawing/2014/main" id="{D024E4B7-D6AF-C835-93BE-2E3D6B5B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87183" y="4297797"/>
              <a:ext cx="506772" cy="506772"/>
            </a:xfrm>
            <a:prstGeom prst="rect">
              <a:avLst/>
            </a:prstGeom>
          </p:spPr>
        </p:pic>
        <p:pic>
          <p:nvPicPr>
            <p:cNvPr id="11" name="Graphic 8" descr="Cat outline">
              <a:extLst>
                <a:ext uri="{FF2B5EF4-FFF2-40B4-BE49-F238E27FC236}">
                  <a16:creationId xmlns:a16="http://schemas.microsoft.com/office/drawing/2014/main" id="{9BBB9DA6-9975-0E18-307D-E6A5B86C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9844890" y="4551183"/>
              <a:ext cx="478033" cy="506772"/>
            </a:xfrm>
            <a:prstGeom prst="rect">
              <a:avLst/>
            </a:prstGeom>
          </p:spPr>
        </p:pic>
        <p:pic>
          <p:nvPicPr>
            <p:cNvPr id="12" name="Graphic 9" descr="Rat outline">
              <a:extLst>
                <a:ext uri="{FF2B5EF4-FFF2-40B4-BE49-F238E27FC236}">
                  <a16:creationId xmlns:a16="http://schemas.microsoft.com/office/drawing/2014/main" id="{9CA877FF-995E-615B-0FF9-E2BF3B05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6986" y="4063098"/>
              <a:ext cx="506772" cy="506772"/>
            </a:xfrm>
            <a:prstGeom prst="rect">
              <a:avLst/>
            </a:prstGeom>
          </p:spPr>
        </p:pic>
        <p:pic>
          <p:nvPicPr>
            <p:cNvPr id="13" name="Graphic 10" descr="Orca with solid fill">
              <a:extLst>
                <a:ext uri="{FF2B5EF4-FFF2-40B4-BE49-F238E27FC236}">
                  <a16:creationId xmlns:a16="http://schemas.microsoft.com/office/drawing/2014/main" id="{DD067E97-B628-7622-48F5-87242BB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8511400" y="3868384"/>
              <a:ext cx="471817" cy="471817"/>
            </a:xfrm>
            <a:prstGeom prst="rect">
              <a:avLst/>
            </a:prstGeom>
          </p:spPr>
        </p:pic>
        <p:pic>
          <p:nvPicPr>
            <p:cNvPr id="14" name="Graphic 11" descr="Rabbit with solid fill">
              <a:extLst>
                <a:ext uri="{FF2B5EF4-FFF2-40B4-BE49-F238E27FC236}">
                  <a16:creationId xmlns:a16="http://schemas.microsoft.com/office/drawing/2014/main" id="{D87871C6-6001-31AF-0796-C32CABD4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40569" y="4628684"/>
              <a:ext cx="506772" cy="506772"/>
            </a:xfrm>
            <a:prstGeom prst="rect">
              <a:avLst/>
            </a:prstGeom>
          </p:spPr>
        </p:pic>
        <p:pic>
          <p:nvPicPr>
            <p:cNvPr id="15" name="Graphic 12" descr="Sloth outline">
              <a:extLst>
                <a:ext uri="{FF2B5EF4-FFF2-40B4-BE49-F238E27FC236}">
                  <a16:creationId xmlns:a16="http://schemas.microsoft.com/office/drawing/2014/main" id="{3F763418-2DEF-1E00-5B3B-7E23BCCF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76096" y="3446894"/>
              <a:ext cx="506772" cy="506772"/>
            </a:xfrm>
            <a:prstGeom prst="rect">
              <a:avLst/>
            </a:prstGeom>
          </p:spPr>
        </p:pic>
        <p:pic>
          <p:nvPicPr>
            <p:cNvPr id="16" name="Graphic 13" descr="Elephant outline">
              <a:extLst>
                <a:ext uri="{FF2B5EF4-FFF2-40B4-BE49-F238E27FC236}">
                  <a16:creationId xmlns:a16="http://schemas.microsoft.com/office/drawing/2014/main" id="{C8BDF72A-AF01-E647-63D5-45129052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8267036" y="3365053"/>
              <a:ext cx="506772" cy="506772"/>
            </a:xfrm>
            <a:prstGeom prst="rect">
              <a:avLst/>
            </a:prstGeom>
          </p:spPr>
        </p:pic>
        <p:pic>
          <p:nvPicPr>
            <p:cNvPr id="17" name="Graphic 14" descr="Seal with solid fill">
              <a:extLst>
                <a:ext uri="{FF2B5EF4-FFF2-40B4-BE49-F238E27FC236}">
                  <a16:creationId xmlns:a16="http://schemas.microsoft.com/office/drawing/2014/main" id="{E20900F9-A689-CC8F-9B00-FD7E13BE7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2963" y="3278816"/>
              <a:ext cx="476747" cy="513088"/>
            </a:xfrm>
            <a:prstGeom prst="rect">
              <a:avLst/>
            </a:prstGeom>
          </p:spPr>
        </p:pic>
        <p:pic>
          <p:nvPicPr>
            <p:cNvPr id="18" name="Graphic 15" descr="Zebra with solid fill">
              <a:extLst>
                <a:ext uri="{FF2B5EF4-FFF2-40B4-BE49-F238E27FC236}">
                  <a16:creationId xmlns:a16="http://schemas.microsoft.com/office/drawing/2014/main" id="{D8B67AE4-D42F-6D1A-42B6-E2A198619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H="1">
              <a:off x="9556218" y="4073536"/>
              <a:ext cx="510110" cy="510110"/>
            </a:xfrm>
            <a:prstGeom prst="rect">
              <a:avLst/>
            </a:prstGeom>
          </p:spPr>
        </p:pic>
        <p:pic>
          <p:nvPicPr>
            <p:cNvPr id="19" name="Graphic 16" descr="Panda with solid fill">
              <a:extLst>
                <a:ext uri="{FF2B5EF4-FFF2-40B4-BE49-F238E27FC236}">
                  <a16:creationId xmlns:a16="http://schemas.microsoft.com/office/drawing/2014/main" id="{818A7703-F429-44A1-CF83-AA62426BC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flipH="1">
              <a:off x="9420842" y="4948532"/>
              <a:ext cx="506772" cy="506772"/>
            </a:xfrm>
            <a:prstGeom prst="rect">
              <a:avLst/>
            </a:prstGeom>
          </p:spPr>
        </p:pic>
        <p:pic>
          <p:nvPicPr>
            <p:cNvPr id="20" name="Graphic 17" descr="Laptop outline">
              <a:extLst>
                <a:ext uri="{FF2B5EF4-FFF2-40B4-BE49-F238E27FC236}">
                  <a16:creationId xmlns:a16="http://schemas.microsoft.com/office/drawing/2014/main" id="{031CADC1-CED2-E9BB-6AB8-10DCF596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239479" y="4804569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8" descr="Owl outline">
              <a:extLst>
                <a:ext uri="{FF2B5EF4-FFF2-40B4-BE49-F238E27FC236}">
                  <a16:creationId xmlns:a16="http://schemas.microsoft.com/office/drawing/2014/main" id="{BEA328FB-8672-656A-1219-D26C9F7C8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093913" y="4019124"/>
              <a:ext cx="413968" cy="413968"/>
            </a:xfrm>
            <a:prstGeom prst="rect">
              <a:avLst/>
            </a:prstGeom>
          </p:spPr>
        </p:pic>
        <p:pic>
          <p:nvPicPr>
            <p:cNvPr id="22" name="Graphic 19" descr="Monkey outline">
              <a:extLst>
                <a:ext uri="{FF2B5EF4-FFF2-40B4-BE49-F238E27FC236}">
                  <a16:creationId xmlns:a16="http://schemas.microsoft.com/office/drawing/2014/main" id="{5E07DAFB-808A-9086-4132-163461BB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606685" y="4292203"/>
              <a:ext cx="524884" cy="524884"/>
            </a:xfrm>
            <a:prstGeom prst="rect">
              <a:avLst/>
            </a:prstGeom>
          </p:spPr>
        </p:pic>
        <p:pic>
          <p:nvPicPr>
            <p:cNvPr id="23" name="Graphic 20" descr="Skunk outline">
              <a:extLst>
                <a:ext uri="{FF2B5EF4-FFF2-40B4-BE49-F238E27FC236}">
                  <a16:creationId xmlns:a16="http://schemas.microsoft.com/office/drawing/2014/main" id="{F301599C-F0F2-9E2F-2AAF-4289DB9B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806866" y="3746503"/>
              <a:ext cx="452844" cy="438196"/>
            </a:xfrm>
            <a:prstGeom prst="rect">
              <a:avLst/>
            </a:prstGeom>
          </p:spPr>
        </p:pic>
        <p:pic>
          <p:nvPicPr>
            <p:cNvPr id="24" name="Graphic 21" descr="Eagle with solid fill">
              <a:extLst>
                <a:ext uri="{FF2B5EF4-FFF2-40B4-BE49-F238E27FC236}">
                  <a16:creationId xmlns:a16="http://schemas.microsoft.com/office/drawing/2014/main" id="{8FF60964-C9EF-1BE8-794F-254E5B566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 flipH="1">
              <a:off x="9525658" y="3457263"/>
              <a:ext cx="571230" cy="578480"/>
            </a:xfrm>
            <a:prstGeom prst="rect">
              <a:avLst/>
            </a:prstGeom>
          </p:spPr>
        </p:pic>
        <p:pic>
          <p:nvPicPr>
            <p:cNvPr id="25" name="Graphic 22" descr="Deer with solid fill">
              <a:extLst>
                <a:ext uri="{FF2B5EF4-FFF2-40B4-BE49-F238E27FC236}">
                  <a16:creationId xmlns:a16="http://schemas.microsoft.com/office/drawing/2014/main" id="{2ED4BBE8-3410-2198-FB05-93EC702C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 flipH="1">
              <a:off x="9136065" y="4427622"/>
              <a:ext cx="538163" cy="578480"/>
            </a:xfrm>
            <a:prstGeom prst="rect">
              <a:avLst/>
            </a:prstGeom>
          </p:spPr>
        </p:pic>
        <p:pic>
          <p:nvPicPr>
            <p:cNvPr id="26" name="Graphic 23" descr="Fox outline">
              <a:extLst>
                <a:ext uri="{FF2B5EF4-FFF2-40B4-BE49-F238E27FC236}">
                  <a16:creationId xmlns:a16="http://schemas.microsoft.com/office/drawing/2014/main" id="{56325AD8-21CA-C6D3-DABD-6F6C283A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8468725" y="4299481"/>
              <a:ext cx="576851" cy="576851"/>
            </a:xfrm>
            <a:prstGeom prst="rect">
              <a:avLst/>
            </a:prstGeom>
          </p:spPr>
        </p:pic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7ABD84E6-8A55-4B28-99EC-F45CDB9C3C90}"/>
                </a:ext>
              </a:extLst>
            </p:cNvPr>
            <p:cNvSpPr txBox="1"/>
            <p:nvPr/>
          </p:nvSpPr>
          <p:spPr>
            <a:xfrm>
              <a:off x="8362736" y="5025127"/>
              <a:ext cx="731177" cy="48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">
                  <a:solidFill>
                    <a:schemeClr val="bg2">
                      <a:lumMod val="75000"/>
                    </a:schemeClr>
                  </a:solidFill>
                </a:rPr>
                <a:t>ATGCTTCGCGAACGTACGTCGCGAACATTATGCTTCGCGAACGTACGTACGTAGGT</a:t>
              </a:r>
            </a:p>
            <a:p>
              <a:endParaRPr lang="en-GB" sz="40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GB" sz="500"/>
            </a:p>
          </p:txBody>
        </p:sp>
        <p:pic>
          <p:nvPicPr>
            <p:cNvPr id="28" name="Graphic 25" descr="DNA outline">
              <a:extLst>
                <a:ext uri="{FF2B5EF4-FFF2-40B4-BE49-F238E27FC236}">
                  <a16:creationId xmlns:a16="http://schemas.microsoft.com/office/drawing/2014/main" id="{DA149EB9-0229-AA05-3D61-B615D0A29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 rot="2867311">
              <a:off x="8590041" y="5046201"/>
              <a:ext cx="246496" cy="343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04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33F7-52AF-B581-B3E9-4DC24EF4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DNA Sequencing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8E11-0EE4-2D50-5E12-9792F5C9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Wild life conservation</a:t>
            </a:r>
          </a:p>
          <a:p>
            <a:r>
              <a:rPr lang="en-GB" dirty="0"/>
              <a:t>Diagnostic</a:t>
            </a:r>
          </a:p>
          <a:p>
            <a:r>
              <a:rPr lang="en-GB" dirty="0"/>
              <a:t>Biomarkers</a:t>
            </a:r>
          </a:p>
          <a:p>
            <a:r>
              <a:rPr lang="en-GB" dirty="0"/>
              <a:t>Personalised medicine</a:t>
            </a:r>
          </a:p>
          <a:p>
            <a:r>
              <a:rPr lang="en-GB" dirty="0"/>
              <a:t>Drug design</a:t>
            </a:r>
          </a:p>
          <a:p>
            <a:r>
              <a:rPr lang="en-GB" dirty="0"/>
              <a:t>Forensics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2D121-10FA-3321-9376-2EE5914904CF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7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33F7-52AF-B581-B3E9-4DC24EF4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Challenges in WGS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8E11-0EE4-2D50-5E12-9792F5C9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Massive amounts of data → complex analysis pipelines</a:t>
            </a:r>
          </a:p>
          <a:p>
            <a:r>
              <a:rPr lang="en-US" dirty="0"/>
              <a:t>Requires multiple specialized tools</a:t>
            </a:r>
          </a:p>
          <a:p>
            <a:r>
              <a:rPr lang="en-US" dirty="0"/>
              <a:t>High bioinformatics expertise needed</a:t>
            </a:r>
          </a:p>
          <a:p>
            <a:r>
              <a:rPr lang="en-US" dirty="0"/>
              <a:t>Reproducibility issues when combining tools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2D121-10FA-3321-9376-2EE5914904CF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18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3F95-C0A5-5B05-188C-BDA208DD4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Goals in SwarmGenomics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EE36B-4D65-6461-D650-F76CCD0CF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Key programming languages (BASH, R, python)</a:t>
            </a:r>
          </a:p>
          <a:p>
            <a:r>
              <a:rPr lang="en-GB" dirty="0"/>
              <a:t>Important bioinformatics tools</a:t>
            </a:r>
          </a:p>
          <a:p>
            <a:r>
              <a:rPr lang="en-GB" dirty="0"/>
              <a:t>Analysis of whole genome sequencing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E9C92-7F56-096C-CDE3-E3697E3782AF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92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7FD1F0-D1E7-49F4-1894-DB27B3F9C7DF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105F6-5CC4-0C60-3063-54FBBFCD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822" y="553557"/>
            <a:ext cx="6172356" cy="5750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50F7AB-BB8E-8C76-55F9-99C52CD558F1}"/>
              </a:ext>
            </a:extLst>
          </p:cNvPr>
          <p:cNvSpPr txBox="1"/>
          <p:nvPr/>
        </p:nvSpPr>
        <p:spPr>
          <a:xfrm>
            <a:off x="292100" y="627062"/>
            <a:ext cx="5194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/>
              <a:t>https://github.com/AureKylmanen/Swarmgenomics</a:t>
            </a:r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04FA3DE-20DD-AFF0-A07A-F96BA82CDB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74" y="1237853"/>
            <a:ext cx="1742524" cy="1632347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4197045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1A1F-40E4-B780-C8CE-C22E3DA8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GitHub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39DC9-C942-DFA3-F914-202C7C20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502" y="1202530"/>
            <a:ext cx="7369289" cy="496966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7F3C7D-A377-F6D8-32CA-ACAF6033C7F5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010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0E5C-0492-0AA3-B1BF-0694FC7D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SwarmGenomics?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0F94-7BEB-E31B-194D-508F5AA4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GB" dirty="0"/>
              <a:t>Bioinformatics/Population genetics course</a:t>
            </a:r>
          </a:p>
          <a:p>
            <a:r>
              <a:rPr lang="en-GB" dirty="0"/>
              <a:t>Citizen science project</a:t>
            </a:r>
          </a:p>
          <a:p>
            <a:pPr lvl="1"/>
            <a:r>
              <a:rPr lang="en-GB" dirty="0"/>
              <a:t>Involve experts and non-experts in bioinformatic analyses</a:t>
            </a:r>
          </a:p>
          <a:p>
            <a:pPr lvl="1"/>
            <a:r>
              <a:rPr lang="en-GB" dirty="0"/>
              <a:t>Each individual analysis is a small part of a bigger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F5E8DD-C9F6-545A-00A6-4116E6776277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2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0D84-D1AE-4EA4-2F80-1CB8F663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Relevant?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C8E7-AA5E-348C-F896-16298454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OMICS era</a:t>
            </a:r>
          </a:p>
          <a:p>
            <a:pPr lvl="1"/>
            <a:r>
              <a:rPr lang="en-GB"/>
              <a:t>Genomics, Transcriptomics, Proteomics, Metabolomics, </a:t>
            </a:r>
            <a:r>
              <a:rPr lang="en-GB" err="1"/>
              <a:t>Methylomics</a:t>
            </a:r>
            <a:r>
              <a:rPr lang="en-GB"/>
              <a:t>, Meta-Genomics etc.</a:t>
            </a:r>
          </a:p>
          <a:p>
            <a:pPr lvl="1"/>
            <a:endParaRPr lang="en-GB"/>
          </a:p>
          <a:p>
            <a:r>
              <a:rPr lang="en-GB"/>
              <a:t>Rely mainly on two technologies</a:t>
            </a:r>
          </a:p>
          <a:p>
            <a:pPr lvl="1"/>
            <a:r>
              <a:rPr lang="en-GB"/>
              <a:t>Mass spectrometry</a:t>
            </a:r>
          </a:p>
          <a:p>
            <a:pPr lvl="1"/>
            <a:r>
              <a:rPr lang="en-GB" b="1"/>
              <a:t>DNA sequencing</a:t>
            </a:r>
          </a:p>
          <a:p>
            <a:endParaRPr lang="en-GB"/>
          </a:p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77246-A1DC-75AB-CF9B-E5E2EEC407D4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51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0D84-D1AE-4EA4-2F80-1CB8F663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Whole-Genome </a:t>
            </a:r>
            <a:r>
              <a:rPr lang="de-DE" dirty="0" err="1"/>
              <a:t>Sequencing</a:t>
            </a:r>
            <a:r>
              <a:rPr lang="de-DE" dirty="0"/>
              <a:t> (WGS)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C8E7-AA5E-348C-F896-16298454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Sequencing entire DNA content of an organism</a:t>
            </a:r>
          </a:p>
          <a:p>
            <a:r>
              <a:rPr lang="en-US" dirty="0"/>
              <a:t>Provides complete information on:</a:t>
            </a:r>
          </a:p>
          <a:p>
            <a:pPr lvl="1"/>
            <a:r>
              <a:rPr lang="en-US" dirty="0"/>
              <a:t>Genes</a:t>
            </a:r>
          </a:p>
          <a:p>
            <a:pPr lvl="1"/>
            <a:r>
              <a:rPr lang="en-US" dirty="0"/>
              <a:t>Regulatory regions</a:t>
            </a:r>
          </a:p>
          <a:p>
            <a:pPr lvl="1"/>
            <a:r>
              <a:rPr lang="en-US" dirty="0"/>
              <a:t>Non-coding DNA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77246-A1DC-75AB-CF9B-E5E2EEC407D4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72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0D84-D1AE-4EA4-2F80-1CB8F663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Brief </a:t>
            </a:r>
            <a:r>
              <a:rPr lang="de-DE" dirty="0" err="1"/>
              <a:t>History</a:t>
            </a:r>
            <a:r>
              <a:rPr lang="de-DE" dirty="0"/>
              <a:t> of </a:t>
            </a:r>
            <a:r>
              <a:rPr lang="de-DE" dirty="0" err="1"/>
              <a:t>Sequencing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C8E7-AA5E-348C-F896-16298454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1970s: </a:t>
            </a:r>
            <a:r>
              <a:rPr lang="en-US" dirty="0"/>
              <a:t>Sanger sequencing – first reliable DNA sequencing method</a:t>
            </a:r>
          </a:p>
          <a:p>
            <a:pPr marL="0" indent="0">
              <a:buNone/>
            </a:pPr>
            <a:r>
              <a:rPr lang="en-US" b="1" dirty="0"/>
              <a:t>2001: </a:t>
            </a:r>
            <a:r>
              <a:rPr lang="en-US" dirty="0"/>
              <a:t>Human Genome Project – first human genome sequenced</a:t>
            </a:r>
          </a:p>
          <a:p>
            <a:pPr marL="0" indent="0">
              <a:buNone/>
            </a:pPr>
            <a:r>
              <a:rPr lang="en-US" b="1" dirty="0"/>
              <a:t>2000s onward: </a:t>
            </a:r>
            <a:r>
              <a:rPr lang="en-US" dirty="0"/>
              <a:t>Next-generation sequencing (NGS) technologies → high throughput, lower cost</a:t>
            </a:r>
          </a:p>
          <a:p>
            <a:pPr marL="0" indent="0">
              <a:buNone/>
            </a:pPr>
            <a:r>
              <a:rPr lang="en-US" b="1" dirty="0"/>
              <a:t>Today: </a:t>
            </a:r>
            <a:r>
              <a:rPr lang="en-US" dirty="0"/>
              <a:t>WGS widely accessible for research and conservation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77246-A1DC-75AB-CF9B-E5E2EEC407D4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4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0D84-D1AE-4EA4-2F80-1CB8F663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Human Genome Project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C8E7-AA5E-348C-F896-16298454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 in 2003, the Human Genome Project produced the first “complete” human genome sequence</a:t>
            </a:r>
          </a:p>
          <a:p>
            <a:r>
              <a:rPr lang="en-US" dirty="0"/>
              <a:t>A composite of DNA from multiple individuals, not a single person</a:t>
            </a:r>
          </a:p>
          <a:p>
            <a:r>
              <a:rPr lang="en-US" dirty="0"/>
              <a:t>Using multiple samples helped cover more genetic variation and fill in gaps in difficult-to-sequence regions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first genome represents a </a:t>
            </a:r>
            <a:r>
              <a:rPr lang="en-US" b="1" dirty="0"/>
              <a:t>general human reference</a:t>
            </a:r>
          </a:p>
          <a:p>
            <a:r>
              <a:rPr lang="en-US" dirty="0"/>
              <a:t>Pioneered high-throughput sequencing technologies, which drastically </a:t>
            </a:r>
            <a:r>
              <a:rPr lang="en-US" b="1" dirty="0"/>
              <a:t>reduced the cost and time</a:t>
            </a:r>
            <a:r>
              <a:rPr lang="en-US" dirty="0"/>
              <a:t> for sequencing DNA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77246-A1DC-75AB-CF9B-E5E2EEC407D4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1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2373-0397-FB70-DE81-3E202319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Sequencing a Human Genome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398FEE-6D2B-0035-E204-7C7685B9A55E}"/>
              </a:ext>
            </a:extLst>
          </p:cNvPr>
          <p:cNvGrpSpPr/>
          <p:nvPr/>
        </p:nvGrpSpPr>
        <p:grpSpPr>
          <a:xfrm>
            <a:off x="2228715" y="1690688"/>
            <a:ext cx="7734570" cy="4880247"/>
            <a:chOff x="4700668" y="2225447"/>
            <a:chExt cx="7124375" cy="4079994"/>
          </a:xfrm>
        </p:grpSpPr>
        <p:pic>
          <p:nvPicPr>
            <p:cNvPr id="5" name="Picture 4" descr="A graph showing a line&#10;&#10;Description automatically generated">
              <a:extLst>
                <a:ext uri="{FF2B5EF4-FFF2-40B4-BE49-F238E27FC236}">
                  <a16:creationId xmlns:a16="http://schemas.microsoft.com/office/drawing/2014/main" id="{74199219-EB4C-F9B4-32C8-66843F888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3196" y="2225447"/>
              <a:ext cx="6971847" cy="3863522"/>
            </a:xfrm>
            <a:prstGeom prst="rect">
              <a:avLst/>
            </a:prstGeom>
          </p:spPr>
        </p:pic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2131F553-B903-1EF8-6BA2-23BF6486EC96}"/>
                </a:ext>
              </a:extLst>
            </p:cNvPr>
            <p:cNvSpPr txBox="1"/>
            <p:nvPr/>
          </p:nvSpPr>
          <p:spPr>
            <a:xfrm>
              <a:off x="4700668" y="6086729"/>
              <a:ext cx="1602581" cy="21871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e-DE" sz="11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Open Sans"/>
                  <a:ea typeface="Open Sans"/>
                  <a:cs typeface="Open Sans"/>
                </a:rPr>
                <a:t>Data </a:t>
              </a:r>
              <a:r>
                <a:rPr lang="de-DE" sz="1100" b="0" i="0" dirty="0" err="1">
                  <a:solidFill>
                    <a:schemeClr val="bg2">
                      <a:lumMod val="75000"/>
                    </a:schemeClr>
                  </a:solidFill>
                  <a:effectLst/>
                  <a:latin typeface="Open Sans"/>
                  <a:ea typeface="Open Sans"/>
                  <a:cs typeface="Open Sans"/>
                </a:rPr>
                <a:t>from</a:t>
              </a:r>
              <a:r>
                <a:rPr lang="de-DE" sz="1100" b="0" i="0" dirty="0">
                  <a:solidFill>
                    <a:schemeClr val="bg2">
                      <a:lumMod val="75000"/>
                    </a:schemeClr>
                  </a:solidFill>
                  <a:effectLst/>
                  <a:latin typeface="Open Sans"/>
                  <a:ea typeface="Open Sans"/>
                  <a:cs typeface="Open Sans"/>
                </a:rPr>
                <a:t>: NHGRI 2024</a:t>
              </a:r>
              <a:endParaRPr lang="en-GB" sz="11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8892485-0CEB-37CA-B0F1-02737F54827A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3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0D84-D1AE-4EA4-2F80-1CB8F663B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Importance</a:t>
            </a:r>
            <a:r>
              <a:rPr lang="de-DE" dirty="0"/>
              <a:t> of WGS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C8E7-AA5E-348C-F896-162984540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Reveals genetic variation in populations</a:t>
            </a:r>
          </a:p>
          <a:p>
            <a:r>
              <a:rPr lang="en-US" dirty="0"/>
              <a:t>Helps understand:</a:t>
            </a:r>
          </a:p>
          <a:p>
            <a:pPr lvl="1"/>
            <a:r>
              <a:rPr lang="en-US" dirty="0"/>
              <a:t>Evolutionary history</a:t>
            </a:r>
          </a:p>
          <a:p>
            <a:pPr lvl="1"/>
            <a:r>
              <a:rPr lang="en-US" dirty="0"/>
              <a:t>Population structure</a:t>
            </a:r>
          </a:p>
          <a:p>
            <a:pPr lvl="1"/>
            <a:r>
              <a:rPr lang="en-US" dirty="0"/>
              <a:t>Inbreeding and genetic diversity</a:t>
            </a:r>
          </a:p>
          <a:p>
            <a:r>
              <a:rPr lang="de-DE" dirty="0"/>
              <a:t>Supports </a:t>
            </a:r>
            <a:r>
              <a:rPr lang="de-DE" dirty="0" err="1"/>
              <a:t>conservation</a:t>
            </a:r>
            <a:r>
              <a:rPr lang="de-DE" dirty="0"/>
              <a:t> </a:t>
            </a:r>
            <a:r>
              <a:rPr lang="de-DE" dirty="0" err="1"/>
              <a:t>strategies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endangered</a:t>
            </a:r>
            <a:r>
              <a:rPr lang="de-DE" dirty="0"/>
              <a:t> </a:t>
            </a:r>
            <a:r>
              <a:rPr lang="de-DE" dirty="0" err="1"/>
              <a:t>species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77246-A1DC-75AB-CF9B-E5E2EEC407D4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7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A7A1E2-3C97-DD24-4D03-3E43A525A64B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70773F40-0DE3-758C-DC41-950CC0F6A1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487109"/>
              </p:ext>
            </p:extLst>
          </p:nvPr>
        </p:nvGraphicFramePr>
        <p:xfrm>
          <a:off x="782734" y="1446179"/>
          <a:ext cx="10626531" cy="47577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6460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7616307476BEC4DABB85B58AE5E5FA0" ma:contentTypeVersion="15" ma:contentTypeDescription="新建文档。" ma:contentTypeScope="" ma:versionID="1f115ee3266a31c8ba18fc550f2fb8f1">
  <xsd:schema xmlns:xsd="http://www.w3.org/2001/XMLSchema" xmlns:xs="http://www.w3.org/2001/XMLSchema" xmlns:p="http://schemas.microsoft.com/office/2006/metadata/properties" xmlns:ns3="12096c39-030a-44d0-937f-1e505a688192" xmlns:ns4="0a9bc837-cabd-4428-b690-e5360198ffbc" targetNamespace="http://schemas.microsoft.com/office/2006/metadata/properties" ma:root="true" ma:fieldsID="862852b782a035797f37f6f359f7f984" ns3:_="" ns4:_="">
    <xsd:import namespace="12096c39-030a-44d0-937f-1e505a688192"/>
    <xsd:import namespace="0a9bc837-cabd-4428-b690-e5360198ffb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096c39-030a-44d0-937f-1e505a68819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bc837-cabd-4428-b690-e5360198ffb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096c39-030a-44d0-937f-1e505a688192" xsi:nil="true"/>
  </documentManagement>
</p:properties>
</file>

<file path=customXml/itemProps1.xml><?xml version="1.0" encoding="utf-8"?>
<ds:datastoreItem xmlns:ds="http://schemas.openxmlformats.org/officeDocument/2006/customXml" ds:itemID="{D6109090-7666-4884-A4A5-C63D5DDCBB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E6C642-B171-43AA-B69A-074C05D30135}">
  <ds:schemaRefs>
    <ds:schemaRef ds:uri="0a9bc837-cabd-4428-b690-e5360198ffbc"/>
    <ds:schemaRef ds:uri="12096c39-030a-44d0-937f-1e505a6881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9289AC1-9B5D-4399-B139-4AA660B6C60D}">
  <ds:schemaRefs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12096c39-030a-44d0-937f-1e505a688192"/>
    <ds:schemaRef ds:uri="http://schemas.microsoft.com/office/2006/metadata/properties"/>
    <ds:schemaRef ds:uri="http://purl.org/dc/dcmitype/"/>
    <ds:schemaRef ds:uri="0a9bc837-cabd-4428-b690-e5360198ffb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322</Words>
  <Application>Microsoft Office PowerPoint</Application>
  <PresentationFormat>Widescreen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Open Sans</vt:lpstr>
      <vt:lpstr>Office Theme</vt:lpstr>
      <vt:lpstr>SwarmGenomics Introduction</vt:lpstr>
      <vt:lpstr>What is SwarmGenomics?</vt:lpstr>
      <vt:lpstr>Why Relevant?</vt:lpstr>
      <vt:lpstr>Whole-Genome Sequencing (WGS)</vt:lpstr>
      <vt:lpstr>Brief History of Sequencing</vt:lpstr>
      <vt:lpstr>The Human Genome Project </vt:lpstr>
      <vt:lpstr>Cost of Sequencing a Human Genome</vt:lpstr>
      <vt:lpstr>Importance of WGS</vt:lpstr>
      <vt:lpstr>PowerPoint Presentation</vt:lpstr>
      <vt:lpstr>DNA Sequencing Applications</vt:lpstr>
      <vt:lpstr>Challenges in WGS Analysis</vt:lpstr>
      <vt:lpstr>Learning Goals in SwarmGenomics</vt:lpstr>
      <vt:lpstr>PowerPoint Presentation</vt:lpstr>
      <vt:lpstr>GitHub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Aure Kylmänen</dc:creator>
  <cp:lastModifiedBy>Aure Kylmänen</cp:lastModifiedBy>
  <cp:revision>13</cp:revision>
  <dcterms:created xsi:type="dcterms:W3CDTF">2025-03-24T15:58:17Z</dcterms:created>
  <dcterms:modified xsi:type="dcterms:W3CDTF">2025-09-18T11:59:55Z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0x010100A7616307476BEC4DABB85B58AE5E5FA0</vt:lpwstr>
  </property>
</Properties>
</file>