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90" r:id="rId14"/>
    <p:sldId id="291" r:id="rId15"/>
    <p:sldId id="276" r:id="rId16"/>
    <p:sldId id="279" r:id="rId17"/>
    <p:sldId id="285" r:id="rId18"/>
    <p:sldId id="277" r:id="rId19"/>
    <p:sldId id="280" r:id="rId20"/>
    <p:sldId id="284" r:id="rId21"/>
    <p:sldId id="278" r:id="rId22"/>
    <p:sldId id="282" r:id="rId23"/>
    <p:sldId id="283" r:id="rId24"/>
    <p:sldId id="286" r:id="rId25"/>
    <p:sldId id="287" r:id="rId26"/>
    <p:sldId id="288" r:id="rId27"/>
    <p:sldId id="289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re Kylmänen" userId="f40cdf3d-409a-4456-96d2-090a9a656bab" providerId="ADAL" clId="{68559C8E-C8DC-4187-B5A9-A66BBB239E98}"/>
    <pc:docChg chg="undo custSel addSld delSld modSld sldOrd">
      <pc:chgData name="Aure Kylmänen" userId="f40cdf3d-409a-4456-96d2-090a9a656bab" providerId="ADAL" clId="{68559C8E-C8DC-4187-B5A9-A66BBB239E98}" dt="2025-09-18T08:27:52.498" v="807" actId="47"/>
      <pc:docMkLst>
        <pc:docMk/>
      </pc:docMkLst>
      <pc:sldChg chg="modSp mod">
        <pc:chgData name="Aure Kylmänen" userId="f40cdf3d-409a-4456-96d2-090a9a656bab" providerId="ADAL" clId="{68559C8E-C8DC-4187-B5A9-A66BBB239E98}" dt="2025-09-18T07:50:39.069" v="51" actId="404"/>
        <pc:sldMkLst>
          <pc:docMk/>
          <pc:sldMk cId="1973046764" sldId="257"/>
        </pc:sldMkLst>
        <pc:spChg chg="mod">
          <ac:chgData name="Aure Kylmänen" userId="f40cdf3d-409a-4456-96d2-090a9a656bab" providerId="ADAL" clId="{68559C8E-C8DC-4187-B5A9-A66BBB239E98}" dt="2025-09-18T07:50:39.069" v="51" actId="404"/>
          <ac:spMkLst>
            <pc:docMk/>
            <pc:sldMk cId="1973046764" sldId="257"/>
            <ac:spMk id="2" creationId="{757463E9-3D38-9B91-EDF3-C4EF4C908180}"/>
          </ac:spMkLst>
        </pc:spChg>
      </pc:sldChg>
      <pc:sldChg chg="modSp mod">
        <pc:chgData name="Aure Kylmänen" userId="f40cdf3d-409a-4456-96d2-090a9a656bab" providerId="ADAL" clId="{68559C8E-C8DC-4187-B5A9-A66BBB239E98}" dt="2025-09-18T07:55:16.575" v="55" actId="20577"/>
        <pc:sldMkLst>
          <pc:docMk/>
          <pc:sldMk cId="3253431080" sldId="272"/>
        </pc:sldMkLst>
        <pc:spChg chg="mod">
          <ac:chgData name="Aure Kylmänen" userId="f40cdf3d-409a-4456-96d2-090a9a656bab" providerId="ADAL" clId="{68559C8E-C8DC-4187-B5A9-A66BBB239E98}" dt="2025-09-18T07:55:16.575" v="55" actId="20577"/>
          <ac:spMkLst>
            <pc:docMk/>
            <pc:sldMk cId="3253431080" sldId="272"/>
            <ac:spMk id="2" creationId="{73E1CA3D-334D-4990-8C42-54F0C36855E7}"/>
          </ac:spMkLst>
        </pc:spChg>
      </pc:sldChg>
      <pc:sldChg chg="modSp mod">
        <pc:chgData name="Aure Kylmänen" userId="f40cdf3d-409a-4456-96d2-090a9a656bab" providerId="ADAL" clId="{68559C8E-C8DC-4187-B5A9-A66BBB239E98}" dt="2025-09-18T08:06:12.366" v="56" actId="14100"/>
        <pc:sldMkLst>
          <pc:docMk/>
          <pc:sldMk cId="1816262854" sldId="277"/>
        </pc:sldMkLst>
        <pc:spChg chg="mod">
          <ac:chgData name="Aure Kylmänen" userId="f40cdf3d-409a-4456-96d2-090a9a656bab" providerId="ADAL" clId="{68559C8E-C8DC-4187-B5A9-A66BBB239E98}" dt="2025-09-18T08:06:12.366" v="56" actId="14100"/>
          <ac:spMkLst>
            <pc:docMk/>
            <pc:sldMk cId="1816262854" sldId="277"/>
            <ac:spMk id="3" creationId="{E95D80BC-F6AB-443F-9658-3A73954227EE}"/>
          </ac:spMkLst>
        </pc:spChg>
      </pc:sldChg>
      <pc:sldChg chg="modSp mod">
        <pc:chgData name="Aure Kylmänen" userId="f40cdf3d-409a-4456-96d2-090a9a656bab" providerId="ADAL" clId="{68559C8E-C8DC-4187-B5A9-A66BBB239E98}" dt="2025-09-18T08:22:48.247" v="642" actId="115"/>
        <pc:sldMkLst>
          <pc:docMk/>
          <pc:sldMk cId="3343563670" sldId="278"/>
        </pc:sldMkLst>
        <pc:spChg chg="mod">
          <ac:chgData name="Aure Kylmänen" userId="f40cdf3d-409a-4456-96d2-090a9a656bab" providerId="ADAL" clId="{68559C8E-C8DC-4187-B5A9-A66BBB239E98}" dt="2025-09-18T08:22:48.247" v="642" actId="115"/>
          <ac:spMkLst>
            <pc:docMk/>
            <pc:sldMk cId="3343563670" sldId="278"/>
            <ac:spMk id="3" creationId="{E95D80BC-F6AB-443F-9658-3A73954227EE}"/>
          </ac:spMkLst>
        </pc:spChg>
      </pc:sldChg>
      <pc:sldChg chg="addSp modSp mod">
        <pc:chgData name="Aure Kylmänen" userId="f40cdf3d-409a-4456-96d2-090a9a656bab" providerId="ADAL" clId="{68559C8E-C8DC-4187-B5A9-A66BBB239E98}" dt="2025-09-18T08:22:02.388" v="637" actId="20577"/>
        <pc:sldMkLst>
          <pc:docMk/>
          <pc:sldMk cId="1147076909" sldId="283"/>
        </pc:sldMkLst>
        <pc:spChg chg="add mod">
          <ac:chgData name="Aure Kylmänen" userId="f40cdf3d-409a-4456-96d2-090a9a656bab" providerId="ADAL" clId="{68559C8E-C8DC-4187-B5A9-A66BBB239E98}" dt="2025-09-18T08:21:09.747" v="599" actId="1076"/>
          <ac:spMkLst>
            <pc:docMk/>
            <pc:sldMk cId="1147076909" sldId="283"/>
            <ac:spMk id="7" creationId="{C3EE6C5A-EEA7-4459-B3E8-25F0DCC016E6}"/>
          </ac:spMkLst>
        </pc:spChg>
        <pc:spChg chg="add mod">
          <ac:chgData name="Aure Kylmänen" userId="f40cdf3d-409a-4456-96d2-090a9a656bab" providerId="ADAL" clId="{68559C8E-C8DC-4187-B5A9-A66BBB239E98}" dt="2025-09-18T08:22:02.388" v="637" actId="20577"/>
          <ac:spMkLst>
            <pc:docMk/>
            <pc:sldMk cId="1147076909" sldId="283"/>
            <ac:spMk id="10" creationId="{783FB4FE-E4C6-4BAE-9905-5AA9ABEFE96F}"/>
          </ac:spMkLst>
        </pc:spChg>
        <pc:spChg chg="add mod">
          <ac:chgData name="Aure Kylmänen" userId="f40cdf3d-409a-4456-96d2-090a9a656bab" providerId="ADAL" clId="{68559C8E-C8DC-4187-B5A9-A66BBB239E98}" dt="2025-09-18T08:21:57.560" v="633" actId="1076"/>
          <ac:spMkLst>
            <pc:docMk/>
            <pc:sldMk cId="1147076909" sldId="283"/>
            <ac:spMk id="14" creationId="{A7BFB464-634F-46B0-810B-C0EBC2FCE51E}"/>
          </ac:spMkLst>
        </pc:spChg>
        <pc:picChg chg="mod">
          <ac:chgData name="Aure Kylmänen" userId="f40cdf3d-409a-4456-96d2-090a9a656bab" providerId="ADAL" clId="{68559C8E-C8DC-4187-B5A9-A66BBB239E98}" dt="2025-09-18T08:20:03.419" v="573" actId="1076"/>
          <ac:picMkLst>
            <pc:docMk/>
            <pc:sldMk cId="1147076909" sldId="283"/>
            <ac:picMk id="9" creationId="{4229AECC-2890-48DF-8790-B79DEFB7FCA3}"/>
          </ac:picMkLst>
        </pc:picChg>
        <pc:cxnChg chg="add mod">
          <ac:chgData name="Aure Kylmänen" userId="f40cdf3d-409a-4456-96d2-090a9a656bab" providerId="ADAL" clId="{68559C8E-C8DC-4187-B5A9-A66BBB239E98}" dt="2025-09-18T08:21:12.638" v="600" actId="14100"/>
          <ac:cxnSpMkLst>
            <pc:docMk/>
            <pc:sldMk cId="1147076909" sldId="283"/>
            <ac:cxnSpMk id="4" creationId="{5CF0603B-8B84-407E-BD9C-1010D93D5F9A}"/>
          </ac:cxnSpMkLst>
        </pc:cxnChg>
        <pc:cxnChg chg="add mod">
          <ac:chgData name="Aure Kylmänen" userId="f40cdf3d-409a-4456-96d2-090a9a656bab" providerId="ADAL" clId="{68559C8E-C8DC-4187-B5A9-A66BBB239E98}" dt="2025-09-18T08:21:37.904" v="603" actId="14100"/>
          <ac:cxnSpMkLst>
            <pc:docMk/>
            <pc:sldMk cId="1147076909" sldId="283"/>
            <ac:cxnSpMk id="12" creationId="{094FDC66-2487-4A65-BAC9-16D996E36480}"/>
          </ac:cxnSpMkLst>
        </pc:cxnChg>
      </pc:sldChg>
      <pc:sldChg chg="modSp mod">
        <pc:chgData name="Aure Kylmänen" userId="f40cdf3d-409a-4456-96d2-090a9a656bab" providerId="ADAL" clId="{68559C8E-C8DC-4187-B5A9-A66BBB239E98}" dt="2025-09-18T08:07:13.701" v="69" actId="20577"/>
        <pc:sldMkLst>
          <pc:docMk/>
          <pc:sldMk cId="1419898172" sldId="286"/>
        </pc:sldMkLst>
        <pc:spChg chg="mod">
          <ac:chgData name="Aure Kylmänen" userId="f40cdf3d-409a-4456-96d2-090a9a656bab" providerId="ADAL" clId="{68559C8E-C8DC-4187-B5A9-A66BBB239E98}" dt="2025-09-18T08:07:13.701" v="69" actId="20577"/>
          <ac:spMkLst>
            <pc:docMk/>
            <pc:sldMk cId="1419898172" sldId="286"/>
            <ac:spMk id="2" creationId="{0D4A2364-CE33-44EF-B204-B79C4A182743}"/>
          </ac:spMkLst>
        </pc:spChg>
      </pc:sldChg>
      <pc:sldChg chg="modSp mod">
        <pc:chgData name="Aure Kylmänen" userId="f40cdf3d-409a-4456-96d2-090a9a656bab" providerId="ADAL" clId="{68559C8E-C8DC-4187-B5A9-A66BBB239E98}" dt="2025-09-18T08:09:14.325" v="195" actId="20577"/>
        <pc:sldMkLst>
          <pc:docMk/>
          <pc:sldMk cId="1114946625" sldId="287"/>
        </pc:sldMkLst>
        <pc:spChg chg="mod">
          <ac:chgData name="Aure Kylmänen" userId="f40cdf3d-409a-4456-96d2-090a9a656bab" providerId="ADAL" clId="{68559C8E-C8DC-4187-B5A9-A66BBB239E98}" dt="2025-09-18T08:09:14.325" v="195" actId="20577"/>
          <ac:spMkLst>
            <pc:docMk/>
            <pc:sldMk cId="1114946625" sldId="287"/>
            <ac:spMk id="3" creationId="{A750A585-58D4-43F9-BFC1-7228A895669C}"/>
          </ac:spMkLst>
        </pc:spChg>
      </pc:sldChg>
      <pc:sldChg chg="modSp mod">
        <pc:chgData name="Aure Kylmänen" userId="f40cdf3d-409a-4456-96d2-090a9a656bab" providerId="ADAL" clId="{68559C8E-C8DC-4187-B5A9-A66BBB239E98}" dt="2025-09-18T08:10:15.497" v="247" actId="20577"/>
        <pc:sldMkLst>
          <pc:docMk/>
          <pc:sldMk cId="3146451707" sldId="288"/>
        </pc:sldMkLst>
        <pc:spChg chg="mod">
          <ac:chgData name="Aure Kylmänen" userId="f40cdf3d-409a-4456-96d2-090a9a656bab" providerId="ADAL" clId="{68559C8E-C8DC-4187-B5A9-A66BBB239E98}" dt="2025-09-18T08:10:15.497" v="247" actId="20577"/>
          <ac:spMkLst>
            <pc:docMk/>
            <pc:sldMk cId="3146451707" sldId="288"/>
            <ac:spMk id="3" creationId="{A750A585-58D4-43F9-BFC1-7228A895669C}"/>
          </ac:spMkLst>
        </pc:spChg>
      </pc:sldChg>
      <pc:sldChg chg="add del">
        <pc:chgData name="Aure Kylmänen" userId="f40cdf3d-409a-4456-96d2-090a9a656bab" providerId="ADAL" clId="{68559C8E-C8DC-4187-B5A9-A66BBB239E98}" dt="2025-09-18T08:11:05.856" v="249" actId="2890"/>
        <pc:sldMkLst>
          <pc:docMk/>
          <pc:sldMk cId="247409056" sldId="290"/>
        </pc:sldMkLst>
      </pc:sldChg>
      <pc:sldChg chg="addSp delSp modSp add mod ord">
        <pc:chgData name="Aure Kylmänen" userId="f40cdf3d-409a-4456-96d2-090a9a656bab" providerId="ADAL" clId="{68559C8E-C8DC-4187-B5A9-A66BBB239E98}" dt="2025-09-18T08:13:45.677" v="423" actId="20577"/>
        <pc:sldMkLst>
          <pc:docMk/>
          <pc:sldMk cId="3361216708" sldId="290"/>
        </pc:sldMkLst>
        <pc:spChg chg="mod">
          <ac:chgData name="Aure Kylmänen" userId="f40cdf3d-409a-4456-96d2-090a9a656bab" providerId="ADAL" clId="{68559C8E-C8DC-4187-B5A9-A66BBB239E98}" dt="2025-09-18T08:11:13.513" v="253" actId="20577"/>
          <ac:spMkLst>
            <pc:docMk/>
            <pc:sldMk cId="3361216708" sldId="290"/>
            <ac:spMk id="2" creationId="{0D4A2364-CE33-44EF-B204-B79C4A182743}"/>
          </ac:spMkLst>
        </pc:spChg>
        <pc:spChg chg="mod">
          <ac:chgData name="Aure Kylmänen" userId="f40cdf3d-409a-4456-96d2-090a9a656bab" providerId="ADAL" clId="{68559C8E-C8DC-4187-B5A9-A66BBB239E98}" dt="2025-09-18T08:13:45.677" v="423" actId="20577"/>
          <ac:spMkLst>
            <pc:docMk/>
            <pc:sldMk cId="3361216708" sldId="290"/>
            <ac:spMk id="3" creationId="{E95D80BC-F6AB-443F-9658-3A73954227EE}"/>
          </ac:spMkLst>
        </pc:spChg>
        <pc:spChg chg="add del">
          <ac:chgData name="Aure Kylmänen" userId="f40cdf3d-409a-4456-96d2-090a9a656bab" providerId="ADAL" clId="{68559C8E-C8DC-4187-B5A9-A66BBB239E98}" dt="2025-09-18T08:13:25.248" v="415"/>
          <ac:spMkLst>
            <pc:docMk/>
            <pc:sldMk cId="3361216708" sldId="290"/>
            <ac:spMk id="4" creationId="{AE98D414-8C76-44C9-B576-FD961D36FE5F}"/>
          </ac:spMkLst>
        </pc:spChg>
      </pc:sldChg>
      <pc:sldChg chg="addSp modSp new mod">
        <pc:chgData name="Aure Kylmänen" userId="f40cdf3d-409a-4456-96d2-090a9a656bab" providerId="ADAL" clId="{68559C8E-C8DC-4187-B5A9-A66BBB239E98}" dt="2025-09-18T08:15:34.221" v="449" actId="20577"/>
        <pc:sldMkLst>
          <pc:docMk/>
          <pc:sldMk cId="113383457" sldId="291"/>
        </pc:sldMkLst>
        <pc:spChg chg="mod">
          <ac:chgData name="Aure Kylmänen" userId="f40cdf3d-409a-4456-96d2-090a9a656bab" providerId="ADAL" clId="{68559C8E-C8DC-4187-B5A9-A66BBB239E98}" dt="2025-09-18T08:15:17.291" v="445" actId="20577"/>
          <ac:spMkLst>
            <pc:docMk/>
            <pc:sldMk cId="113383457" sldId="291"/>
            <ac:spMk id="2" creationId="{CE96B0A1-C152-41EF-A221-3BB4ACDCB6BA}"/>
          </ac:spMkLst>
        </pc:spChg>
        <pc:spChg chg="mod">
          <ac:chgData name="Aure Kylmänen" userId="f40cdf3d-409a-4456-96d2-090a9a656bab" providerId="ADAL" clId="{68559C8E-C8DC-4187-B5A9-A66BBB239E98}" dt="2025-09-18T08:15:34.221" v="449" actId="20577"/>
          <ac:spMkLst>
            <pc:docMk/>
            <pc:sldMk cId="113383457" sldId="291"/>
            <ac:spMk id="3" creationId="{03E0E5C0-A666-43D0-9665-BB5FE304FB53}"/>
          </ac:spMkLst>
        </pc:spChg>
        <pc:spChg chg="add mod">
          <ac:chgData name="Aure Kylmänen" userId="f40cdf3d-409a-4456-96d2-090a9a656bab" providerId="ADAL" clId="{68559C8E-C8DC-4187-B5A9-A66BBB239E98}" dt="2025-09-18T08:15:12.200" v="426"/>
          <ac:spMkLst>
            <pc:docMk/>
            <pc:sldMk cId="113383457" sldId="291"/>
            <ac:spMk id="4" creationId="{440B6D91-1F9B-432C-9FF3-3FB7C7DA95E8}"/>
          </ac:spMkLst>
        </pc:spChg>
      </pc:sldChg>
      <pc:sldChg chg="delSp modSp add del mod">
        <pc:chgData name="Aure Kylmänen" userId="f40cdf3d-409a-4456-96d2-090a9a656bab" providerId="ADAL" clId="{68559C8E-C8DC-4187-B5A9-A66BBB239E98}" dt="2025-09-18T08:27:52.498" v="807" actId="47"/>
        <pc:sldMkLst>
          <pc:docMk/>
          <pc:sldMk cId="4178320180" sldId="292"/>
        </pc:sldMkLst>
        <pc:spChg chg="mod">
          <ac:chgData name="Aure Kylmänen" userId="f40cdf3d-409a-4456-96d2-090a9a656bab" providerId="ADAL" clId="{68559C8E-C8DC-4187-B5A9-A66BBB239E98}" dt="2025-09-18T08:23:58.482" v="667" actId="20577"/>
          <ac:spMkLst>
            <pc:docMk/>
            <pc:sldMk cId="4178320180" sldId="292"/>
            <ac:spMk id="2" creationId="{2439A15A-C5AA-4DBE-9973-6CC8E99D23A9}"/>
          </ac:spMkLst>
        </pc:spChg>
        <pc:spChg chg="mod">
          <ac:chgData name="Aure Kylmänen" userId="f40cdf3d-409a-4456-96d2-090a9a656bab" providerId="ADAL" clId="{68559C8E-C8DC-4187-B5A9-A66BBB239E98}" dt="2025-09-18T08:26:07.514" v="806" actId="20577"/>
          <ac:spMkLst>
            <pc:docMk/>
            <pc:sldMk cId="4178320180" sldId="292"/>
            <ac:spMk id="3" creationId="{42C1AF74-BE6E-4303-A71F-29C1F84448B5}"/>
          </ac:spMkLst>
        </pc:spChg>
        <pc:spChg chg="del">
          <ac:chgData name="Aure Kylmänen" userId="f40cdf3d-409a-4456-96d2-090a9a656bab" providerId="ADAL" clId="{68559C8E-C8DC-4187-B5A9-A66BBB239E98}" dt="2025-09-18T08:16:06.258" v="452" actId="478"/>
          <ac:spMkLst>
            <pc:docMk/>
            <pc:sldMk cId="4178320180" sldId="292"/>
            <ac:spMk id="8" creationId="{6FEB482E-93BD-4E62-B6FF-6F5C5E70608E}"/>
          </ac:spMkLst>
        </pc:spChg>
        <pc:spChg chg="del">
          <ac:chgData name="Aure Kylmänen" userId="f40cdf3d-409a-4456-96d2-090a9a656bab" providerId="ADAL" clId="{68559C8E-C8DC-4187-B5A9-A66BBB239E98}" dt="2025-09-18T08:16:06.904" v="453" actId="478"/>
          <ac:spMkLst>
            <pc:docMk/>
            <pc:sldMk cId="4178320180" sldId="292"/>
            <ac:spMk id="9" creationId="{15351896-04AB-4348-BCE7-F1ED42881051}"/>
          </ac:spMkLst>
        </pc:spChg>
        <pc:picChg chg="del">
          <ac:chgData name="Aure Kylmänen" userId="f40cdf3d-409a-4456-96d2-090a9a656bab" providerId="ADAL" clId="{68559C8E-C8DC-4187-B5A9-A66BBB239E98}" dt="2025-09-18T08:16:04.419" v="451" actId="478"/>
          <ac:picMkLst>
            <pc:docMk/>
            <pc:sldMk cId="4178320180" sldId="292"/>
            <ac:picMk id="7" creationId="{BD8B24C3-0DAD-4CCD-87D6-216914EDC581}"/>
          </ac:picMkLst>
        </pc:picChg>
      </pc:sldChg>
    </pc:docChg>
  </pc:docChgLst>
  <pc:docChgLst>
    <pc:chgData name="Aure Kylmänen" userId="S::aure.kylmaenen@tu-dortmund.de::f40cdf3d-409a-4456-96d2-090a9a656bab" providerId="AD" clId="Web-{20F094F6-CFAA-485F-BE45-D8442309A2C9}"/>
    <pc:docChg chg="delSld modSld">
      <pc:chgData name="Aure Kylmänen" userId="S::aure.kylmaenen@tu-dortmund.de::f40cdf3d-409a-4456-96d2-090a9a656bab" providerId="AD" clId="Web-{20F094F6-CFAA-485F-BE45-D8442309A2C9}" dt="2025-09-16T09:44:05.801" v="3" actId="20577"/>
      <pc:docMkLst>
        <pc:docMk/>
      </pc:docMkLst>
      <pc:sldChg chg="del">
        <pc:chgData name="Aure Kylmänen" userId="S::aure.kylmaenen@tu-dortmund.de::f40cdf3d-409a-4456-96d2-090a9a656bab" providerId="AD" clId="Web-{20F094F6-CFAA-485F-BE45-D8442309A2C9}" dt="2025-09-16T09:38:56.302" v="0"/>
        <pc:sldMkLst>
          <pc:docMk/>
          <pc:sldMk cId="852155352" sldId="256"/>
        </pc:sldMkLst>
      </pc:sldChg>
      <pc:sldChg chg="delSp">
        <pc:chgData name="Aure Kylmänen" userId="S::aure.kylmaenen@tu-dortmund.de::f40cdf3d-409a-4456-96d2-090a9a656bab" providerId="AD" clId="Web-{20F094F6-CFAA-485F-BE45-D8442309A2C9}" dt="2025-09-16T09:41:32.857" v="1"/>
        <pc:sldMkLst>
          <pc:docMk/>
          <pc:sldMk cId="4208642077" sldId="276"/>
        </pc:sldMkLst>
        <pc:picChg chg="del">
          <ac:chgData name="Aure Kylmänen" userId="S::aure.kylmaenen@tu-dortmund.de::f40cdf3d-409a-4456-96d2-090a9a656bab" providerId="AD" clId="Web-{20F094F6-CFAA-485F-BE45-D8442309A2C9}" dt="2025-09-16T09:41:32.857" v="1"/>
          <ac:picMkLst>
            <pc:docMk/>
            <pc:sldMk cId="4208642077" sldId="276"/>
            <ac:picMk id="2050" creationId="{A70BE89C-1753-428B-9CF6-2C60ACCD1A74}"/>
          </ac:picMkLst>
        </pc:picChg>
      </pc:sldChg>
      <pc:sldChg chg="delSp">
        <pc:chgData name="Aure Kylmänen" userId="S::aure.kylmaenen@tu-dortmund.de::f40cdf3d-409a-4456-96d2-090a9a656bab" providerId="AD" clId="Web-{20F094F6-CFAA-485F-BE45-D8442309A2C9}" dt="2025-09-16T09:42:18.484" v="2"/>
        <pc:sldMkLst>
          <pc:docMk/>
          <pc:sldMk cId="1816262854" sldId="277"/>
        </pc:sldMkLst>
        <pc:picChg chg="del">
          <ac:chgData name="Aure Kylmänen" userId="S::aure.kylmaenen@tu-dortmund.de::f40cdf3d-409a-4456-96d2-090a9a656bab" providerId="AD" clId="Web-{20F094F6-CFAA-485F-BE45-D8442309A2C9}" dt="2025-09-16T09:42:18.484" v="2"/>
          <ac:picMkLst>
            <pc:docMk/>
            <pc:sldMk cId="1816262854" sldId="277"/>
            <ac:picMk id="5" creationId="{A16EDF8F-C158-401F-98E4-FE3276E026D0}"/>
          </ac:picMkLst>
        </pc:picChg>
      </pc:sldChg>
      <pc:sldChg chg="modSp">
        <pc:chgData name="Aure Kylmänen" userId="S::aure.kylmaenen@tu-dortmund.de::f40cdf3d-409a-4456-96d2-090a9a656bab" providerId="AD" clId="Web-{20F094F6-CFAA-485F-BE45-D8442309A2C9}" dt="2025-09-16T09:44:05.801" v="3" actId="20577"/>
        <pc:sldMkLst>
          <pc:docMk/>
          <pc:sldMk cId="1419898172" sldId="286"/>
        </pc:sldMkLst>
        <pc:spChg chg="mod">
          <ac:chgData name="Aure Kylmänen" userId="S::aure.kylmaenen@tu-dortmund.de::f40cdf3d-409a-4456-96d2-090a9a656bab" providerId="AD" clId="Web-{20F094F6-CFAA-485F-BE45-D8442309A2C9}" dt="2025-09-16T09:44:05.801" v="3" actId="20577"/>
          <ac:spMkLst>
            <pc:docMk/>
            <pc:sldMk cId="1419898172" sldId="286"/>
            <ac:spMk id="3" creationId="{E95D80BC-F6AB-443F-9658-3A73954227E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DCAD-3079-49DE-9E97-99F2BA700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BE1E5-AE38-4E17-9981-E1158683D6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CCE58-0D34-4581-9C22-94AF809F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CB2E9-10A0-460B-8644-3D35D862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8AA58-4110-426D-802C-F5A1E98A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214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549B-EDBF-4DBE-B316-B9086B25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8021E-7DAB-4C55-A8AF-F25484246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767AF-2DF6-4F7D-9340-24F8B670F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B9405-8AC7-497B-9355-CA11F2435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4FDFA-F149-4671-8EF7-286CAD67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66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5DC28F-AF8D-4E35-9617-61F9BF8A99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077EC-4BFC-41DF-A148-3BD4756F5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6806A-A776-4D44-A299-F3CC71B1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64563-3E2D-45AB-91BC-A8E1ACE2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0BE95-A5C3-4764-9C8B-A2D8B1BC5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03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5A3A-13DD-4887-A9CB-3C927A4F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F41A8-9687-49C9-B7D7-06A4E6C41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70BC1-C631-4F5E-BE9B-6F5DD9CA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76029-A850-4CB5-AE79-FB989D947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D8E20-FE45-4C1E-B1F9-2E0A091C0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656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7F276-3B91-4B9D-AC0F-2E80074EE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F6CCC-5F86-42F8-B1E6-9FE7F6A22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867D4-9E69-44D4-A965-314438400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8832B-BD38-4C00-95A3-D545CEED9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76060-6051-494C-9012-4D45B33F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30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C7F6E-A447-4CF4-9612-02EAF9194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E1759-4366-4449-A730-0BEEA2112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5996F-9855-4E24-BBF3-AF68150A8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2FF8A-9BE2-4074-8EDC-F66F14629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561F7-9B64-452E-A1C7-E7FEE1D5F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D01CD-98FB-410E-9891-E21E9243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48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F072E-EB96-41EB-99BA-37856B26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2ED0E-8636-4D06-B229-B8951775E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66BEF-47C6-4C3A-AB1D-F6932F7AF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D023E-BC96-481A-9ACD-091494362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0E74AD-9355-4C61-917F-44392FE4C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B34186-A7D0-42FA-B47F-3505106F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56D10E-D024-4409-B812-A4C9F896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02D4E-11C6-4161-8FC6-6DC44012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383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89E5F-EEE7-42A0-AD75-490F1F0B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FA3685-E954-46FA-8EB7-D5FAD0F5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186AB-938E-4D42-B07B-7DA2471C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BDB73-3EE5-4F98-A02C-AEEA344C4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11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05DEB6-DCDE-4870-B7B8-874BB788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2BF292-2D69-4901-96CC-3AFEC443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644C0-65CC-4A61-9DB1-3F8B8B0C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82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2380-9824-4E05-8CDC-9074770D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32E3F-CCE7-4E9A-8A5B-405D0A617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9FE3D-272D-4397-BD45-0695407D8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852D7-5ABF-443D-B97D-6EFE10D0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D6704-FA6C-4EAA-A8E1-2BBF9D34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51744-3288-43E9-9ADE-9739C5E9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19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C1255-429D-4E7F-9D2A-B2FCB816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D651C7-EE47-469D-8EC3-5D6FB84C22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352A7-DCCC-4626-B7E8-B043ECD5C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B83BC-A773-4A73-94E0-C1E58676D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B7DFA-D8A6-4DA1-AF13-F139AF5F4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0C10E-546A-4466-AD53-828BBD0BB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72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FF1DB-A13B-4A4D-9213-770599D0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F7410-081D-48C6-9582-CC123675A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AFEFC-8592-418E-8026-174FC6E7B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A3033-6218-4F79-937D-53E54DE4D61D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CBA66-B749-4722-98E0-F4B600160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55D67-57A6-418E-B3CD-D7A735333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BCC8C-D2D3-4020-8043-63BF1047B4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64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42" Type="http://schemas.openxmlformats.org/officeDocument/2006/relationships/image" Target="../media/image41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37" Type="http://schemas.openxmlformats.org/officeDocument/2006/relationships/image" Target="../media/image36.png"/><Relationship Id="rId40" Type="http://schemas.openxmlformats.org/officeDocument/2006/relationships/image" Target="../media/image39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36" Type="http://schemas.openxmlformats.org/officeDocument/2006/relationships/image" Target="../media/image35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ureKylmanen/Swarmgenomics/edit/main/001.%20Fast-track%20SwarmGenomics.md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datasets/genome/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ureKylmanen/Swarmgenomics/blob/main/04.%20Genome%20features.md" TargetMode="External"/><Relationship Id="rId2" Type="http://schemas.openxmlformats.org/officeDocument/2006/relationships/hyperlink" Target="https://github.com/AureKylmanen/Swarmgenomics/blob/main/03.1%20Genome%20features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448112-70DD-0659-3924-9C0FBC5CD2FF}"/>
              </a:ext>
            </a:extLst>
          </p:cNvPr>
          <p:cNvSpPr/>
          <p:nvPr/>
        </p:nvSpPr>
        <p:spPr>
          <a:xfrm>
            <a:off x="487051" y="435989"/>
            <a:ext cx="11217897" cy="5986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463E9-3D38-9B91-EDF3-C4EF4C9081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GB" dirty="0"/>
              <a:t>SwarmGenomics</a:t>
            </a:r>
            <a:br>
              <a:rPr lang="en-GB" dirty="0"/>
            </a:br>
            <a:r>
              <a:rPr lang="en-GB" sz="3600" dirty="0">
                <a:solidFill>
                  <a:schemeClr val="accent6"/>
                </a:solidFill>
              </a:rPr>
              <a:t>Genomic Features and Genomic analyses</a:t>
            </a:r>
            <a:br>
              <a:rPr lang="en-GB" sz="3600" dirty="0">
                <a:solidFill>
                  <a:schemeClr val="accent6"/>
                </a:solidFill>
              </a:rPr>
            </a:br>
            <a:r>
              <a:rPr lang="en-GB" sz="2000" dirty="0">
                <a:solidFill>
                  <a:schemeClr val="accent6"/>
                </a:solidFill>
              </a:rPr>
              <a:t>Heterozygosity, Runs of Homozygosity and PSMC</a:t>
            </a:r>
            <a:endParaRPr lang="en-GB" sz="3600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E69F1-00BF-2757-7CF4-5CC8B001F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892" y="3384920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dirty="0"/>
          </a:p>
        </p:txBody>
      </p:sp>
      <p:pic>
        <p:nvPicPr>
          <p:cNvPr id="6" name="Picture 2" descr="A close-up of a word&#10;&#10;Description automatically generated">
            <a:extLst>
              <a:ext uri="{FF2B5EF4-FFF2-40B4-BE49-F238E27FC236}">
                <a16:creationId xmlns:a16="http://schemas.microsoft.com/office/drawing/2014/main" id="{81AFD5C7-3415-7B4D-F089-31C915487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4993" y="5572130"/>
            <a:ext cx="2466068" cy="59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E638675-298E-70DF-441A-A50E6C0CF5F5}"/>
              </a:ext>
            </a:extLst>
          </p:cNvPr>
          <p:cNvGrpSpPr/>
          <p:nvPr/>
        </p:nvGrpSpPr>
        <p:grpSpPr>
          <a:xfrm>
            <a:off x="487051" y="4155145"/>
            <a:ext cx="3348349" cy="2387600"/>
            <a:chOff x="6887183" y="3278816"/>
            <a:chExt cx="3435740" cy="2440153"/>
          </a:xfrm>
        </p:grpSpPr>
        <p:pic>
          <p:nvPicPr>
            <p:cNvPr id="8" name="Graphic 5" descr="Dolphin with solid fill">
              <a:extLst>
                <a:ext uri="{FF2B5EF4-FFF2-40B4-BE49-F238E27FC236}">
                  <a16:creationId xmlns:a16="http://schemas.microsoft.com/office/drawing/2014/main" id="{FE3AEE63-7F6C-9ABB-7366-EB74BEAE4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98481" y="3923005"/>
              <a:ext cx="506772" cy="506772"/>
            </a:xfrm>
            <a:prstGeom prst="rect">
              <a:avLst/>
            </a:prstGeom>
          </p:spPr>
        </p:pic>
        <p:pic>
          <p:nvPicPr>
            <p:cNvPr id="9" name="Graphic 6" descr="Penguin outline">
              <a:extLst>
                <a:ext uri="{FF2B5EF4-FFF2-40B4-BE49-F238E27FC236}">
                  <a16:creationId xmlns:a16="http://schemas.microsoft.com/office/drawing/2014/main" id="{DA0F8437-B100-42F3-0CBD-A7FB09B73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589000" y="4917924"/>
              <a:ext cx="506772" cy="506772"/>
            </a:xfrm>
            <a:prstGeom prst="rect">
              <a:avLst/>
            </a:prstGeom>
          </p:spPr>
        </p:pic>
        <p:pic>
          <p:nvPicPr>
            <p:cNvPr id="10" name="Graphic 7" descr="Squirrel outline">
              <a:extLst>
                <a:ext uri="{FF2B5EF4-FFF2-40B4-BE49-F238E27FC236}">
                  <a16:creationId xmlns:a16="http://schemas.microsoft.com/office/drawing/2014/main" id="{D024E4B7-D6AF-C835-93BE-2E3D6B5B9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87183" y="4297797"/>
              <a:ext cx="506772" cy="506772"/>
            </a:xfrm>
            <a:prstGeom prst="rect">
              <a:avLst/>
            </a:prstGeom>
          </p:spPr>
        </p:pic>
        <p:pic>
          <p:nvPicPr>
            <p:cNvPr id="11" name="Graphic 8" descr="Cat outline">
              <a:extLst>
                <a:ext uri="{FF2B5EF4-FFF2-40B4-BE49-F238E27FC236}">
                  <a16:creationId xmlns:a16="http://schemas.microsoft.com/office/drawing/2014/main" id="{9BBB9DA6-9975-0E18-307D-E6A5B86C2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flipH="1">
              <a:off x="9844890" y="4551183"/>
              <a:ext cx="478033" cy="506772"/>
            </a:xfrm>
            <a:prstGeom prst="rect">
              <a:avLst/>
            </a:prstGeom>
          </p:spPr>
        </p:pic>
        <p:pic>
          <p:nvPicPr>
            <p:cNvPr id="12" name="Graphic 9" descr="Rat outline">
              <a:extLst>
                <a:ext uri="{FF2B5EF4-FFF2-40B4-BE49-F238E27FC236}">
                  <a16:creationId xmlns:a16="http://schemas.microsoft.com/office/drawing/2014/main" id="{9CA877FF-995E-615B-0FF9-E2BF3B05C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176986" y="4063098"/>
              <a:ext cx="506772" cy="506772"/>
            </a:xfrm>
            <a:prstGeom prst="rect">
              <a:avLst/>
            </a:prstGeom>
          </p:spPr>
        </p:pic>
        <p:pic>
          <p:nvPicPr>
            <p:cNvPr id="13" name="Graphic 10" descr="Orca with solid fill">
              <a:extLst>
                <a:ext uri="{FF2B5EF4-FFF2-40B4-BE49-F238E27FC236}">
                  <a16:creationId xmlns:a16="http://schemas.microsoft.com/office/drawing/2014/main" id="{DD067E97-B628-7622-48F5-87242BB59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flipH="1">
              <a:off x="8511400" y="3868384"/>
              <a:ext cx="471817" cy="471817"/>
            </a:xfrm>
            <a:prstGeom prst="rect">
              <a:avLst/>
            </a:prstGeom>
          </p:spPr>
        </p:pic>
        <p:pic>
          <p:nvPicPr>
            <p:cNvPr id="14" name="Graphic 11" descr="Rabbit with solid fill">
              <a:extLst>
                <a:ext uri="{FF2B5EF4-FFF2-40B4-BE49-F238E27FC236}">
                  <a16:creationId xmlns:a16="http://schemas.microsoft.com/office/drawing/2014/main" id="{D87871C6-6001-31AF-0796-C32CABD46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140569" y="4628684"/>
              <a:ext cx="506772" cy="506772"/>
            </a:xfrm>
            <a:prstGeom prst="rect">
              <a:avLst/>
            </a:prstGeom>
          </p:spPr>
        </p:pic>
        <p:pic>
          <p:nvPicPr>
            <p:cNvPr id="15" name="Graphic 12" descr="Sloth outline">
              <a:extLst>
                <a:ext uri="{FF2B5EF4-FFF2-40B4-BE49-F238E27FC236}">
                  <a16:creationId xmlns:a16="http://schemas.microsoft.com/office/drawing/2014/main" id="{3F763418-2DEF-1E00-5B3B-7E23BCCF7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8976096" y="3446894"/>
              <a:ext cx="506772" cy="506772"/>
            </a:xfrm>
            <a:prstGeom prst="rect">
              <a:avLst/>
            </a:prstGeom>
          </p:spPr>
        </p:pic>
        <p:pic>
          <p:nvPicPr>
            <p:cNvPr id="16" name="Graphic 13" descr="Elephant outline">
              <a:extLst>
                <a:ext uri="{FF2B5EF4-FFF2-40B4-BE49-F238E27FC236}">
                  <a16:creationId xmlns:a16="http://schemas.microsoft.com/office/drawing/2014/main" id="{C8BDF72A-AF01-E647-63D5-451290524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 flipH="1">
              <a:off x="8267036" y="3365053"/>
              <a:ext cx="506772" cy="506772"/>
            </a:xfrm>
            <a:prstGeom prst="rect">
              <a:avLst/>
            </a:prstGeom>
          </p:spPr>
        </p:pic>
        <p:pic>
          <p:nvPicPr>
            <p:cNvPr id="17" name="Graphic 14" descr="Seal with solid fill">
              <a:extLst>
                <a:ext uri="{FF2B5EF4-FFF2-40B4-BE49-F238E27FC236}">
                  <a16:creationId xmlns:a16="http://schemas.microsoft.com/office/drawing/2014/main" id="{E20900F9-A689-CC8F-9B00-FD7E13BE7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7782963" y="3278816"/>
              <a:ext cx="476747" cy="513088"/>
            </a:xfrm>
            <a:prstGeom prst="rect">
              <a:avLst/>
            </a:prstGeom>
          </p:spPr>
        </p:pic>
        <p:pic>
          <p:nvPicPr>
            <p:cNvPr id="18" name="Graphic 15" descr="Zebra with solid fill">
              <a:extLst>
                <a:ext uri="{FF2B5EF4-FFF2-40B4-BE49-F238E27FC236}">
                  <a16:creationId xmlns:a16="http://schemas.microsoft.com/office/drawing/2014/main" id="{D8B67AE4-D42F-6D1A-42B6-E2A198619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 flipH="1">
              <a:off x="9556218" y="4073536"/>
              <a:ext cx="510110" cy="510110"/>
            </a:xfrm>
            <a:prstGeom prst="rect">
              <a:avLst/>
            </a:prstGeom>
          </p:spPr>
        </p:pic>
        <p:pic>
          <p:nvPicPr>
            <p:cNvPr id="19" name="Graphic 16" descr="Panda with solid fill">
              <a:extLst>
                <a:ext uri="{FF2B5EF4-FFF2-40B4-BE49-F238E27FC236}">
                  <a16:creationId xmlns:a16="http://schemas.microsoft.com/office/drawing/2014/main" id="{818A7703-F429-44A1-CF83-AA62426BC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 flipH="1">
              <a:off x="9420842" y="4948532"/>
              <a:ext cx="506772" cy="506772"/>
            </a:xfrm>
            <a:prstGeom prst="rect">
              <a:avLst/>
            </a:prstGeom>
          </p:spPr>
        </p:pic>
        <p:pic>
          <p:nvPicPr>
            <p:cNvPr id="20" name="Graphic 17" descr="Laptop outline">
              <a:extLst>
                <a:ext uri="{FF2B5EF4-FFF2-40B4-BE49-F238E27FC236}">
                  <a16:creationId xmlns:a16="http://schemas.microsoft.com/office/drawing/2014/main" id="{031CADC1-CED2-E9BB-6AB8-10DCF5969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8239479" y="4804569"/>
              <a:ext cx="914400" cy="914400"/>
            </a:xfrm>
            <a:prstGeom prst="rect">
              <a:avLst/>
            </a:prstGeom>
          </p:spPr>
        </p:pic>
        <p:pic>
          <p:nvPicPr>
            <p:cNvPr id="21" name="Graphic 18" descr="Owl outline">
              <a:extLst>
                <a:ext uri="{FF2B5EF4-FFF2-40B4-BE49-F238E27FC236}">
                  <a16:creationId xmlns:a16="http://schemas.microsoft.com/office/drawing/2014/main" id="{BEA328FB-8672-656A-1219-D26C9F7C8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9093913" y="4019124"/>
              <a:ext cx="413968" cy="413968"/>
            </a:xfrm>
            <a:prstGeom prst="rect">
              <a:avLst/>
            </a:prstGeom>
          </p:spPr>
        </p:pic>
        <p:pic>
          <p:nvPicPr>
            <p:cNvPr id="22" name="Graphic 19" descr="Monkey outline">
              <a:extLst>
                <a:ext uri="{FF2B5EF4-FFF2-40B4-BE49-F238E27FC236}">
                  <a16:creationId xmlns:a16="http://schemas.microsoft.com/office/drawing/2014/main" id="{5E07DAFB-808A-9086-4132-163461BBA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7606685" y="4292203"/>
              <a:ext cx="524884" cy="524884"/>
            </a:xfrm>
            <a:prstGeom prst="rect">
              <a:avLst/>
            </a:prstGeom>
          </p:spPr>
        </p:pic>
        <p:pic>
          <p:nvPicPr>
            <p:cNvPr id="23" name="Graphic 20" descr="Skunk outline">
              <a:extLst>
                <a:ext uri="{FF2B5EF4-FFF2-40B4-BE49-F238E27FC236}">
                  <a16:creationId xmlns:a16="http://schemas.microsoft.com/office/drawing/2014/main" id="{F301599C-F0F2-9E2F-2AAF-4289DB9B1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7806866" y="3746503"/>
              <a:ext cx="452844" cy="438196"/>
            </a:xfrm>
            <a:prstGeom prst="rect">
              <a:avLst/>
            </a:prstGeom>
          </p:spPr>
        </p:pic>
        <p:pic>
          <p:nvPicPr>
            <p:cNvPr id="24" name="Graphic 21" descr="Eagle with solid fill">
              <a:extLst>
                <a:ext uri="{FF2B5EF4-FFF2-40B4-BE49-F238E27FC236}">
                  <a16:creationId xmlns:a16="http://schemas.microsoft.com/office/drawing/2014/main" id="{8FF60964-C9EF-1BE8-794F-254E5B566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 flipH="1">
              <a:off x="9525658" y="3457263"/>
              <a:ext cx="571230" cy="578480"/>
            </a:xfrm>
            <a:prstGeom prst="rect">
              <a:avLst/>
            </a:prstGeom>
          </p:spPr>
        </p:pic>
        <p:pic>
          <p:nvPicPr>
            <p:cNvPr id="25" name="Graphic 22" descr="Deer with solid fill">
              <a:extLst>
                <a:ext uri="{FF2B5EF4-FFF2-40B4-BE49-F238E27FC236}">
                  <a16:creationId xmlns:a16="http://schemas.microsoft.com/office/drawing/2014/main" id="{2ED4BBE8-3410-2198-FB05-93EC702CF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 flipH="1">
              <a:off x="9136065" y="4427622"/>
              <a:ext cx="538163" cy="578480"/>
            </a:xfrm>
            <a:prstGeom prst="rect">
              <a:avLst/>
            </a:prstGeom>
          </p:spPr>
        </p:pic>
        <p:pic>
          <p:nvPicPr>
            <p:cNvPr id="26" name="Graphic 23" descr="Fox outline">
              <a:extLst>
                <a:ext uri="{FF2B5EF4-FFF2-40B4-BE49-F238E27FC236}">
                  <a16:creationId xmlns:a16="http://schemas.microsoft.com/office/drawing/2014/main" id="{56325AD8-21CA-C6D3-DABD-6F6C283A0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8468725" y="4299481"/>
              <a:ext cx="576851" cy="576851"/>
            </a:xfrm>
            <a:prstGeom prst="rect">
              <a:avLst/>
            </a:prstGeom>
          </p:spPr>
        </p:pic>
        <p:sp>
          <p:nvSpPr>
            <p:cNvPr id="27" name="TextBox 24">
              <a:extLst>
                <a:ext uri="{FF2B5EF4-FFF2-40B4-BE49-F238E27FC236}">
                  <a16:creationId xmlns:a16="http://schemas.microsoft.com/office/drawing/2014/main" id="{7ABD84E6-8A55-4B28-99EC-F45CDB9C3C90}"/>
                </a:ext>
              </a:extLst>
            </p:cNvPr>
            <p:cNvSpPr txBox="1"/>
            <p:nvPr/>
          </p:nvSpPr>
          <p:spPr>
            <a:xfrm>
              <a:off x="8362736" y="5025127"/>
              <a:ext cx="731177" cy="487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400">
                  <a:solidFill>
                    <a:schemeClr val="bg2">
                      <a:lumMod val="75000"/>
                    </a:schemeClr>
                  </a:solidFill>
                </a:rPr>
                <a:t>ATGCTTCGCGAACGTACGTCGCGAACATTATGCTTCGCGAACGTACGTACGTAGGT</a:t>
              </a:r>
            </a:p>
            <a:p>
              <a:endParaRPr lang="en-GB" sz="400">
                <a:solidFill>
                  <a:schemeClr val="bg2">
                    <a:lumMod val="75000"/>
                  </a:schemeClr>
                </a:solidFill>
              </a:endParaRPr>
            </a:p>
            <a:p>
              <a:endParaRPr lang="en-GB" sz="500"/>
            </a:p>
          </p:txBody>
        </p:sp>
        <p:pic>
          <p:nvPicPr>
            <p:cNvPr id="28" name="Graphic 25" descr="DNA outline">
              <a:extLst>
                <a:ext uri="{FF2B5EF4-FFF2-40B4-BE49-F238E27FC236}">
                  <a16:creationId xmlns:a16="http://schemas.microsoft.com/office/drawing/2014/main" id="{DA149EB9-0229-AA05-3D61-B615D0A29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 rot="2867311">
              <a:off x="8590041" y="5046201"/>
              <a:ext cx="246496" cy="3435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30467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2364-CE33-44EF-B204-B79C4A18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Genomic modules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80BC-F6AB-443F-9658-3A7395422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925"/>
            <a:ext cx="1059615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“genomic modules” are grouped together because they use the same input files = </a:t>
            </a:r>
            <a:r>
              <a:rPr lang="en-US" sz="2400" b="1" dirty="0"/>
              <a:t>VCF files</a:t>
            </a:r>
          </a:p>
          <a:p>
            <a:r>
              <a:rPr lang="de-DE" sz="2400" b="1" dirty="0"/>
              <a:t>VCF = Variant Call Format</a:t>
            </a:r>
          </a:p>
          <a:p>
            <a:r>
              <a:rPr lang="en-US" sz="2400" dirty="0"/>
              <a:t>It’s a text file that lists the genetic variants (differences from a reference genome) found when you sequence an individual or population.</a:t>
            </a:r>
          </a:p>
          <a:p>
            <a:r>
              <a:rPr lang="en-US" sz="2400" dirty="0"/>
              <a:t>Each line describes:</a:t>
            </a:r>
          </a:p>
          <a:p>
            <a:pPr lvl="1"/>
            <a:r>
              <a:rPr lang="en-US" sz="2000" dirty="0"/>
              <a:t>Position in the genome</a:t>
            </a:r>
          </a:p>
          <a:p>
            <a:pPr lvl="1"/>
            <a:r>
              <a:rPr lang="en-US" sz="2000" dirty="0"/>
              <a:t>Reference allele (what’s in the reference genome)</a:t>
            </a:r>
          </a:p>
          <a:p>
            <a:pPr lvl="1"/>
            <a:r>
              <a:rPr lang="en-US" sz="2000" dirty="0"/>
              <a:t>Alternate allele(s) (the variant(s) you found)</a:t>
            </a:r>
          </a:p>
          <a:p>
            <a:pPr lvl="1"/>
            <a:r>
              <a:rPr lang="en-US" sz="2000" dirty="0"/>
              <a:t>Genotype calls for each sample (e.g., 0/0 = homozygous reference, 0/1 = heterozygous, 1/1 = homozygous alternate).</a:t>
            </a:r>
            <a:endParaRPr lang="de-DE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32776-F30B-4537-BF09-0378F947367C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216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B0A1-C152-41EF-A221-3BB4ACDCB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Genomic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0E5C0-A666-43D0-9665-BB5FE304F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 </a:t>
            </a:r>
            <a:r>
              <a:rPr lang="de-DE" b="1" dirty="0"/>
              <a:t>VCF </a:t>
            </a:r>
            <a:r>
              <a:rPr lang="de-DE" b="1" dirty="0" err="1"/>
              <a:t>file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to </a:t>
            </a:r>
            <a:r>
              <a:rPr lang="de-DE" dirty="0" err="1"/>
              <a:t>record</a:t>
            </a:r>
            <a:r>
              <a:rPr lang="de-DE" dirty="0"/>
              <a:t> genetic </a:t>
            </a:r>
            <a:r>
              <a:rPr lang="de-DE" dirty="0" err="1"/>
              <a:t>variants</a:t>
            </a:r>
            <a:r>
              <a:rPr lang="de-DE" dirty="0"/>
              <a:t>. </a:t>
            </a:r>
          </a:p>
          <a:p>
            <a:r>
              <a:rPr lang="de-DE" dirty="0" err="1"/>
              <a:t>It’s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:</a:t>
            </a:r>
          </a:p>
          <a:p>
            <a:pPr lvl="1"/>
            <a:r>
              <a:rPr lang="de-DE" b="1" dirty="0" err="1"/>
              <a:t>Heterozygosity</a:t>
            </a:r>
            <a:r>
              <a:rPr lang="de-DE" dirty="0"/>
              <a:t> → </a:t>
            </a:r>
            <a:r>
              <a:rPr lang="de-DE" dirty="0" err="1"/>
              <a:t>count</a:t>
            </a:r>
            <a:r>
              <a:rPr lang="de-DE" dirty="0"/>
              <a:t> </a:t>
            </a:r>
            <a:r>
              <a:rPr lang="de-DE" dirty="0" err="1"/>
              <a:t>heterozygous</a:t>
            </a:r>
            <a:r>
              <a:rPr lang="de-DE" dirty="0"/>
              <a:t> </a:t>
            </a:r>
            <a:r>
              <a:rPr lang="de-DE" dirty="0" err="1"/>
              <a:t>genotypes</a:t>
            </a:r>
            <a:r>
              <a:rPr lang="de-DE" dirty="0"/>
              <a:t>.</a:t>
            </a:r>
          </a:p>
          <a:p>
            <a:pPr lvl="1"/>
            <a:r>
              <a:rPr lang="de-DE" b="1" dirty="0"/>
              <a:t>ROH</a:t>
            </a:r>
            <a:r>
              <a:rPr lang="de-DE" dirty="0"/>
              <a:t> → find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homozygous</a:t>
            </a:r>
            <a:r>
              <a:rPr lang="de-DE" dirty="0"/>
              <a:t> </a:t>
            </a:r>
            <a:r>
              <a:rPr lang="de-DE" dirty="0" err="1"/>
              <a:t>stretches</a:t>
            </a:r>
            <a:r>
              <a:rPr lang="de-DE" dirty="0"/>
              <a:t>.</a:t>
            </a:r>
          </a:p>
          <a:p>
            <a:pPr lvl="1"/>
            <a:r>
              <a:rPr lang="de-DE" b="1" dirty="0"/>
              <a:t>PSMC</a:t>
            </a:r>
            <a:r>
              <a:rPr lang="de-DE" dirty="0"/>
              <a:t> → </a:t>
            </a:r>
            <a:r>
              <a:rPr lang="de-DE" dirty="0" err="1"/>
              <a:t>analyze</a:t>
            </a:r>
            <a:r>
              <a:rPr lang="de-DE" dirty="0"/>
              <a:t> </a:t>
            </a:r>
            <a:r>
              <a:rPr lang="de-DE" dirty="0" err="1"/>
              <a:t>distribution</a:t>
            </a:r>
            <a:r>
              <a:rPr lang="de-DE" dirty="0"/>
              <a:t> of </a:t>
            </a:r>
            <a:r>
              <a:rPr lang="de-DE" dirty="0" err="1"/>
              <a:t>heterozygous</a:t>
            </a:r>
            <a:r>
              <a:rPr lang="de-DE" dirty="0"/>
              <a:t> </a:t>
            </a:r>
            <a:r>
              <a:rPr lang="de-DE" dirty="0" err="1"/>
              <a:t>sites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genome</a:t>
            </a:r>
            <a:r>
              <a:rPr lang="de-DE" dirty="0"/>
              <a:t> to </a:t>
            </a:r>
            <a:r>
              <a:rPr lang="de-DE" dirty="0" err="1"/>
              <a:t>infer</a:t>
            </a:r>
            <a:r>
              <a:rPr lang="de-DE" dirty="0"/>
              <a:t> </a:t>
            </a:r>
            <a:r>
              <a:rPr lang="de-DE" dirty="0" err="1"/>
              <a:t>past</a:t>
            </a:r>
            <a:r>
              <a:rPr lang="de-DE" dirty="0"/>
              <a:t> </a:t>
            </a:r>
            <a:r>
              <a:rPr lang="de-DE" dirty="0" err="1"/>
              <a:t>population</a:t>
            </a:r>
            <a:r>
              <a:rPr lang="de-DE" dirty="0"/>
              <a:t> </a:t>
            </a:r>
            <a:r>
              <a:rPr lang="de-DE" dirty="0" err="1"/>
              <a:t>sizes</a:t>
            </a:r>
            <a:r>
              <a:rPr lang="de-DE" dirty="0"/>
              <a:t>.</a:t>
            </a:r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0B6D91-1F9B-432C-9FF3-3FB7C7DA95E8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83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2364-CE33-44EF-B204-B79C4A18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Genomic modules - </a:t>
            </a:r>
            <a:r>
              <a:rPr lang="en-GB" b="1" dirty="0"/>
              <a:t>Heterozygosity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80BC-F6AB-443F-9658-3A7395422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925"/>
            <a:ext cx="1059615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Heterozygosity = having two different alleles at a genetic site</a:t>
            </a:r>
          </a:p>
          <a:p>
            <a:r>
              <a:rPr lang="en-US" sz="2400" dirty="0"/>
              <a:t>Shows how much genetic variation exists across the genome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32776-F30B-4537-BF09-0378F947367C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642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2364-CE33-44EF-B204-B79C4A18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Genomic modules - </a:t>
            </a:r>
            <a:r>
              <a:rPr lang="en-GB" b="1" dirty="0"/>
              <a:t>Heterozygosity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32776-F30B-4537-BF09-0378F947367C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4D32CE-CC8B-41C3-978F-FBD9BAA54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052" y="1939925"/>
            <a:ext cx="7503895" cy="450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382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2364-CE33-44EF-B204-B79C4A18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Genomic modules - </a:t>
            </a:r>
            <a:r>
              <a:rPr lang="en-GB" b="1" dirty="0"/>
              <a:t>Heterozygosity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32776-F30B-4537-BF09-0378F947367C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33052F-B383-4D6D-8F4C-E4230A12D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189123"/>
              </p:ext>
            </p:extLst>
          </p:nvPr>
        </p:nvGraphicFramePr>
        <p:xfrm>
          <a:off x="1269998" y="1825623"/>
          <a:ext cx="9652004" cy="4667252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2413001">
                  <a:extLst>
                    <a:ext uri="{9D8B030D-6E8A-4147-A177-3AD203B41FA5}">
                      <a16:colId xmlns:a16="http://schemas.microsoft.com/office/drawing/2014/main" val="4112333885"/>
                    </a:ext>
                  </a:extLst>
                </a:gridCol>
                <a:gridCol w="2413001">
                  <a:extLst>
                    <a:ext uri="{9D8B030D-6E8A-4147-A177-3AD203B41FA5}">
                      <a16:colId xmlns:a16="http://schemas.microsoft.com/office/drawing/2014/main" val="3047391452"/>
                    </a:ext>
                  </a:extLst>
                </a:gridCol>
                <a:gridCol w="2413001">
                  <a:extLst>
                    <a:ext uri="{9D8B030D-6E8A-4147-A177-3AD203B41FA5}">
                      <a16:colId xmlns:a16="http://schemas.microsoft.com/office/drawing/2014/main" val="2264351394"/>
                    </a:ext>
                  </a:extLst>
                </a:gridCol>
                <a:gridCol w="2413001">
                  <a:extLst>
                    <a:ext uri="{9D8B030D-6E8A-4147-A177-3AD203B41FA5}">
                      <a16:colId xmlns:a16="http://schemas.microsoft.com/office/drawing/2014/main" val="3097894792"/>
                    </a:ext>
                  </a:extLst>
                </a:gridCol>
              </a:tblGrid>
              <a:tr h="510481">
                <a:tc>
                  <a:txBody>
                    <a:bodyPr/>
                    <a:lstStyle/>
                    <a:p>
                      <a:r>
                        <a:rPr lang="de-DE" sz="1300" b="0"/>
                        <a:t>Heterozygosity Value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de-DE" sz="1300" b="0"/>
                        <a:t>Interpretation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de-DE" sz="1300" b="0" dirty="0"/>
                        <a:t>Possible Biological </a:t>
                      </a:r>
                      <a:r>
                        <a:rPr lang="de-DE" sz="1300" b="0" dirty="0" err="1"/>
                        <a:t>Meaning</a:t>
                      </a:r>
                      <a:endParaRPr lang="de-DE" sz="1300" b="0" dirty="0"/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de-DE" sz="1300" b="0" dirty="0"/>
                        <a:t>Possible Technical </a:t>
                      </a:r>
                      <a:r>
                        <a:rPr lang="de-DE" sz="1300" b="0" dirty="0" err="1"/>
                        <a:t>Cause</a:t>
                      </a:r>
                      <a:endParaRPr lang="de-DE" sz="1300" b="0" dirty="0"/>
                    </a:p>
                  </a:txBody>
                  <a:tcPr marL="67990" marR="67990" marT="33995" marB="33995" anchor="ctr"/>
                </a:tc>
                <a:extLst>
                  <a:ext uri="{0D108BD9-81ED-4DB2-BD59-A6C34878D82A}">
                    <a16:rowId xmlns:a16="http://schemas.microsoft.com/office/drawing/2014/main" val="1653975994"/>
                  </a:ext>
                </a:extLst>
              </a:tr>
              <a:tr h="729258">
                <a:tc>
                  <a:txBody>
                    <a:bodyPr/>
                    <a:lstStyle/>
                    <a:p>
                      <a:r>
                        <a:rPr lang="de-DE" sz="1300"/>
                        <a:t>&gt; 0.01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de-DE" sz="1300"/>
                        <a:t>Very high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Admixture, recent gene flow, or hypervariable regions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de-DE" sz="1300"/>
                        <a:t>Misalignment, repetitive regions</a:t>
                      </a:r>
                    </a:p>
                  </a:txBody>
                  <a:tcPr marL="67990" marR="67990" marT="33995" marB="33995" anchor="ctr"/>
                </a:tc>
                <a:extLst>
                  <a:ext uri="{0D108BD9-81ED-4DB2-BD59-A6C34878D82A}">
                    <a16:rowId xmlns:a16="http://schemas.microsoft.com/office/drawing/2014/main" val="867465795"/>
                  </a:ext>
                </a:extLst>
              </a:tr>
              <a:tr h="729258">
                <a:tc>
                  <a:txBody>
                    <a:bodyPr/>
                    <a:lstStyle/>
                    <a:p>
                      <a:r>
                        <a:rPr lang="de-DE" sz="1300"/>
                        <a:t>0.005 – 0.01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de-DE" sz="1300"/>
                        <a:t>High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de-DE" sz="1300"/>
                        <a:t>Outbred individuals, large Ne, recombination hotspots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de-DE" sz="1300"/>
                        <a:t>Sequencing/mapping errors</a:t>
                      </a:r>
                    </a:p>
                  </a:txBody>
                  <a:tcPr marL="67990" marR="67990" marT="33995" marB="33995" anchor="ctr"/>
                </a:tc>
                <a:extLst>
                  <a:ext uri="{0D108BD9-81ED-4DB2-BD59-A6C34878D82A}">
                    <a16:rowId xmlns:a16="http://schemas.microsoft.com/office/drawing/2014/main" val="4066944088"/>
                  </a:ext>
                </a:extLst>
              </a:tr>
              <a:tr h="729258">
                <a:tc>
                  <a:txBody>
                    <a:bodyPr/>
                    <a:lstStyle/>
                    <a:p>
                      <a:r>
                        <a:rPr lang="de-DE" sz="1300" dirty="0"/>
                        <a:t>0.001 – 0.005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de-DE" sz="1300"/>
                        <a:t>Moderate (expected range)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Healthy levels of variation in most natural populations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de-DE" sz="1300" dirty="0"/>
                        <a:t>—</a:t>
                      </a:r>
                    </a:p>
                  </a:txBody>
                  <a:tcPr marL="67990" marR="67990" marT="33995" marB="33995" anchor="ctr"/>
                </a:tc>
                <a:extLst>
                  <a:ext uri="{0D108BD9-81ED-4DB2-BD59-A6C34878D82A}">
                    <a16:rowId xmlns:a16="http://schemas.microsoft.com/office/drawing/2014/main" val="1597963248"/>
                  </a:ext>
                </a:extLst>
              </a:tr>
              <a:tr h="510481">
                <a:tc>
                  <a:txBody>
                    <a:bodyPr/>
                    <a:lstStyle/>
                    <a:p>
                      <a:r>
                        <a:rPr lang="de-DE" sz="1300" dirty="0"/>
                        <a:t>0.0001 – 0.001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de-DE" sz="1300" dirty="0"/>
                        <a:t>Low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Small population size, mild inbreeding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Filtering too strict, poor coverage</a:t>
                      </a:r>
                    </a:p>
                  </a:txBody>
                  <a:tcPr marL="67990" marR="67990" marT="33995" marB="33995" anchor="ctr"/>
                </a:tc>
                <a:extLst>
                  <a:ext uri="{0D108BD9-81ED-4DB2-BD59-A6C34878D82A}">
                    <a16:rowId xmlns:a16="http://schemas.microsoft.com/office/drawing/2014/main" val="2083295059"/>
                  </a:ext>
                </a:extLst>
              </a:tr>
              <a:tr h="729258">
                <a:tc>
                  <a:txBody>
                    <a:bodyPr/>
                    <a:lstStyle/>
                    <a:p>
                      <a:r>
                        <a:rPr lang="de-DE" sz="1300"/>
                        <a:t>&lt; 0.0001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de-DE" sz="1300"/>
                        <a:t>Very low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Strong inbreeding, recent bottlenecks, or selection sweeps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de-DE" sz="1300"/>
                        <a:t>Assembly errors, reference bias</a:t>
                      </a:r>
                    </a:p>
                  </a:txBody>
                  <a:tcPr marL="67990" marR="67990" marT="33995" marB="33995" anchor="ctr"/>
                </a:tc>
                <a:extLst>
                  <a:ext uri="{0D108BD9-81ED-4DB2-BD59-A6C34878D82A}">
                    <a16:rowId xmlns:a16="http://schemas.microsoft.com/office/drawing/2014/main" val="3015055157"/>
                  </a:ext>
                </a:extLst>
              </a:tr>
              <a:tr h="729258">
                <a:tc>
                  <a:txBody>
                    <a:bodyPr/>
                    <a:lstStyle/>
                    <a:p>
                      <a:r>
                        <a:rPr lang="de-DE" sz="1300"/>
                        <a:t>0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de-DE" sz="1300"/>
                        <a:t>No variation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Identical chromosomes (e.g. from inbreeding or sex chromosomes)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de-DE" sz="1300" dirty="0" err="1"/>
                        <a:t>Masked</a:t>
                      </a:r>
                      <a:r>
                        <a:rPr lang="de-DE" sz="1300" dirty="0"/>
                        <a:t>/</a:t>
                      </a:r>
                      <a:r>
                        <a:rPr lang="de-DE" sz="1300" dirty="0" err="1"/>
                        <a:t>missing</a:t>
                      </a:r>
                      <a:r>
                        <a:rPr lang="de-DE" sz="1300" dirty="0"/>
                        <a:t> </a:t>
                      </a:r>
                      <a:r>
                        <a:rPr lang="de-DE" sz="1300" dirty="0" err="1"/>
                        <a:t>data</a:t>
                      </a:r>
                      <a:endParaRPr lang="de-DE" sz="1300" dirty="0"/>
                    </a:p>
                  </a:txBody>
                  <a:tcPr marL="67990" marR="67990" marT="33995" marB="33995" anchor="ctr"/>
                </a:tc>
                <a:extLst>
                  <a:ext uri="{0D108BD9-81ED-4DB2-BD59-A6C34878D82A}">
                    <a16:rowId xmlns:a16="http://schemas.microsoft.com/office/drawing/2014/main" val="547911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851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2364-CE33-44EF-B204-B79C4A18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Genomic modules – </a:t>
            </a:r>
            <a:r>
              <a:rPr lang="en-GB" b="1" dirty="0"/>
              <a:t>Runs of Homozygosity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80BC-F6AB-443F-9658-3A7395422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925"/>
            <a:ext cx="6294120" cy="4272189"/>
          </a:xfrm>
        </p:spPr>
        <p:txBody>
          <a:bodyPr>
            <a:normAutofit/>
          </a:bodyPr>
          <a:lstStyle/>
          <a:p>
            <a:r>
              <a:rPr lang="en-US" sz="2400" dirty="0" err="1"/>
              <a:t>RoHs</a:t>
            </a:r>
            <a:r>
              <a:rPr lang="en-US" sz="2400" dirty="0"/>
              <a:t> = long stretches of DNA with no variation (homozygous)</a:t>
            </a:r>
          </a:p>
          <a:p>
            <a:r>
              <a:rPr lang="en-US" sz="2400" dirty="0"/>
              <a:t>Formed when the same DNA is inherited from both parents</a:t>
            </a:r>
          </a:p>
          <a:p>
            <a:r>
              <a:rPr lang="en-US" sz="2400" b="1" dirty="0"/>
              <a:t>Long </a:t>
            </a:r>
            <a:r>
              <a:rPr lang="en-US" sz="2400" b="1" dirty="0" err="1"/>
              <a:t>RoHs</a:t>
            </a:r>
            <a:r>
              <a:rPr lang="en-US" sz="2400" b="1" dirty="0"/>
              <a:t> </a:t>
            </a:r>
            <a:r>
              <a:rPr lang="en-US" sz="2400" dirty="0"/>
              <a:t>→ recent inbreeding (e.g. cousins mating)</a:t>
            </a:r>
          </a:p>
          <a:p>
            <a:r>
              <a:rPr lang="en-US" sz="2400" b="1" dirty="0"/>
              <a:t>Short </a:t>
            </a:r>
            <a:r>
              <a:rPr lang="en-US" sz="2400" b="1" dirty="0" err="1"/>
              <a:t>RoHs</a:t>
            </a:r>
            <a:r>
              <a:rPr lang="en-US" sz="2400" b="1" dirty="0"/>
              <a:t> </a:t>
            </a:r>
            <a:r>
              <a:rPr lang="en-US" sz="2400" dirty="0"/>
              <a:t>→ older population bottlenecks</a:t>
            </a:r>
          </a:p>
          <a:p>
            <a:r>
              <a:rPr lang="en-US" sz="2400" dirty="0"/>
              <a:t>Can estimate inbreeding levels and demographic history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32776-F30B-4537-BF09-0378F947367C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262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2364-CE33-44EF-B204-B79C4A18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Genomic modules – </a:t>
            </a:r>
            <a:r>
              <a:rPr lang="en-GB" b="1" dirty="0"/>
              <a:t>Runs of Homozygosity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32776-F30B-4537-BF09-0378F947367C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730FDA-3FC5-495A-A93A-103517CD3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619" y="2061029"/>
            <a:ext cx="8655048" cy="432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63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6F9F51-D448-495D-AF87-A845E02927E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Genomic modules – </a:t>
            </a:r>
            <a:r>
              <a:rPr lang="en-GB" b="1" dirty="0"/>
              <a:t>Runs of Homozygosity</a:t>
            </a:r>
            <a:endParaRPr lang="en-GB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B98908B-957A-4075-965B-A377CCB9E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2183216"/>
              </p:ext>
            </p:extLst>
          </p:nvPr>
        </p:nvGraphicFramePr>
        <p:xfrm>
          <a:off x="939800" y="2441689"/>
          <a:ext cx="10515600" cy="320040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25635831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8170762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199267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b="0" dirty="0"/>
                        <a:t>ROH </a:t>
                      </a:r>
                      <a:r>
                        <a:rPr lang="de-DE" b="0" dirty="0" err="1"/>
                        <a:t>Length</a:t>
                      </a:r>
                      <a:endParaRPr lang="de-DE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b="0" err="1"/>
                        <a:t>What</a:t>
                      </a:r>
                      <a:r>
                        <a:rPr lang="de-DE" b="0"/>
                        <a:t> </a:t>
                      </a:r>
                      <a:r>
                        <a:rPr lang="de-DE" b="0" err="1"/>
                        <a:t>It</a:t>
                      </a:r>
                      <a:r>
                        <a:rPr lang="de-DE" b="0"/>
                        <a:t> </a:t>
                      </a:r>
                      <a:r>
                        <a:rPr lang="de-DE" b="0" err="1"/>
                        <a:t>Indicates</a:t>
                      </a:r>
                      <a:endParaRPr lang="de-DE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b="0" dirty="0"/>
                        <a:t>Interpretation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3311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b="1" dirty="0"/>
                        <a:t>&gt;10 </a:t>
                      </a:r>
                      <a:r>
                        <a:rPr lang="de-DE" b="1" dirty="0" err="1"/>
                        <a:t>Mb</a:t>
                      </a:r>
                      <a:endParaRPr lang="de-D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b="0"/>
                        <a:t>Very recent inbreeding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Likely from parents that were closely related (e.g. siblings or cousins)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358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b="1"/>
                        <a:t>1–10 Mb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b="0"/>
                        <a:t>Recent inbreeding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Common ancestor 2–6 generations ago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1808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b="1"/>
                        <a:t>0.1–1 Mb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b="0"/>
                        <a:t>Older or background inbreeding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Reflects older shared ancestry; population bottlenecks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2944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e-DE" b="1"/>
                        <a:t>&lt;0.1 Mb</a:t>
                      </a:r>
                      <a:endParaRPr lang="de-D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b="0" err="1"/>
                        <a:t>Ancient</a:t>
                      </a:r>
                      <a:r>
                        <a:rPr lang="de-DE" b="0"/>
                        <a:t> </a:t>
                      </a:r>
                      <a:r>
                        <a:rPr lang="de-DE" b="0" err="1"/>
                        <a:t>or</a:t>
                      </a:r>
                      <a:r>
                        <a:rPr lang="de-DE" b="0"/>
                        <a:t> </a:t>
                      </a:r>
                      <a:r>
                        <a:rPr lang="de-DE" b="0" err="1"/>
                        <a:t>common</a:t>
                      </a:r>
                      <a:r>
                        <a:rPr lang="de-DE" b="0"/>
                        <a:t> </a:t>
                      </a:r>
                      <a:r>
                        <a:rPr lang="de-DE" b="0" err="1"/>
                        <a:t>variation</a:t>
                      </a:r>
                      <a:endParaRPr lang="de-DE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 reflect deep shared ancestry or genome structure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721749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689496E-83F4-4727-964E-85276251D414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123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2364-CE33-44EF-B204-B79C4A18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Genomic modules – </a:t>
            </a:r>
            <a:r>
              <a:rPr lang="en-GB" b="1" dirty="0"/>
              <a:t>PSMC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80BC-F6AB-443F-9658-3A7395422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925"/>
            <a:ext cx="10596154" cy="4351338"/>
          </a:xfrm>
        </p:spPr>
        <p:txBody>
          <a:bodyPr>
            <a:normAutofit/>
          </a:bodyPr>
          <a:lstStyle/>
          <a:p>
            <a:r>
              <a:rPr lang="en-US" dirty="0"/>
              <a:t>PSMC = Pairwise Sequentially Markovian Coalescent</a:t>
            </a:r>
          </a:p>
          <a:p>
            <a:r>
              <a:rPr lang="en-US" dirty="0"/>
              <a:t>Uses just one diploid genome to infer changes in population size</a:t>
            </a:r>
          </a:p>
          <a:p>
            <a:r>
              <a:rPr lang="en-US" dirty="0"/>
              <a:t>Analyzes regions of the genome with more or less variation</a:t>
            </a:r>
          </a:p>
          <a:p>
            <a:r>
              <a:rPr lang="en-US" dirty="0"/>
              <a:t>Tells how population size changed over 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u="sng" dirty="0"/>
              <a:t>PSMC is more accurate for long-term trends; recent events (&lt;10k years) may be less reliable.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32776-F30B-4537-BF09-0378F947367C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563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2364-CE33-44EF-B204-B79C4A18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Genomic modules – </a:t>
            </a:r>
            <a:r>
              <a:rPr lang="en-GB" b="1" dirty="0"/>
              <a:t>PSMC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80BC-F6AB-443F-9658-3A7395422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925"/>
            <a:ext cx="10596154" cy="4351338"/>
          </a:xfrm>
        </p:spPr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Input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You start with a </a:t>
            </a:r>
            <a:r>
              <a:rPr lang="en-US" b="1" dirty="0"/>
              <a:t>diploid genome</a:t>
            </a:r>
            <a:r>
              <a:rPr lang="en-US" dirty="0"/>
              <a:t>, where heterozygous and homozygous sites are identified across the genome.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Hidden Markov Model (HMM)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PSMC divides the genome into chunks and uses a </a:t>
            </a:r>
            <a:r>
              <a:rPr lang="en-US" b="1" dirty="0"/>
              <a:t>Hidden Markov Model</a:t>
            </a:r>
            <a:r>
              <a:rPr lang="en-US" dirty="0"/>
              <a:t> to estimate </a:t>
            </a:r>
            <a:r>
              <a:rPr lang="en-US" b="1" dirty="0"/>
              <a:t>how long ago the two chromosome copies coalesced</a:t>
            </a:r>
            <a:r>
              <a:rPr lang="en-US" dirty="0"/>
              <a:t> (i.e., found a common ancestor) at each chunk.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Assumption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Regions with </a:t>
            </a:r>
            <a:r>
              <a:rPr lang="en-US" b="1" dirty="0"/>
              <a:t>lots of heterozygous sites</a:t>
            </a:r>
            <a:r>
              <a:rPr lang="en-US" dirty="0"/>
              <a:t> → more recent common ancestors (coalescence happens sooner).</a:t>
            </a:r>
            <a:br>
              <a:rPr lang="en-US" dirty="0"/>
            </a:br>
            <a:r>
              <a:rPr lang="en-US" dirty="0"/>
              <a:t>Regions with </a:t>
            </a:r>
            <a:r>
              <a:rPr lang="en-US" b="1" dirty="0"/>
              <a:t>few heterozygous sites</a:t>
            </a:r>
            <a:r>
              <a:rPr lang="en-US" dirty="0"/>
              <a:t> → older coalescence (fewer mutations have accumulated).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Sequential Model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It moves along the genome in sequence, assuming that the coalescent time at each region </a:t>
            </a:r>
            <a:r>
              <a:rPr lang="en-US" b="1" dirty="0"/>
              <a:t>depends on the previous one</a:t>
            </a:r>
            <a:r>
              <a:rPr lang="en-US" dirty="0"/>
              <a:t>, like a </a:t>
            </a:r>
            <a:r>
              <a:rPr lang="en-US" b="1" dirty="0"/>
              <a:t>Markov process</a:t>
            </a:r>
            <a:r>
              <a:rPr lang="en-US" dirty="0"/>
              <a:t> 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Reconstruction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By fitting this model, PSMC reconstructs a </a:t>
            </a:r>
            <a:r>
              <a:rPr lang="en-US" b="1" dirty="0"/>
              <a:t>population size history</a:t>
            </a:r>
            <a:r>
              <a:rPr lang="en-US" dirty="0"/>
              <a:t>, where smaller effective population sizes produce </a:t>
            </a:r>
            <a:r>
              <a:rPr lang="en-US" b="1" dirty="0"/>
              <a:t>shorter coalescence times</a:t>
            </a:r>
            <a:r>
              <a:rPr lang="en-US" dirty="0"/>
              <a:t> (more related chromosomes), and larger populations produce </a:t>
            </a:r>
            <a:r>
              <a:rPr lang="en-US" b="1" dirty="0"/>
              <a:t>longer coalescence times</a:t>
            </a:r>
            <a:r>
              <a:rPr lang="en-US" dirty="0"/>
              <a:t> (more genetic diversity).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32776-F30B-4537-BF09-0378F947367C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89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BDF411-7D09-481C-9DE2-DE5AAECED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120" y="450850"/>
            <a:ext cx="7156462" cy="579437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D8F8A0-ED62-4890-B21D-3FFE0ED9808E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A219BEF-164C-4A16-9608-1DA7D39FC62E}"/>
              </a:ext>
            </a:extLst>
          </p:cNvPr>
          <p:cNvSpPr/>
          <p:nvPr/>
        </p:nvSpPr>
        <p:spPr>
          <a:xfrm>
            <a:off x="6620724" y="2747962"/>
            <a:ext cx="1353606" cy="1200150"/>
          </a:xfrm>
          <a:prstGeom prst="flowChartConnector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54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2364-CE33-44EF-B204-B79C4A18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Genomic modules – </a:t>
            </a:r>
            <a:r>
              <a:rPr lang="en-GB" b="1" dirty="0"/>
              <a:t>PSMC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32776-F30B-4537-BF09-0378F947367C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Content Placeholder 8" descr="A graph showing a line graph&#10;&#10;AI-generated content may be incorrect.">
            <a:extLst>
              <a:ext uri="{FF2B5EF4-FFF2-40B4-BE49-F238E27FC236}">
                <a16:creationId xmlns:a16="http://schemas.microsoft.com/office/drawing/2014/main" id="{4229AECC-2890-48DF-8790-B79DEFB7F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146" t="840" r="-396" b="3086"/>
          <a:stretch/>
        </p:blipFill>
        <p:spPr>
          <a:xfrm>
            <a:off x="1878981" y="1764665"/>
            <a:ext cx="8616680" cy="466725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CF0603B-8B84-407E-BD9C-1010D93D5F9A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865121" y="6574972"/>
            <a:ext cx="694715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3EE6C5A-EEA7-4459-B3E8-25F0DCC016E6}"/>
              </a:ext>
            </a:extLst>
          </p:cNvPr>
          <p:cNvSpPr txBox="1"/>
          <p:nvPr/>
        </p:nvSpPr>
        <p:spPr>
          <a:xfrm>
            <a:off x="1878981" y="6382187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Present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3FB4FE-E4C6-4BAE-9905-5AA9ABEFE96F}"/>
              </a:ext>
            </a:extLst>
          </p:cNvPr>
          <p:cNvSpPr txBox="1"/>
          <p:nvPr/>
        </p:nvSpPr>
        <p:spPr>
          <a:xfrm>
            <a:off x="9812276" y="639030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4FDC66-2487-4A65-BAC9-16D996E36480}"/>
              </a:ext>
            </a:extLst>
          </p:cNvPr>
          <p:cNvCxnSpPr>
            <a:cxnSpLocks/>
          </p:cNvCxnSpPr>
          <p:nvPr/>
        </p:nvCxnSpPr>
        <p:spPr>
          <a:xfrm flipH="1">
            <a:off x="6000206" y="2246811"/>
            <a:ext cx="818605" cy="19681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BFB464-634F-46B0-810B-C0EBC2FCE51E}"/>
              </a:ext>
            </a:extLst>
          </p:cNvPr>
          <p:cNvSpPr txBox="1"/>
          <p:nvPr/>
        </p:nvSpPr>
        <p:spPr>
          <a:xfrm>
            <a:off x="5457859" y="2069822"/>
            <a:ext cx="1458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Decline in population size</a:t>
            </a:r>
          </a:p>
        </p:txBody>
      </p:sp>
    </p:spTree>
    <p:extLst>
      <p:ext uri="{BB962C8B-B14F-4D97-AF65-F5344CB8AC3E}">
        <p14:creationId xmlns:p14="http://schemas.microsoft.com/office/powerpoint/2010/main" val="1147076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2364-CE33-44EF-B204-B79C4A18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001. Fast-track SwarmGenomics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80BC-F6AB-443F-9658-3A7395422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925"/>
            <a:ext cx="1059615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https://github.com/AureKylmanen/Swarmgenomics/edit/main/001.%20Fast-track%20SwarmGenomics.md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i="0" dirty="0">
              <a:solidFill>
                <a:srgbClr val="000000"/>
              </a:solidFill>
              <a:effectLst/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32776-F30B-4537-BF09-0378F947367C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898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C158-6C1E-40E5-B7F7-F1D211EC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Genomic modules - </a:t>
            </a:r>
            <a:r>
              <a:rPr lang="en-GB" b="1" dirty="0"/>
              <a:t>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0A585-58D4-43F9-BFC1-7228A8956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scripts from GitHub</a:t>
            </a:r>
            <a:endParaRPr lang="en-GB" sz="2000" b="1" dirty="0"/>
          </a:p>
          <a:p>
            <a:pPr lvl="1"/>
            <a:r>
              <a:rPr lang="en-GB" sz="1600" dirty="0" err="1"/>
              <a:t>genomic_modules.bash</a:t>
            </a:r>
            <a:r>
              <a:rPr lang="en-GB" sz="1600" dirty="0"/>
              <a:t> </a:t>
            </a:r>
          </a:p>
          <a:p>
            <a:pPr lvl="1"/>
            <a:r>
              <a:rPr lang="en-US" sz="1600" dirty="0" err="1"/>
              <a:t>all_roh_bar_plots.R</a:t>
            </a:r>
            <a:endParaRPr lang="en-US" sz="1600" dirty="0"/>
          </a:p>
          <a:p>
            <a:pPr lvl="1"/>
            <a:r>
              <a:rPr lang="en-US" sz="1600" dirty="0" err="1"/>
              <a:t>plot_heterozygosity.R</a:t>
            </a:r>
            <a:endParaRPr lang="en-US" sz="1600" dirty="0"/>
          </a:p>
          <a:p>
            <a:pPr lvl="1"/>
            <a:r>
              <a:rPr lang="en-US" sz="1600" dirty="0" err="1"/>
              <a:t>idxstats.R</a:t>
            </a:r>
            <a:endParaRPr lang="en-US" sz="1600" dirty="0"/>
          </a:p>
          <a:p>
            <a:r>
              <a:rPr lang="en-GB" dirty="0"/>
              <a:t>Edit </a:t>
            </a:r>
            <a:r>
              <a:rPr lang="en-GB" dirty="0" err="1"/>
              <a:t>genomic_modules.bash</a:t>
            </a:r>
            <a:endParaRPr lang="en-GB" dirty="0"/>
          </a:p>
          <a:p>
            <a:pPr lvl="1"/>
            <a:r>
              <a:rPr lang="nl-NL" dirty="0"/>
              <a:t>WORKING_DIR="/vol/storage/swarmgenomics/your_name“</a:t>
            </a:r>
          </a:p>
          <a:p>
            <a:pPr lvl="1"/>
            <a:r>
              <a:rPr lang="en-GB" dirty="0"/>
              <a:t>BCFTOOLS="/vol/storage/software/</a:t>
            </a:r>
            <a:r>
              <a:rPr lang="en-GB" b="1" dirty="0"/>
              <a:t>bcftools-1.17</a:t>
            </a:r>
            <a:r>
              <a:rPr lang="en-GB" dirty="0"/>
              <a:t>/</a:t>
            </a:r>
            <a:r>
              <a:rPr lang="en-GB" dirty="0" err="1"/>
              <a:t>bcftools</a:t>
            </a:r>
            <a:r>
              <a:rPr lang="en-GB" dirty="0"/>
              <a:t>“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745962-D4FF-4C61-9C52-BDD84E965A2F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946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7C158-6C1E-40E5-B7F7-F1D211ECC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Genomic modules - </a:t>
            </a:r>
            <a:r>
              <a:rPr lang="en-GB" b="1" dirty="0"/>
              <a:t>Scripts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0A585-58D4-43F9-BFC1-7228A8956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Make scripts executable</a:t>
            </a:r>
          </a:p>
          <a:p>
            <a:pPr marL="0" indent="0">
              <a:buNone/>
            </a:pPr>
            <a:r>
              <a:rPr lang="en-GB" sz="2400" dirty="0" err="1"/>
              <a:t>chmod</a:t>
            </a:r>
            <a:r>
              <a:rPr lang="en-GB" sz="2400" dirty="0"/>
              <a:t> +x </a:t>
            </a:r>
            <a:r>
              <a:rPr lang="en-US" sz="2400" dirty="0" err="1"/>
              <a:t>genomic_modules.bash</a:t>
            </a:r>
            <a:endParaRPr lang="en-US" sz="2400" dirty="0"/>
          </a:p>
          <a:p>
            <a:pPr marL="0" indent="0">
              <a:buNone/>
            </a:pPr>
            <a:endParaRPr lang="en-GB" sz="2400" dirty="0"/>
          </a:p>
          <a:p>
            <a:r>
              <a:rPr lang="en-GB" dirty="0"/>
              <a:t>And in correct format (if edited on notepad)</a:t>
            </a:r>
          </a:p>
          <a:p>
            <a:pPr marL="0" indent="0">
              <a:buNone/>
            </a:pPr>
            <a:r>
              <a:rPr lang="en-GB" sz="2400" dirty="0"/>
              <a:t>dos2unix </a:t>
            </a:r>
            <a:r>
              <a:rPr lang="en-US" sz="2400" dirty="0" err="1"/>
              <a:t>genomic_modules.bash</a:t>
            </a:r>
            <a:r>
              <a:rPr lang="en-US" sz="2400" dirty="0"/>
              <a:t> </a:t>
            </a:r>
            <a:r>
              <a:rPr lang="en-US" sz="2400" dirty="0" err="1"/>
              <a:t>all_roh_bar_plots.R</a:t>
            </a:r>
            <a:r>
              <a:rPr lang="en-US" sz="2400" dirty="0"/>
              <a:t> </a:t>
            </a:r>
            <a:r>
              <a:rPr lang="en-US" sz="2400" dirty="0" err="1"/>
              <a:t>idxstats.R</a:t>
            </a:r>
            <a:r>
              <a:rPr lang="en-US" sz="2400" dirty="0"/>
              <a:t> </a:t>
            </a:r>
            <a:r>
              <a:rPr lang="en-US" sz="2400" dirty="0" err="1"/>
              <a:t>plot_heterozygosity.R</a:t>
            </a:r>
            <a:endParaRPr lang="en-US" sz="2400" dirty="0"/>
          </a:p>
          <a:p>
            <a:pPr marL="0" indent="0">
              <a:buNone/>
            </a:pPr>
            <a:endParaRPr lang="en-US" sz="2400" dirty="0">
              <a:highlight>
                <a:srgbClr val="C0C0C0"/>
              </a:highlight>
            </a:endParaRPr>
          </a:p>
          <a:p>
            <a:r>
              <a:rPr lang="en-GB" dirty="0"/>
              <a:t>Run </a:t>
            </a:r>
            <a:r>
              <a:rPr lang="en-GB" dirty="0" err="1"/>
              <a:t>genomic_modules.bash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nohup</a:t>
            </a:r>
            <a:r>
              <a:rPr lang="en-GB" dirty="0"/>
              <a:t> ./</a:t>
            </a:r>
            <a:r>
              <a:rPr lang="en-GB" dirty="0" err="1"/>
              <a:t>genomic_modules.bash</a:t>
            </a:r>
            <a:r>
              <a:rPr lang="en-GB" dirty="0"/>
              <a:t> “</a:t>
            </a:r>
            <a:r>
              <a:rPr lang="en-GB" dirty="0" err="1"/>
              <a:t>your_species</a:t>
            </a:r>
            <a:r>
              <a:rPr lang="en-GB" dirty="0"/>
              <a:t>” &amp;</a:t>
            </a:r>
          </a:p>
          <a:p>
            <a:pPr marL="0" indent="0">
              <a:buNone/>
            </a:pPr>
            <a:endParaRPr lang="en-GB" sz="2400" dirty="0">
              <a:highlight>
                <a:srgbClr val="C0C0C0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745962-D4FF-4C61-9C52-BDD84E965A2F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451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9A15A-C5AA-4DBE-9973-6CC8E99D2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Replotting the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1AF74-BE6E-4303-A71F-29C1F8444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71048" cy="4351338"/>
          </a:xfrm>
        </p:spPr>
        <p:txBody>
          <a:bodyPr>
            <a:normAutofit/>
          </a:bodyPr>
          <a:lstStyle/>
          <a:p>
            <a:r>
              <a:rPr lang="en-GB" dirty="0"/>
              <a:t>You can edit the R scripts for plotting to change colour etc. </a:t>
            </a:r>
          </a:p>
          <a:p>
            <a:r>
              <a:rPr lang="en-GB" dirty="0"/>
              <a:t>Use vim to edit in terminal:</a:t>
            </a:r>
          </a:p>
          <a:p>
            <a:pPr lvl="1"/>
            <a:r>
              <a:rPr lang="en-GB" sz="2000" dirty="0"/>
              <a:t>vim </a:t>
            </a:r>
            <a:r>
              <a:rPr lang="en-US" sz="2000" dirty="0" err="1"/>
              <a:t>all_roh_bar_plots.R</a:t>
            </a:r>
            <a:r>
              <a:rPr lang="en-US" sz="2000" dirty="0"/>
              <a:t> </a:t>
            </a:r>
            <a:endParaRPr lang="en-GB" sz="2000" dirty="0"/>
          </a:p>
          <a:p>
            <a:r>
              <a:rPr lang="en-GB" dirty="0"/>
              <a:t>Run the script in the same directory where your results are with:</a:t>
            </a:r>
          </a:p>
          <a:p>
            <a:pPr lvl="1"/>
            <a:r>
              <a:rPr lang="en-GB" sz="1800" dirty="0" err="1"/>
              <a:t>Rscript</a:t>
            </a:r>
            <a:r>
              <a:rPr lang="en-GB" sz="1800" dirty="0"/>
              <a:t> </a:t>
            </a:r>
            <a:r>
              <a:rPr lang="en-US" sz="1800" dirty="0" err="1"/>
              <a:t>all_roh_bar_plots.R</a:t>
            </a:r>
            <a:r>
              <a:rPr lang="en-US" sz="1800" dirty="0"/>
              <a:t> </a:t>
            </a:r>
            <a:endParaRPr lang="en-GB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BD4652-5DEE-48CA-BFCE-5EFEDDD337D6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8B24C3-0DAD-4CCD-87D6-216914EDC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248" y="2521404"/>
            <a:ext cx="7492467" cy="37904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FEB482E-93BD-4E62-B6FF-6F5C5E70608E}"/>
              </a:ext>
            </a:extLst>
          </p:cNvPr>
          <p:cNvSpPr/>
          <p:nvPr/>
        </p:nvSpPr>
        <p:spPr>
          <a:xfrm>
            <a:off x="6254750" y="4311651"/>
            <a:ext cx="984250" cy="203199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351896-04AB-4348-BCE7-F1ED42881051}"/>
              </a:ext>
            </a:extLst>
          </p:cNvPr>
          <p:cNvSpPr/>
          <p:nvPr/>
        </p:nvSpPr>
        <p:spPr>
          <a:xfrm>
            <a:off x="6254750" y="2832670"/>
            <a:ext cx="984250" cy="203199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804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2364-CE33-44EF-B204-B79C4A18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Genome Features - </a:t>
            </a:r>
            <a:r>
              <a:rPr lang="en-GB" b="1" dirty="0" err="1"/>
              <a:t>idxstats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80BC-F6AB-443F-9658-3A7395422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925"/>
            <a:ext cx="10596154" cy="4351338"/>
          </a:xfrm>
        </p:spPr>
        <p:txBody>
          <a:bodyPr>
            <a:normAutofit/>
          </a:bodyPr>
          <a:lstStyle/>
          <a:p>
            <a:r>
              <a:rPr lang="en-US" dirty="0"/>
              <a:t>Quick summary of alignment statistics from a BAM file</a:t>
            </a:r>
          </a:p>
          <a:p>
            <a:pPr lvl="1"/>
            <a:r>
              <a:rPr lang="de-DE" dirty="0"/>
              <a:t>BAM = Binary Alignment </a:t>
            </a:r>
            <a:r>
              <a:rPr lang="de-DE" dirty="0" err="1"/>
              <a:t>Map</a:t>
            </a:r>
            <a:endParaRPr lang="de-DE" dirty="0"/>
          </a:p>
          <a:p>
            <a:pPr lvl="2"/>
            <a:r>
              <a:rPr lang="de-DE" dirty="0" err="1"/>
              <a:t>Aligned</a:t>
            </a:r>
            <a:r>
              <a:rPr lang="de-DE" dirty="0"/>
              <a:t> </a:t>
            </a:r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in </a:t>
            </a:r>
            <a:r>
              <a:rPr lang="de-DE" dirty="0" err="1"/>
              <a:t>compressed</a:t>
            </a:r>
            <a:r>
              <a:rPr lang="de-DE" dirty="0"/>
              <a:t> </a:t>
            </a:r>
            <a:r>
              <a:rPr lang="de-DE" dirty="0" err="1"/>
              <a:t>format</a:t>
            </a:r>
            <a:endParaRPr lang="de-DE" dirty="0"/>
          </a:p>
          <a:p>
            <a:r>
              <a:rPr lang="en-US" dirty="0"/>
              <a:t>View of how well the reads aligned to different parts of the genome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Output includes: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Reference name (e.g., chromosome or scaffold)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Reference length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Number of mapped reads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Number of unmapped reads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32776-F30B-4537-BF09-0378F947367C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055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455C60-0A1B-410C-A2C2-2D07E3331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571" y="3552030"/>
            <a:ext cx="6169992" cy="31632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4A2364-CE33-44EF-B204-B79C4A18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Genome Features - </a:t>
            </a:r>
            <a:r>
              <a:rPr lang="en-GB" b="1" dirty="0"/>
              <a:t>Scaffolds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80BC-F6AB-443F-9658-3A7395422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925"/>
            <a:ext cx="994301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Sequences in a genome assembly that may contain gaps but represent larger contiguous pieces of the genome</a:t>
            </a:r>
          </a:p>
          <a:p>
            <a:r>
              <a:rPr lang="en-US" sz="2400" dirty="0" err="1"/>
              <a:t>Analysing</a:t>
            </a:r>
            <a:r>
              <a:rPr lang="en-US" sz="2400" dirty="0"/>
              <a:t> the largest scaffolds targets the most biologically meaningful or complete parts of the genome</a:t>
            </a:r>
          </a:p>
          <a:p>
            <a:r>
              <a:rPr lang="de-DE" sz="2400" dirty="0"/>
              <a:t>Best </a:t>
            </a:r>
            <a:r>
              <a:rPr lang="de-DE" sz="2400" dirty="0" err="1"/>
              <a:t>approximation</a:t>
            </a:r>
            <a:r>
              <a:rPr lang="de-DE" sz="2400" dirty="0"/>
              <a:t> of </a:t>
            </a:r>
            <a:r>
              <a:rPr lang="de-DE" sz="2400" dirty="0" err="1"/>
              <a:t>chromosomes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32776-F30B-4537-BF09-0378F947367C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4CC3D9-C051-44F6-A2D4-159AC071A9A6}"/>
              </a:ext>
            </a:extLst>
          </p:cNvPr>
          <p:cNvSpPr/>
          <p:nvPr/>
        </p:nvSpPr>
        <p:spPr>
          <a:xfrm>
            <a:off x="7615646" y="4990012"/>
            <a:ext cx="631371" cy="1725314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11F6EC-210D-4AA3-B55A-218D160CAE0E}"/>
              </a:ext>
            </a:extLst>
          </p:cNvPr>
          <p:cNvSpPr/>
          <p:nvPr/>
        </p:nvSpPr>
        <p:spPr>
          <a:xfrm>
            <a:off x="5934891" y="4990012"/>
            <a:ext cx="631371" cy="1725314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CD09BC-C521-42AF-8DED-1F27E6ACA1D2}"/>
              </a:ext>
            </a:extLst>
          </p:cNvPr>
          <p:cNvSpPr txBox="1"/>
          <p:nvPr/>
        </p:nvSpPr>
        <p:spPr>
          <a:xfrm>
            <a:off x="783772" y="6392160"/>
            <a:ext cx="5312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https://www.ncbi.nlm.nih.gov/datasets/genome/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1182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2364-CE33-44EF-B204-B79C4A18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Genome Features – </a:t>
            </a:r>
            <a:r>
              <a:rPr lang="en-GB" b="1" dirty="0"/>
              <a:t>Unmapped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80BC-F6AB-443F-9658-3A7395422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925"/>
            <a:ext cx="1059615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Reads that do </a:t>
            </a:r>
            <a:r>
              <a:rPr lang="en-US" sz="2400" b="1" dirty="0"/>
              <a:t>not align </a:t>
            </a:r>
            <a:r>
              <a:rPr lang="en-US" sz="2400" dirty="0"/>
              <a:t>to any part of the reference genome</a:t>
            </a:r>
          </a:p>
          <a:p>
            <a:r>
              <a:rPr lang="en-US" sz="2400" dirty="0"/>
              <a:t>Reasons include:</a:t>
            </a:r>
          </a:p>
          <a:p>
            <a:pPr lvl="1"/>
            <a:r>
              <a:rPr lang="en-US" sz="2000" dirty="0"/>
              <a:t>Sequencing errors</a:t>
            </a:r>
          </a:p>
          <a:p>
            <a:pPr lvl="1"/>
            <a:r>
              <a:rPr lang="en-US" sz="2000" dirty="0"/>
              <a:t>Contamination </a:t>
            </a:r>
          </a:p>
          <a:p>
            <a:pPr lvl="1"/>
            <a:r>
              <a:rPr lang="en-US" sz="2000" dirty="0"/>
              <a:t>Reference incompleteness</a:t>
            </a:r>
          </a:p>
          <a:p>
            <a:pPr lvl="1"/>
            <a:r>
              <a:rPr lang="en-US" sz="2000" dirty="0"/>
              <a:t>Real biological differences (e.g., novel insertions)</a:t>
            </a:r>
          </a:p>
          <a:p>
            <a:r>
              <a:rPr lang="en-US" sz="2400" dirty="0"/>
              <a:t>High numbers of unmapped reads may indicate:</a:t>
            </a:r>
          </a:p>
          <a:p>
            <a:pPr lvl="1"/>
            <a:r>
              <a:rPr lang="en-US" sz="2000" dirty="0"/>
              <a:t>Problems with the sequencing run</a:t>
            </a:r>
          </a:p>
          <a:p>
            <a:pPr lvl="1"/>
            <a:r>
              <a:rPr lang="en-US" sz="2000" dirty="0"/>
              <a:t>Poor genome assembly quality</a:t>
            </a:r>
          </a:p>
          <a:p>
            <a:pPr lvl="1"/>
            <a:r>
              <a:rPr lang="en-US" sz="2000" dirty="0"/>
              <a:t>Presence of unknown or unrepresented sequences (e.g., contamination or novel content)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32776-F30B-4537-BF09-0378F947367C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203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2364-CE33-44EF-B204-B79C4A18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Genome Features - </a:t>
            </a:r>
            <a:r>
              <a:rPr lang="en-GB" b="1" dirty="0"/>
              <a:t>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D80BC-F6AB-443F-9658-3A7395422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39925"/>
            <a:ext cx="626799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How many times a base or region is sequenced</a:t>
            </a:r>
          </a:p>
          <a:p>
            <a:r>
              <a:rPr lang="en-US" sz="2400" dirty="0"/>
              <a:t>Coverage is critical for:</a:t>
            </a:r>
          </a:p>
          <a:p>
            <a:pPr lvl="1"/>
            <a:r>
              <a:rPr lang="en-US" sz="2000" dirty="0"/>
              <a:t>Confidence in variant calling</a:t>
            </a:r>
          </a:p>
          <a:p>
            <a:pPr lvl="1"/>
            <a:r>
              <a:rPr lang="en-US" sz="2000" dirty="0"/>
              <a:t>Identifying duplicated or deleted regions</a:t>
            </a:r>
          </a:p>
          <a:p>
            <a:pPr lvl="1"/>
            <a:r>
              <a:rPr lang="en-US" sz="2000" dirty="0"/>
              <a:t>Ensuring uniformity in sequencing (low or zero coverage = potential issues)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32776-F30B-4537-BF09-0378F947367C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D71594-884E-4267-A918-59D469044FC5}"/>
                  </a:ext>
                </a:extLst>
              </p:cNvPr>
              <p:cNvSpPr txBox="1"/>
              <p:nvPr/>
            </p:nvSpPr>
            <p:spPr>
              <a:xfrm>
                <a:off x="5642066" y="4854330"/>
                <a:ext cx="6183086" cy="9135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Coverage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Mapped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Reads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Read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Length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Genome</m:t>
                          </m:r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Size</m:t>
                          </m:r>
                        </m:den>
                      </m:f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D71594-884E-4267-A918-59D469044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066" y="4854330"/>
                <a:ext cx="6183086" cy="9135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755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1CA3D-334D-4990-8C42-54F0C368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04. Genome features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32413-644C-4C72-AD0B-63496F4EB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287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 dirty="0"/>
              <a:t>Follow instructions on:</a:t>
            </a:r>
            <a:endParaRPr lang="en-GB" sz="2400" b="1" dirty="0">
              <a:hlinkClick r:id="rId2"/>
            </a:endParaRPr>
          </a:p>
          <a:p>
            <a:pPr marL="0" indent="0">
              <a:buNone/>
            </a:pPr>
            <a:r>
              <a:rPr lang="en-GB" sz="2000" dirty="0">
                <a:ea typeface="+mn-lt"/>
                <a:cs typeface="+mn-lt"/>
                <a:hlinkClick r:id="rId3"/>
              </a:rPr>
              <a:t>https://github.com/AureKylmanen/Swarmgenomics/blob/main/04.%20Genome%20features.md</a:t>
            </a:r>
            <a:endParaRPr lang="en-GB" sz="2000" dirty="0"/>
          </a:p>
          <a:p>
            <a:pPr marL="0" indent="0">
              <a:buNone/>
            </a:pPr>
            <a:endParaRPr lang="en-GB" sz="24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GB" sz="24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GB" sz="2000" dirty="0">
              <a:highlight>
                <a:srgbClr val="C0C0C0"/>
              </a:highlight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GB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1F9FF4-751B-4AD2-A087-ADA5E6CBCDA2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B27B53B-C6EA-11A6-13DE-E3E89F3C1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385" y="2824318"/>
            <a:ext cx="9149443" cy="302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43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57FC30-278E-4848-B08C-2310EB215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164" y="1817864"/>
            <a:ext cx="4945276" cy="46750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E1CA3D-334D-4990-8C42-54F0C3685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Editing </a:t>
            </a:r>
            <a:r>
              <a:rPr lang="en-GB" dirty="0" err="1"/>
              <a:t>idxstats.R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1F9FF4-751B-4AD2-A087-ADA5E6CBCDA2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33045B-D4C8-4DBF-95B0-A935D7814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090" y="623778"/>
            <a:ext cx="5441196" cy="621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635539-4C36-4C76-A329-43942094B505}"/>
              </a:ext>
            </a:extLst>
          </p:cNvPr>
          <p:cNvSpPr/>
          <p:nvPr/>
        </p:nvSpPr>
        <p:spPr>
          <a:xfrm>
            <a:off x="1045448" y="5529943"/>
            <a:ext cx="3053338" cy="139337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2B2C36-951A-3F73-D713-55C60A4DD057}"/>
              </a:ext>
            </a:extLst>
          </p:cNvPr>
          <p:cNvSpPr txBox="1"/>
          <p:nvPr/>
        </p:nvSpPr>
        <p:spPr>
          <a:xfrm>
            <a:off x="2306761" y="4272844"/>
            <a:ext cx="33274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Calibri"/>
                <a:cs typeface="Calibri"/>
              </a:rPr>
              <a:t>Change the number of plotted scaffolds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06D5D5-833D-4B51-74FC-70774E6EC785}"/>
              </a:ext>
            </a:extLst>
          </p:cNvPr>
          <p:cNvSpPr txBox="1"/>
          <p:nvPr/>
        </p:nvSpPr>
        <p:spPr>
          <a:xfrm>
            <a:off x="4238976" y="5443058"/>
            <a:ext cx="185782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Calibri"/>
                <a:cs typeface="Calibri"/>
              </a:rPr>
              <a:t>Change </a:t>
            </a:r>
            <a:r>
              <a:rPr lang="en-US" sz="1200" dirty="0" err="1">
                <a:ea typeface="Calibri"/>
                <a:cs typeface="Calibri"/>
              </a:rPr>
              <a:t>colour</a:t>
            </a:r>
            <a:r>
              <a:rPr lang="en-US" sz="1200" dirty="0">
                <a:ea typeface="Calibri"/>
                <a:cs typeface="Calibri"/>
              </a:rPr>
              <a:t> palette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1115C7-F64E-1608-2FA4-8C643017B6FB}"/>
              </a:ext>
            </a:extLst>
          </p:cNvPr>
          <p:cNvSpPr/>
          <p:nvPr/>
        </p:nvSpPr>
        <p:spPr>
          <a:xfrm>
            <a:off x="1143420" y="4343398"/>
            <a:ext cx="810881" cy="133894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833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1F9FF4-751B-4AD2-A087-ADA5E6CBCDA2}"/>
              </a:ext>
            </a:extLst>
          </p:cNvPr>
          <p:cNvSpPr/>
          <p:nvPr/>
        </p:nvSpPr>
        <p:spPr>
          <a:xfrm>
            <a:off x="0" y="0"/>
            <a:ext cx="12192000" cy="185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7C6C2C-0CED-4561-9897-14CAA6E6E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113" y="683986"/>
            <a:ext cx="7156462" cy="5794375"/>
          </a:xfrm>
          <a:prstGeom prst="rect">
            <a:avLst/>
          </a:prstGeom>
        </p:spPr>
      </p:pic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36227D96-00BB-442B-8284-775BFC325E79}"/>
              </a:ext>
            </a:extLst>
          </p:cNvPr>
          <p:cNvSpPr/>
          <p:nvPr/>
        </p:nvSpPr>
        <p:spPr>
          <a:xfrm>
            <a:off x="3749945" y="4434973"/>
            <a:ext cx="4145826" cy="1325563"/>
          </a:xfrm>
          <a:prstGeom prst="flowChartConnector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23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2096c39-030a-44d0-937f-1e505a68819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A7616307476BEC4DABB85B58AE5E5FA0" ma:contentTypeVersion="15" ma:contentTypeDescription="新建文档。" ma:contentTypeScope="" ma:versionID="1f115ee3266a31c8ba18fc550f2fb8f1">
  <xsd:schema xmlns:xsd="http://www.w3.org/2001/XMLSchema" xmlns:xs="http://www.w3.org/2001/XMLSchema" xmlns:p="http://schemas.microsoft.com/office/2006/metadata/properties" xmlns:ns3="12096c39-030a-44d0-937f-1e505a688192" xmlns:ns4="0a9bc837-cabd-4428-b690-e5360198ffbc" targetNamespace="http://schemas.microsoft.com/office/2006/metadata/properties" ma:root="true" ma:fieldsID="862852b782a035797f37f6f359f7f984" ns3:_="" ns4:_="">
    <xsd:import namespace="12096c39-030a-44d0-937f-1e505a688192"/>
    <xsd:import namespace="0a9bc837-cabd-4428-b690-e5360198ffbc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SystemTags" minOccurs="0"/>
                <xsd:element ref="ns3:MediaServiceLocatio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096c39-030a-44d0-937f-1e505a68819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9bc837-cabd-4428-b690-e5360198ffbc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共享提示哈希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EBCB80-8EAC-4E23-9266-63D0F00A3F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412ACB-A9C4-49A1-AE3D-B253C20EBEC4}">
  <ds:schemaRefs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elements/1.1/"/>
    <ds:schemaRef ds:uri="0a9bc837-cabd-4428-b690-e5360198ffbc"/>
    <ds:schemaRef ds:uri="http://schemas.openxmlformats.org/package/2006/metadata/core-properties"/>
    <ds:schemaRef ds:uri="http://schemas.microsoft.com/office/2006/metadata/properties"/>
    <ds:schemaRef ds:uri="12096c39-030a-44d0-937f-1e505a68819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E6F9B14-285F-4996-BB36-711F75AEA3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096c39-030a-44d0-937f-1e505a688192"/>
    <ds:schemaRef ds:uri="0a9bc837-cabd-4428-b690-e5360198ff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1167</Words>
  <Application>Microsoft Office PowerPoint</Application>
  <PresentationFormat>Widescreen</PresentationFormat>
  <Paragraphs>160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SwarmGenomics Genomic Features and Genomic analyses Heterozygosity, Runs of Homozygosity and PSMC</vt:lpstr>
      <vt:lpstr>PowerPoint Presentation</vt:lpstr>
      <vt:lpstr>Genome Features - idxstats</vt:lpstr>
      <vt:lpstr>Genome Features - Scaffolds</vt:lpstr>
      <vt:lpstr>Genome Features – Unmapped reads</vt:lpstr>
      <vt:lpstr>Genome Features - Coverage</vt:lpstr>
      <vt:lpstr>04. Genome features on GitHub</vt:lpstr>
      <vt:lpstr>Editing idxstats.R</vt:lpstr>
      <vt:lpstr>PowerPoint Presentation</vt:lpstr>
      <vt:lpstr>Genomic modules</vt:lpstr>
      <vt:lpstr>Genomic modules</vt:lpstr>
      <vt:lpstr>Genomic modules - Heterozygosity</vt:lpstr>
      <vt:lpstr>Genomic modules - Heterozygosity</vt:lpstr>
      <vt:lpstr>Genomic modules - Heterozygosity</vt:lpstr>
      <vt:lpstr>Genomic modules – Runs of Homozygosity</vt:lpstr>
      <vt:lpstr>Genomic modules – Runs of Homozygosity</vt:lpstr>
      <vt:lpstr>PowerPoint Presentation</vt:lpstr>
      <vt:lpstr>Genomic modules – PSMC</vt:lpstr>
      <vt:lpstr>Genomic modules – PSMC</vt:lpstr>
      <vt:lpstr>Genomic modules – PSMC</vt:lpstr>
      <vt:lpstr>001. Fast-track SwarmGenomics</vt:lpstr>
      <vt:lpstr>Genomic modules - Scripts</vt:lpstr>
      <vt:lpstr>Genomic modules - Scripts</vt:lpstr>
      <vt:lpstr>Replotting the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SwarmGenomics Repeat analysis</dc:title>
  <dc:creator>Aure Kylmänen</dc:creator>
  <cp:lastModifiedBy>Aure Kylmänen</cp:lastModifiedBy>
  <cp:revision>64</cp:revision>
  <dcterms:created xsi:type="dcterms:W3CDTF">2025-05-26T10:06:36Z</dcterms:created>
  <dcterms:modified xsi:type="dcterms:W3CDTF">2025-09-18T08:27:57Z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0x010100A7616307476BEC4DABB85B58AE5E5FA0</vt:lpwstr>
  </property>
</Properties>
</file>