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  <p:sldId id="267" r:id="rId8"/>
    <p:sldId id="268" r:id="rId9"/>
    <p:sldId id="259" r:id="rId10"/>
    <p:sldId id="261" r:id="rId11"/>
    <p:sldId id="262" r:id="rId12"/>
    <p:sldId id="263" r:id="rId13"/>
    <p:sldId id="265" r:id="rId14"/>
    <p:sldId id="266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 Kylmänen" userId="f40cdf3d-409a-4456-96d2-090a9a656bab" providerId="ADAL" clId="{C5835DD8-B6E0-464B-B2B8-083A52F3B0F0}"/>
    <pc:docChg chg="undo custSel delSld modSld">
      <pc:chgData name="Aure Kylmänen" userId="f40cdf3d-409a-4456-96d2-090a9a656bab" providerId="ADAL" clId="{C5835DD8-B6E0-464B-B2B8-083A52F3B0F0}" dt="2025-09-18T09:03:42.765" v="188" actId="113"/>
      <pc:docMkLst>
        <pc:docMk/>
      </pc:docMkLst>
      <pc:sldChg chg="del">
        <pc:chgData name="Aure Kylmänen" userId="f40cdf3d-409a-4456-96d2-090a9a656bab" providerId="ADAL" clId="{C5835DD8-B6E0-464B-B2B8-083A52F3B0F0}" dt="2025-09-18T08:57:48.216" v="1" actId="47"/>
        <pc:sldMkLst>
          <pc:docMk/>
          <pc:sldMk cId="852155352" sldId="256"/>
        </pc:sldMkLst>
      </pc:sldChg>
      <pc:sldChg chg="modSp mod">
        <pc:chgData name="Aure Kylmänen" userId="f40cdf3d-409a-4456-96d2-090a9a656bab" providerId="ADAL" clId="{C5835DD8-B6E0-464B-B2B8-083A52F3B0F0}" dt="2025-09-18T08:57:43.826" v="0" actId="20577"/>
        <pc:sldMkLst>
          <pc:docMk/>
          <pc:sldMk cId="1973046764" sldId="257"/>
        </pc:sldMkLst>
        <pc:spChg chg="mod">
          <ac:chgData name="Aure Kylmänen" userId="f40cdf3d-409a-4456-96d2-090a9a656bab" providerId="ADAL" clId="{C5835DD8-B6E0-464B-B2B8-083A52F3B0F0}" dt="2025-09-18T08:57:43.826" v="0" actId="20577"/>
          <ac:spMkLst>
            <pc:docMk/>
            <pc:sldMk cId="1973046764" sldId="257"/>
            <ac:spMk id="3" creationId="{07EE69F1-00BF-2757-7CF4-5CC8B001F02E}"/>
          </ac:spMkLst>
        </pc:spChg>
      </pc:sldChg>
      <pc:sldChg chg="delSp mod delAnim">
        <pc:chgData name="Aure Kylmänen" userId="f40cdf3d-409a-4456-96d2-090a9a656bab" providerId="ADAL" clId="{C5835DD8-B6E0-464B-B2B8-083A52F3B0F0}" dt="2025-09-18T08:57:54.748" v="2" actId="478"/>
        <pc:sldMkLst>
          <pc:docMk/>
          <pc:sldMk cId="3037547437" sldId="258"/>
        </pc:sldMkLst>
        <pc:spChg chg="del">
          <ac:chgData name="Aure Kylmänen" userId="f40cdf3d-409a-4456-96d2-090a9a656bab" providerId="ADAL" clId="{C5835DD8-B6E0-464B-B2B8-083A52F3B0F0}" dt="2025-09-18T08:57:54.748" v="2" actId="478"/>
          <ac:spMkLst>
            <pc:docMk/>
            <pc:sldMk cId="3037547437" sldId="258"/>
            <ac:spMk id="7" creationId="{4DA6C1C7-4F4C-447E-9B3C-07925E58B75E}"/>
          </ac:spMkLst>
        </pc:spChg>
      </pc:sldChg>
      <pc:sldChg chg="modSp mod">
        <pc:chgData name="Aure Kylmänen" userId="f40cdf3d-409a-4456-96d2-090a9a656bab" providerId="ADAL" clId="{C5835DD8-B6E0-464B-B2B8-083A52F3B0F0}" dt="2025-09-18T09:01:20.560" v="59" actId="20577"/>
        <pc:sldMkLst>
          <pc:docMk/>
          <pc:sldMk cId="2697900376" sldId="259"/>
        </pc:sldMkLst>
        <pc:spChg chg="mod">
          <ac:chgData name="Aure Kylmänen" userId="f40cdf3d-409a-4456-96d2-090a9a656bab" providerId="ADAL" clId="{C5835DD8-B6E0-464B-B2B8-083A52F3B0F0}" dt="2025-09-18T09:01:20.560" v="59" actId="20577"/>
          <ac:spMkLst>
            <pc:docMk/>
            <pc:sldMk cId="2697900376" sldId="259"/>
            <ac:spMk id="3" creationId="{99C25565-051C-4655-9AF1-B17B581D27F8}"/>
          </ac:spMkLst>
        </pc:spChg>
      </pc:sldChg>
      <pc:sldChg chg="addSp delSp modSp mod">
        <pc:chgData name="Aure Kylmänen" userId="f40cdf3d-409a-4456-96d2-090a9a656bab" providerId="ADAL" clId="{C5835DD8-B6E0-464B-B2B8-083A52F3B0F0}" dt="2025-09-18T08:58:07.779" v="4" actId="478"/>
        <pc:sldMkLst>
          <pc:docMk/>
          <pc:sldMk cId="3652212554" sldId="260"/>
        </pc:sldMkLst>
        <pc:spChg chg="add del mod">
          <ac:chgData name="Aure Kylmänen" userId="f40cdf3d-409a-4456-96d2-090a9a656bab" providerId="ADAL" clId="{C5835DD8-B6E0-464B-B2B8-083A52F3B0F0}" dt="2025-09-18T08:58:07.779" v="4" actId="478"/>
          <ac:spMkLst>
            <pc:docMk/>
            <pc:sldMk cId="3652212554" sldId="260"/>
            <ac:spMk id="3" creationId="{5DD62491-6E0D-4288-B203-6322CAE85A62}"/>
          </ac:spMkLst>
        </pc:spChg>
        <pc:picChg chg="del">
          <ac:chgData name="Aure Kylmänen" userId="f40cdf3d-409a-4456-96d2-090a9a656bab" providerId="ADAL" clId="{C5835DD8-B6E0-464B-B2B8-083A52F3B0F0}" dt="2025-09-18T08:58:04.201" v="3" actId="478"/>
          <ac:picMkLst>
            <pc:docMk/>
            <pc:sldMk cId="3652212554" sldId="260"/>
            <ac:picMk id="2050" creationId="{180F9D82-0BB9-4F08-B083-CC67AC735CFE}"/>
          </ac:picMkLst>
        </pc:picChg>
      </pc:sldChg>
      <pc:sldChg chg="addSp delSp modSp mod">
        <pc:chgData name="Aure Kylmänen" userId="f40cdf3d-409a-4456-96d2-090a9a656bab" providerId="ADAL" clId="{C5835DD8-B6E0-464B-B2B8-083A52F3B0F0}" dt="2025-09-18T09:03:04.202" v="174" actId="20577"/>
        <pc:sldMkLst>
          <pc:docMk/>
          <pc:sldMk cId="3597163981" sldId="261"/>
        </pc:sldMkLst>
        <pc:spChg chg="mod">
          <ac:chgData name="Aure Kylmänen" userId="f40cdf3d-409a-4456-96d2-090a9a656bab" providerId="ADAL" clId="{C5835DD8-B6E0-464B-B2B8-083A52F3B0F0}" dt="2025-09-18T09:03:04.202" v="174" actId="20577"/>
          <ac:spMkLst>
            <pc:docMk/>
            <pc:sldMk cId="3597163981" sldId="261"/>
            <ac:spMk id="3" creationId="{99C25565-051C-4655-9AF1-B17B581D27F8}"/>
          </ac:spMkLst>
        </pc:spChg>
        <pc:spChg chg="add del mod">
          <ac:chgData name="Aure Kylmänen" userId="f40cdf3d-409a-4456-96d2-090a9a656bab" providerId="ADAL" clId="{C5835DD8-B6E0-464B-B2B8-083A52F3B0F0}" dt="2025-09-18T09:01:38.136" v="61" actId="478"/>
          <ac:spMkLst>
            <pc:docMk/>
            <pc:sldMk cId="3597163981" sldId="261"/>
            <ac:spMk id="5" creationId="{60858B15-1D19-414B-A679-E5C449631235}"/>
          </ac:spMkLst>
        </pc:spChg>
        <pc:spChg chg="del">
          <ac:chgData name="Aure Kylmänen" userId="f40cdf3d-409a-4456-96d2-090a9a656bab" providerId="ADAL" clId="{C5835DD8-B6E0-464B-B2B8-083A52F3B0F0}" dt="2025-09-18T09:01:40.404" v="63" actId="478"/>
          <ac:spMkLst>
            <pc:docMk/>
            <pc:sldMk cId="3597163981" sldId="261"/>
            <ac:spMk id="7" creationId="{1A92B2CF-8F4A-4C33-9F42-28A275B3B2CD}"/>
          </ac:spMkLst>
        </pc:spChg>
        <pc:picChg chg="del">
          <ac:chgData name="Aure Kylmänen" userId="f40cdf3d-409a-4456-96d2-090a9a656bab" providerId="ADAL" clId="{C5835DD8-B6E0-464B-B2B8-083A52F3B0F0}" dt="2025-09-18T09:01:39.223" v="62" actId="478"/>
          <ac:picMkLst>
            <pc:docMk/>
            <pc:sldMk cId="3597163981" sldId="261"/>
            <ac:picMk id="6" creationId="{485C1A68-102B-4D98-9F4E-F240B0B90BD3}"/>
          </ac:picMkLst>
        </pc:picChg>
        <pc:picChg chg="add del mod">
          <ac:chgData name="Aure Kylmänen" userId="f40cdf3d-409a-4456-96d2-090a9a656bab" providerId="ADAL" clId="{C5835DD8-B6E0-464B-B2B8-083A52F3B0F0}" dt="2025-09-18T09:03:01.013" v="173" actId="478"/>
          <ac:picMkLst>
            <pc:docMk/>
            <pc:sldMk cId="3597163981" sldId="261"/>
            <ac:picMk id="9" creationId="{E37DB523-D06F-4923-BDF4-9E123785F03B}"/>
          </ac:picMkLst>
        </pc:picChg>
      </pc:sldChg>
      <pc:sldChg chg="addSp modSp mod">
        <pc:chgData name="Aure Kylmänen" userId="f40cdf3d-409a-4456-96d2-090a9a656bab" providerId="ADAL" clId="{C5835DD8-B6E0-464B-B2B8-083A52F3B0F0}" dt="2025-09-18T09:03:42.765" v="188" actId="113"/>
        <pc:sldMkLst>
          <pc:docMk/>
          <pc:sldMk cId="2198969676" sldId="262"/>
        </pc:sldMkLst>
        <pc:spChg chg="mod">
          <ac:chgData name="Aure Kylmänen" userId="f40cdf3d-409a-4456-96d2-090a9a656bab" providerId="ADAL" clId="{C5835DD8-B6E0-464B-B2B8-083A52F3B0F0}" dt="2025-09-18T09:03:14.077" v="176" actId="404"/>
          <ac:spMkLst>
            <pc:docMk/>
            <pc:sldMk cId="2198969676" sldId="262"/>
            <ac:spMk id="2" creationId="{9103E05D-B4D2-4DF9-B9DF-4BBEB1ECFA38}"/>
          </ac:spMkLst>
        </pc:spChg>
        <pc:spChg chg="add mod">
          <ac:chgData name="Aure Kylmänen" userId="f40cdf3d-409a-4456-96d2-090a9a656bab" providerId="ADAL" clId="{C5835DD8-B6E0-464B-B2B8-083A52F3B0F0}" dt="2025-09-18T09:03:42.765" v="188" actId="113"/>
          <ac:spMkLst>
            <pc:docMk/>
            <pc:sldMk cId="2198969676" sldId="262"/>
            <ac:spMk id="3" creationId="{84296C9B-F8D7-4F4E-A7B6-970FB77594B6}"/>
          </ac:spMkLst>
        </pc:spChg>
      </pc:sldChg>
      <pc:sldChg chg="addSp delSp modSp mod chgLayout">
        <pc:chgData name="Aure Kylmänen" userId="f40cdf3d-409a-4456-96d2-090a9a656bab" providerId="ADAL" clId="{C5835DD8-B6E0-464B-B2B8-083A52F3B0F0}" dt="2025-09-18T09:00:43.513" v="53" actId="20577"/>
        <pc:sldMkLst>
          <pc:docMk/>
          <pc:sldMk cId="2868141811" sldId="267"/>
        </pc:sldMkLst>
        <pc:spChg chg="mod ord">
          <ac:chgData name="Aure Kylmänen" userId="f40cdf3d-409a-4456-96d2-090a9a656bab" providerId="ADAL" clId="{C5835DD8-B6E0-464B-B2B8-083A52F3B0F0}" dt="2025-09-18T08:59:03.029" v="6" actId="700"/>
          <ac:spMkLst>
            <pc:docMk/>
            <pc:sldMk cId="2868141811" sldId="267"/>
            <ac:spMk id="2" creationId="{0D4A2364-CE33-44EF-B204-B79C4A182743}"/>
          </ac:spMkLst>
        </pc:spChg>
        <pc:spChg chg="mod ord">
          <ac:chgData name="Aure Kylmänen" userId="f40cdf3d-409a-4456-96d2-090a9a656bab" providerId="ADAL" clId="{C5835DD8-B6E0-464B-B2B8-083A52F3B0F0}" dt="2025-09-18T09:00:43.513" v="53" actId="20577"/>
          <ac:spMkLst>
            <pc:docMk/>
            <pc:sldMk cId="2868141811" sldId="267"/>
            <ac:spMk id="3" creationId="{E95D80BC-F6AB-443F-9658-3A73954227EE}"/>
          </ac:spMkLst>
        </pc:spChg>
        <pc:spChg chg="add del">
          <ac:chgData name="Aure Kylmänen" userId="f40cdf3d-409a-4456-96d2-090a9a656bab" providerId="ADAL" clId="{C5835DD8-B6E0-464B-B2B8-083A52F3B0F0}" dt="2025-09-18T08:59:07.561" v="8" actId="22"/>
          <ac:spMkLst>
            <pc:docMk/>
            <pc:sldMk cId="2868141811" sldId="267"/>
            <ac:spMk id="7" creationId="{368D582A-9129-4BE8-B121-73A2E95D0A70}"/>
          </ac:spMkLst>
        </pc:spChg>
        <pc:spChg chg="add del">
          <ac:chgData name="Aure Kylmänen" userId="f40cdf3d-409a-4456-96d2-090a9a656bab" providerId="ADAL" clId="{C5835DD8-B6E0-464B-B2B8-083A52F3B0F0}" dt="2025-09-18T08:59:09.702" v="10" actId="22"/>
          <ac:spMkLst>
            <pc:docMk/>
            <pc:sldMk cId="2868141811" sldId="267"/>
            <ac:spMk id="9" creationId="{0F828F2C-215A-4F85-B346-FDF860109C9F}"/>
          </ac:spMkLst>
        </pc:spChg>
        <pc:spChg chg="add del mod">
          <ac:chgData name="Aure Kylmänen" userId="f40cdf3d-409a-4456-96d2-090a9a656bab" providerId="ADAL" clId="{C5835DD8-B6E0-464B-B2B8-083A52F3B0F0}" dt="2025-09-18T08:59:23.826" v="15" actId="478"/>
          <ac:spMkLst>
            <pc:docMk/>
            <pc:sldMk cId="2868141811" sldId="267"/>
            <ac:spMk id="11" creationId="{D496259B-2867-427C-A6D8-FE67E9D75104}"/>
          </ac:spMkLst>
        </pc:spChg>
        <pc:picChg chg="del">
          <ac:chgData name="Aure Kylmänen" userId="f40cdf3d-409a-4456-96d2-090a9a656bab" providerId="ADAL" clId="{C5835DD8-B6E0-464B-B2B8-083A52F3B0F0}" dt="2025-09-18T08:58:59.544" v="5" actId="478"/>
          <ac:picMkLst>
            <pc:docMk/>
            <pc:sldMk cId="2868141811" sldId="267"/>
            <ac:picMk id="4100" creationId="{013C808C-C2C3-4FDF-B6E4-219417C78E4F}"/>
          </ac:picMkLst>
        </pc:picChg>
      </pc:sldChg>
      <pc:sldChg chg="delSp">
        <pc:chgData name="Aure Kylmänen" userId="f40cdf3d-409a-4456-96d2-090a9a656bab" providerId="ADAL" clId="{C5835DD8-B6E0-464B-B2B8-083A52F3B0F0}" dt="2025-09-18T09:00:59.481" v="56" actId="478"/>
        <pc:sldMkLst>
          <pc:docMk/>
          <pc:sldMk cId="3731055740" sldId="268"/>
        </pc:sldMkLst>
        <pc:picChg chg="del">
          <ac:chgData name="Aure Kylmänen" userId="f40cdf3d-409a-4456-96d2-090a9a656bab" providerId="ADAL" clId="{C5835DD8-B6E0-464B-B2B8-083A52F3B0F0}" dt="2025-09-18T09:00:59.481" v="56" actId="478"/>
          <ac:picMkLst>
            <pc:docMk/>
            <pc:sldMk cId="3731055740" sldId="268"/>
            <ac:picMk id="5122" creationId="{CEB57D86-BA07-42AC-A058-9A74C35B4F06}"/>
          </ac:picMkLst>
        </pc:picChg>
      </pc:sldChg>
      <pc:sldChg chg="delSp del">
        <pc:chgData name="Aure Kylmänen" userId="f40cdf3d-409a-4456-96d2-090a9a656bab" providerId="ADAL" clId="{C5835DD8-B6E0-464B-B2B8-083A52F3B0F0}" dt="2025-09-18T09:00:55.343" v="55" actId="47"/>
        <pc:sldMkLst>
          <pc:docMk/>
          <pc:sldMk cId="576525377" sldId="269"/>
        </pc:sldMkLst>
        <pc:picChg chg="del">
          <ac:chgData name="Aure Kylmänen" userId="f40cdf3d-409a-4456-96d2-090a9a656bab" providerId="ADAL" clId="{C5835DD8-B6E0-464B-B2B8-083A52F3B0F0}" dt="2025-09-18T09:00:49.657" v="54" actId="478"/>
          <ac:picMkLst>
            <pc:docMk/>
            <pc:sldMk cId="576525377" sldId="269"/>
            <ac:picMk id="6146" creationId="{B2AD8AB0-8685-444D-96E5-4195C3214C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DCAD-3079-49DE-9E97-99F2BA700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BE1E5-AE38-4E17-9981-E1158683D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CE58-0D34-4581-9C22-94AF809F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B2E9-10A0-460B-8644-3D35D862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8AA58-4110-426D-802C-F5A1E98A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21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549B-EDBF-4DBE-B316-B9086B25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8021E-7DAB-4C55-A8AF-F2548424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767AF-2DF6-4F7D-9340-24F8B670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9405-8AC7-497B-9355-CA11F243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FDFA-F149-4671-8EF7-286CAD67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6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DC28F-AF8D-4E35-9617-61F9BF8A9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077EC-4BFC-41DF-A148-3BD4756F5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806A-A776-4D44-A299-F3CC71B1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4563-3E2D-45AB-91BC-A8E1ACE2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0BE95-A5C3-4764-9C8B-A2D8B1BC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03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5A3A-13DD-4887-A9CB-3C927A4F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41A8-9687-49C9-B7D7-06A4E6C4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0BC1-C631-4F5E-BE9B-6F5DD9C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6029-A850-4CB5-AE79-FB989D94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8E20-FE45-4C1E-B1F9-2E0A091C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65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F276-3B91-4B9D-AC0F-2E80074E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F6CCC-5F86-42F8-B1E6-9FE7F6A22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67D4-9E69-44D4-A965-31443840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8832B-BD38-4C00-95A3-D545CEED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6060-6051-494C-9012-4D45B33F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0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7F6E-A447-4CF4-9612-02EAF919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1759-4366-4449-A730-0BEEA2112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5996F-9855-4E24-BBF3-AF68150A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2FF8A-9BE2-4074-8EDC-F66F1462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61F7-9B64-452E-A1C7-E7FEE1D5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D01CD-98FB-410E-9891-E21E9243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48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072E-EB96-41EB-99BA-37856B26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2ED0E-8636-4D06-B229-B8951775E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66BEF-47C6-4C3A-AB1D-F6932F7AF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D023E-BC96-481A-9ACD-091494362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E74AD-9355-4C61-917F-44392FE4C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34186-A7D0-42FA-B47F-3505106F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6D10E-D024-4409-B812-A4C9F896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02D4E-11C6-4161-8FC6-6DC44012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38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9E5F-EEE7-42A0-AD75-490F1F0B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A3685-E954-46FA-8EB7-D5FAD0F5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186AB-938E-4D42-B07B-7DA2471C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BDB73-3EE5-4F98-A02C-AEEA344C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11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5DEB6-DCDE-4870-B7B8-874BB788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BF292-2D69-4901-96CC-3AFEC443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644C0-65CC-4A61-9DB1-3F8B8B0C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2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2380-9824-4E05-8CDC-9074770D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2E3F-CCE7-4E9A-8A5B-405D0A61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FE3D-272D-4397-BD45-0695407D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852D7-5ABF-443D-B97D-6EFE10D0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D6704-FA6C-4EAA-A8E1-2BBF9D34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51744-3288-43E9-9ADE-9739C5E9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9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1255-429D-4E7F-9D2A-B2FCB816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651C7-EE47-469D-8EC3-5D6FB84C2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52A7-DCCC-4626-B7E8-B043ECD5C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B83BC-A773-4A73-94E0-C1E58676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B7DFA-D8A6-4DA1-AF13-F139AF5F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C10E-546A-4466-AD53-828BBD0B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72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FF1DB-A13B-4A4D-9213-770599D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F7410-081D-48C6-9582-CC123675A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AFEFC-8592-418E-8026-174FC6E7B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BA66-B749-4722-98E0-F4B600160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5D67-57A6-418E-B3CD-D7A735333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4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reKylmanen/Swarmgenomics/blob/main/10.%20Repeat%20Analysis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448112-70DD-0659-3924-9C0FBC5CD2FF}"/>
              </a:ext>
            </a:extLst>
          </p:cNvPr>
          <p:cNvSpPr/>
          <p:nvPr/>
        </p:nvSpPr>
        <p:spPr>
          <a:xfrm>
            <a:off x="487051" y="435989"/>
            <a:ext cx="11217897" cy="5986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463E9-3D38-9B91-EDF3-C4EF4C908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dirty="0"/>
              <a:t>SwarmGenomics</a:t>
            </a:r>
            <a:br>
              <a:rPr lang="en-GB" dirty="0"/>
            </a:br>
            <a:r>
              <a:rPr lang="en-GB" sz="3600" dirty="0">
                <a:solidFill>
                  <a:schemeClr val="accent6"/>
                </a:solidFill>
              </a:rPr>
              <a:t>Repeat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E69F1-00BF-2757-7CF4-5CC8B001F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892" y="338492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</p:txBody>
      </p:sp>
      <p:pic>
        <p:nvPicPr>
          <p:cNvPr id="6" name="Picture 2" descr="A close-up of a word&#10;&#10;Description automatically generated">
            <a:extLst>
              <a:ext uri="{FF2B5EF4-FFF2-40B4-BE49-F238E27FC236}">
                <a16:creationId xmlns:a16="http://schemas.microsoft.com/office/drawing/2014/main" id="{81AFD5C7-3415-7B4D-F089-31C915487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93" y="5572130"/>
            <a:ext cx="2466068" cy="59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E638675-298E-70DF-441A-A50E6C0CF5F5}"/>
              </a:ext>
            </a:extLst>
          </p:cNvPr>
          <p:cNvGrpSpPr/>
          <p:nvPr/>
        </p:nvGrpSpPr>
        <p:grpSpPr>
          <a:xfrm>
            <a:off x="487051" y="4155145"/>
            <a:ext cx="3348349" cy="2387600"/>
            <a:chOff x="6887183" y="3278816"/>
            <a:chExt cx="3435740" cy="2440153"/>
          </a:xfrm>
        </p:grpSpPr>
        <p:pic>
          <p:nvPicPr>
            <p:cNvPr id="8" name="Graphic 5" descr="Dolphin with solid fill">
              <a:extLst>
                <a:ext uri="{FF2B5EF4-FFF2-40B4-BE49-F238E27FC236}">
                  <a16:creationId xmlns:a16="http://schemas.microsoft.com/office/drawing/2014/main" id="{FE3AEE63-7F6C-9ABB-7366-EB74BEAE4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98481" y="3923005"/>
              <a:ext cx="506772" cy="506772"/>
            </a:xfrm>
            <a:prstGeom prst="rect">
              <a:avLst/>
            </a:prstGeom>
          </p:spPr>
        </p:pic>
        <p:pic>
          <p:nvPicPr>
            <p:cNvPr id="9" name="Graphic 6" descr="Penguin outline">
              <a:extLst>
                <a:ext uri="{FF2B5EF4-FFF2-40B4-BE49-F238E27FC236}">
                  <a16:creationId xmlns:a16="http://schemas.microsoft.com/office/drawing/2014/main" id="{DA0F8437-B100-42F3-0CBD-A7FB09B73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89000" y="4917924"/>
              <a:ext cx="506772" cy="506772"/>
            </a:xfrm>
            <a:prstGeom prst="rect">
              <a:avLst/>
            </a:prstGeom>
          </p:spPr>
        </p:pic>
        <p:pic>
          <p:nvPicPr>
            <p:cNvPr id="10" name="Graphic 7" descr="Squirrel outline">
              <a:extLst>
                <a:ext uri="{FF2B5EF4-FFF2-40B4-BE49-F238E27FC236}">
                  <a16:creationId xmlns:a16="http://schemas.microsoft.com/office/drawing/2014/main" id="{D024E4B7-D6AF-C835-93BE-2E3D6B5B9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87183" y="4297797"/>
              <a:ext cx="506772" cy="506772"/>
            </a:xfrm>
            <a:prstGeom prst="rect">
              <a:avLst/>
            </a:prstGeom>
          </p:spPr>
        </p:pic>
        <p:pic>
          <p:nvPicPr>
            <p:cNvPr id="11" name="Graphic 8" descr="Cat outline">
              <a:extLst>
                <a:ext uri="{FF2B5EF4-FFF2-40B4-BE49-F238E27FC236}">
                  <a16:creationId xmlns:a16="http://schemas.microsoft.com/office/drawing/2014/main" id="{9BBB9DA6-9975-0E18-307D-E6A5B86C2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9844890" y="4551183"/>
              <a:ext cx="478033" cy="506772"/>
            </a:xfrm>
            <a:prstGeom prst="rect">
              <a:avLst/>
            </a:prstGeom>
          </p:spPr>
        </p:pic>
        <p:pic>
          <p:nvPicPr>
            <p:cNvPr id="12" name="Graphic 9" descr="Rat outline">
              <a:extLst>
                <a:ext uri="{FF2B5EF4-FFF2-40B4-BE49-F238E27FC236}">
                  <a16:creationId xmlns:a16="http://schemas.microsoft.com/office/drawing/2014/main" id="{9CA877FF-995E-615B-0FF9-E2BF3B05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6986" y="4063098"/>
              <a:ext cx="506772" cy="506772"/>
            </a:xfrm>
            <a:prstGeom prst="rect">
              <a:avLst/>
            </a:prstGeom>
          </p:spPr>
        </p:pic>
        <p:pic>
          <p:nvPicPr>
            <p:cNvPr id="13" name="Graphic 10" descr="Orca with solid fill">
              <a:extLst>
                <a:ext uri="{FF2B5EF4-FFF2-40B4-BE49-F238E27FC236}">
                  <a16:creationId xmlns:a16="http://schemas.microsoft.com/office/drawing/2014/main" id="{DD067E97-B628-7622-48F5-87242BB5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8511400" y="3868384"/>
              <a:ext cx="471817" cy="471817"/>
            </a:xfrm>
            <a:prstGeom prst="rect">
              <a:avLst/>
            </a:prstGeom>
          </p:spPr>
        </p:pic>
        <p:pic>
          <p:nvPicPr>
            <p:cNvPr id="14" name="Graphic 11" descr="Rabbit with solid fill">
              <a:extLst>
                <a:ext uri="{FF2B5EF4-FFF2-40B4-BE49-F238E27FC236}">
                  <a16:creationId xmlns:a16="http://schemas.microsoft.com/office/drawing/2014/main" id="{D87871C6-6001-31AF-0796-C32CABD4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140569" y="4628684"/>
              <a:ext cx="506772" cy="506772"/>
            </a:xfrm>
            <a:prstGeom prst="rect">
              <a:avLst/>
            </a:prstGeom>
          </p:spPr>
        </p:pic>
        <p:pic>
          <p:nvPicPr>
            <p:cNvPr id="15" name="Graphic 12" descr="Sloth outline">
              <a:extLst>
                <a:ext uri="{FF2B5EF4-FFF2-40B4-BE49-F238E27FC236}">
                  <a16:creationId xmlns:a16="http://schemas.microsoft.com/office/drawing/2014/main" id="{3F763418-2DEF-1E00-5B3B-7E23BCCF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976096" y="3446894"/>
              <a:ext cx="506772" cy="506772"/>
            </a:xfrm>
            <a:prstGeom prst="rect">
              <a:avLst/>
            </a:prstGeom>
          </p:spPr>
        </p:pic>
        <p:pic>
          <p:nvPicPr>
            <p:cNvPr id="16" name="Graphic 13" descr="Elephant outline">
              <a:extLst>
                <a:ext uri="{FF2B5EF4-FFF2-40B4-BE49-F238E27FC236}">
                  <a16:creationId xmlns:a16="http://schemas.microsoft.com/office/drawing/2014/main" id="{C8BDF72A-AF01-E647-63D5-451290524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H="1">
              <a:off x="8267036" y="3365053"/>
              <a:ext cx="506772" cy="506772"/>
            </a:xfrm>
            <a:prstGeom prst="rect">
              <a:avLst/>
            </a:prstGeom>
          </p:spPr>
        </p:pic>
        <p:pic>
          <p:nvPicPr>
            <p:cNvPr id="17" name="Graphic 14" descr="Seal with solid fill">
              <a:extLst>
                <a:ext uri="{FF2B5EF4-FFF2-40B4-BE49-F238E27FC236}">
                  <a16:creationId xmlns:a16="http://schemas.microsoft.com/office/drawing/2014/main" id="{E20900F9-A689-CC8F-9B00-FD7E13BE7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2963" y="3278816"/>
              <a:ext cx="476747" cy="513088"/>
            </a:xfrm>
            <a:prstGeom prst="rect">
              <a:avLst/>
            </a:prstGeom>
          </p:spPr>
        </p:pic>
        <p:pic>
          <p:nvPicPr>
            <p:cNvPr id="18" name="Graphic 15" descr="Zebra with solid fill">
              <a:extLst>
                <a:ext uri="{FF2B5EF4-FFF2-40B4-BE49-F238E27FC236}">
                  <a16:creationId xmlns:a16="http://schemas.microsoft.com/office/drawing/2014/main" id="{D8B67AE4-D42F-6D1A-42B6-E2A198619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flipH="1">
              <a:off x="9556218" y="4073536"/>
              <a:ext cx="510110" cy="510110"/>
            </a:xfrm>
            <a:prstGeom prst="rect">
              <a:avLst/>
            </a:prstGeom>
          </p:spPr>
        </p:pic>
        <p:pic>
          <p:nvPicPr>
            <p:cNvPr id="19" name="Graphic 16" descr="Panda with solid fill">
              <a:extLst>
                <a:ext uri="{FF2B5EF4-FFF2-40B4-BE49-F238E27FC236}">
                  <a16:creationId xmlns:a16="http://schemas.microsoft.com/office/drawing/2014/main" id="{818A7703-F429-44A1-CF83-AA62426BC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 flipH="1">
              <a:off x="9420842" y="4948532"/>
              <a:ext cx="506772" cy="506772"/>
            </a:xfrm>
            <a:prstGeom prst="rect">
              <a:avLst/>
            </a:prstGeom>
          </p:spPr>
        </p:pic>
        <p:pic>
          <p:nvPicPr>
            <p:cNvPr id="20" name="Graphic 17" descr="Laptop outline">
              <a:extLst>
                <a:ext uri="{FF2B5EF4-FFF2-40B4-BE49-F238E27FC236}">
                  <a16:creationId xmlns:a16="http://schemas.microsoft.com/office/drawing/2014/main" id="{031CADC1-CED2-E9BB-6AB8-10DCF5969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239479" y="4804569"/>
              <a:ext cx="914400" cy="914400"/>
            </a:xfrm>
            <a:prstGeom prst="rect">
              <a:avLst/>
            </a:prstGeom>
          </p:spPr>
        </p:pic>
        <p:pic>
          <p:nvPicPr>
            <p:cNvPr id="21" name="Graphic 18" descr="Owl outline">
              <a:extLst>
                <a:ext uri="{FF2B5EF4-FFF2-40B4-BE49-F238E27FC236}">
                  <a16:creationId xmlns:a16="http://schemas.microsoft.com/office/drawing/2014/main" id="{BEA328FB-8672-656A-1219-D26C9F7C8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9093913" y="4019124"/>
              <a:ext cx="413968" cy="413968"/>
            </a:xfrm>
            <a:prstGeom prst="rect">
              <a:avLst/>
            </a:prstGeom>
          </p:spPr>
        </p:pic>
        <p:pic>
          <p:nvPicPr>
            <p:cNvPr id="22" name="Graphic 19" descr="Monkey outline">
              <a:extLst>
                <a:ext uri="{FF2B5EF4-FFF2-40B4-BE49-F238E27FC236}">
                  <a16:creationId xmlns:a16="http://schemas.microsoft.com/office/drawing/2014/main" id="{5E07DAFB-808A-9086-4132-163461BBA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7606685" y="4292203"/>
              <a:ext cx="524884" cy="524884"/>
            </a:xfrm>
            <a:prstGeom prst="rect">
              <a:avLst/>
            </a:prstGeom>
          </p:spPr>
        </p:pic>
        <p:pic>
          <p:nvPicPr>
            <p:cNvPr id="23" name="Graphic 20" descr="Skunk outline">
              <a:extLst>
                <a:ext uri="{FF2B5EF4-FFF2-40B4-BE49-F238E27FC236}">
                  <a16:creationId xmlns:a16="http://schemas.microsoft.com/office/drawing/2014/main" id="{F301599C-F0F2-9E2F-2AAF-4289DB9B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806866" y="3746503"/>
              <a:ext cx="452844" cy="438196"/>
            </a:xfrm>
            <a:prstGeom prst="rect">
              <a:avLst/>
            </a:prstGeom>
          </p:spPr>
        </p:pic>
        <p:pic>
          <p:nvPicPr>
            <p:cNvPr id="24" name="Graphic 21" descr="Eagle with solid fill">
              <a:extLst>
                <a:ext uri="{FF2B5EF4-FFF2-40B4-BE49-F238E27FC236}">
                  <a16:creationId xmlns:a16="http://schemas.microsoft.com/office/drawing/2014/main" id="{8FF60964-C9EF-1BE8-794F-254E5B566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 flipH="1">
              <a:off x="9525658" y="3457263"/>
              <a:ext cx="571230" cy="578480"/>
            </a:xfrm>
            <a:prstGeom prst="rect">
              <a:avLst/>
            </a:prstGeom>
          </p:spPr>
        </p:pic>
        <p:pic>
          <p:nvPicPr>
            <p:cNvPr id="25" name="Graphic 22" descr="Deer with solid fill">
              <a:extLst>
                <a:ext uri="{FF2B5EF4-FFF2-40B4-BE49-F238E27FC236}">
                  <a16:creationId xmlns:a16="http://schemas.microsoft.com/office/drawing/2014/main" id="{2ED4BBE8-3410-2198-FB05-93EC702CF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 flipH="1">
              <a:off x="9136065" y="4427622"/>
              <a:ext cx="538163" cy="578480"/>
            </a:xfrm>
            <a:prstGeom prst="rect">
              <a:avLst/>
            </a:prstGeom>
          </p:spPr>
        </p:pic>
        <p:pic>
          <p:nvPicPr>
            <p:cNvPr id="26" name="Graphic 23" descr="Fox outline">
              <a:extLst>
                <a:ext uri="{FF2B5EF4-FFF2-40B4-BE49-F238E27FC236}">
                  <a16:creationId xmlns:a16="http://schemas.microsoft.com/office/drawing/2014/main" id="{56325AD8-21CA-C6D3-DABD-6F6C283A0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8468725" y="4299481"/>
              <a:ext cx="576851" cy="576851"/>
            </a:xfrm>
            <a:prstGeom prst="rect">
              <a:avLst/>
            </a:prstGeom>
          </p:spPr>
        </p:pic>
        <p:sp>
          <p:nvSpPr>
            <p:cNvPr id="27" name="TextBox 24">
              <a:extLst>
                <a:ext uri="{FF2B5EF4-FFF2-40B4-BE49-F238E27FC236}">
                  <a16:creationId xmlns:a16="http://schemas.microsoft.com/office/drawing/2014/main" id="{7ABD84E6-8A55-4B28-99EC-F45CDB9C3C90}"/>
                </a:ext>
              </a:extLst>
            </p:cNvPr>
            <p:cNvSpPr txBox="1"/>
            <p:nvPr/>
          </p:nvSpPr>
          <p:spPr>
            <a:xfrm>
              <a:off x="8362736" y="5025127"/>
              <a:ext cx="731177" cy="487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">
                  <a:solidFill>
                    <a:schemeClr val="bg2">
                      <a:lumMod val="75000"/>
                    </a:schemeClr>
                  </a:solidFill>
                </a:rPr>
                <a:t>ATGCTTCGCGAACGTACGTCGCGAACATTATGCTTCGCGAACGTACGTACGTAGGT</a:t>
              </a:r>
            </a:p>
            <a:p>
              <a:endParaRPr lang="en-GB" sz="40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GB" sz="500"/>
            </a:p>
          </p:txBody>
        </p:sp>
        <p:pic>
          <p:nvPicPr>
            <p:cNvPr id="28" name="Graphic 25" descr="DNA outline">
              <a:extLst>
                <a:ext uri="{FF2B5EF4-FFF2-40B4-BE49-F238E27FC236}">
                  <a16:creationId xmlns:a16="http://schemas.microsoft.com/office/drawing/2014/main" id="{DA149EB9-0229-AA05-3D61-B615D0A29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 rot="2867311">
              <a:off x="8590041" y="5046201"/>
              <a:ext cx="246496" cy="343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04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42E5-51C3-4DFF-8C6B-3B4933AE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Repeat Analysis – edit script in Notepad or </a:t>
            </a:r>
            <a:r>
              <a:rPr lang="en-GB" b="1" dirty="0"/>
              <a:t>Terminal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E127D-518E-4A4D-B444-34B1A9D07425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7F779-A36F-4D89-B15A-50FB2D2C2D7D}"/>
              </a:ext>
            </a:extLst>
          </p:cNvPr>
          <p:cNvSpPr txBox="1"/>
          <p:nvPr/>
        </p:nvSpPr>
        <p:spPr>
          <a:xfrm>
            <a:off x="7429500" y="1960444"/>
            <a:ext cx="4543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Paste script (right click)</a:t>
            </a:r>
          </a:p>
          <a:p>
            <a:endParaRPr lang="en-GB" dirty="0"/>
          </a:p>
          <a:p>
            <a:r>
              <a:rPr lang="en-GB" dirty="0"/>
              <a:t>Click “</a:t>
            </a:r>
            <a:r>
              <a:rPr lang="en-GB" b="1" dirty="0"/>
              <a:t>I</a:t>
            </a:r>
            <a:r>
              <a:rPr lang="en-GB" dirty="0"/>
              <a:t>” on keyboard to edit (“insert” should appear at the bottom)</a:t>
            </a:r>
          </a:p>
          <a:p>
            <a:endParaRPr lang="en-GB" dirty="0"/>
          </a:p>
          <a:p>
            <a:r>
              <a:rPr lang="en-GB" dirty="0"/>
              <a:t>Edit the paths</a:t>
            </a:r>
          </a:p>
          <a:p>
            <a:endParaRPr lang="en-GB" dirty="0"/>
          </a:p>
          <a:p>
            <a:r>
              <a:rPr lang="en-GB" dirty="0"/>
              <a:t>Click “</a:t>
            </a:r>
            <a:r>
              <a:rPr lang="en-GB" b="1" dirty="0"/>
              <a:t>Esc</a:t>
            </a:r>
            <a:r>
              <a:rPr lang="en-GB" dirty="0"/>
              <a:t>”</a:t>
            </a:r>
            <a:r>
              <a:rPr lang="en-GB" b="1" dirty="0"/>
              <a:t> </a:t>
            </a:r>
            <a:r>
              <a:rPr lang="en-GB" dirty="0"/>
              <a:t>once finished and type “</a:t>
            </a:r>
            <a:r>
              <a:rPr lang="en-GB" b="1" dirty="0"/>
              <a:t>:</a:t>
            </a:r>
            <a:r>
              <a:rPr lang="en-GB" b="1" dirty="0" err="1"/>
              <a:t>wq</a:t>
            </a:r>
            <a:r>
              <a:rPr lang="en-GB" b="1" dirty="0"/>
              <a:t>!</a:t>
            </a:r>
            <a:r>
              <a:rPr lang="en-GB" dirty="0"/>
              <a:t>” (should appear at the bottom) and click “</a:t>
            </a:r>
            <a:r>
              <a:rPr lang="en-GB" b="1" dirty="0"/>
              <a:t>Enter</a:t>
            </a:r>
            <a:r>
              <a:rPr lang="en-GB" dirty="0"/>
              <a:t>”</a:t>
            </a:r>
            <a:r>
              <a:rPr lang="en-GB" b="1" dirty="0"/>
              <a:t>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1046039-6B28-4837-A336-0C1C4E5EA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100"/>
            <a:ext cx="6206511" cy="435133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F2295-626E-47E8-B77B-977FD82F8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9260"/>
            <a:ext cx="3791817" cy="45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62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42E5-51C3-4DFF-8C6B-3B4933AE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Repeat Analysis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E127D-518E-4A4D-B444-34B1A9D07425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0A2C68-9FA4-4F69-A87D-66301B649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523832"/>
            <a:ext cx="8116433" cy="64779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31CA04-DF77-4D52-A65A-1945B4A88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582435"/>
            <a:ext cx="7811590" cy="2000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C8C491-2AFE-46E8-AC8D-359F252A9DF6}"/>
              </a:ext>
            </a:extLst>
          </p:cNvPr>
          <p:cNvSpPr txBox="1"/>
          <p:nvPr/>
        </p:nvSpPr>
        <p:spPr>
          <a:xfrm>
            <a:off x="838199" y="1771409"/>
            <a:ext cx="9534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b="1" dirty="0"/>
              <a:t>dos2unix</a:t>
            </a:r>
            <a:r>
              <a:rPr lang="en-GB" dirty="0"/>
              <a:t> to </a:t>
            </a:r>
            <a:r>
              <a:rPr lang="en-US" dirty="0"/>
              <a:t>convert plain text files from DOS/Windows format to Unix/Linux</a:t>
            </a:r>
          </a:p>
          <a:p>
            <a:r>
              <a:rPr lang="en-GB" dirty="0"/>
              <a:t>And </a:t>
            </a:r>
            <a:r>
              <a:rPr lang="en-GB" b="1" dirty="0" err="1"/>
              <a:t>chmod</a:t>
            </a:r>
            <a:r>
              <a:rPr lang="en-GB" b="1" dirty="0"/>
              <a:t> +x </a:t>
            </a:r>
            <a:r>
              <a:rPr lang="en-GB" dirty="0"/>
              <a:t>to make the file executable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2A569-27D7-4D40-8AA3-FE869735D554}"/>
              </a:ext>
            </a:extLst>
          </p:cNvPr>
          <p:cNvSpPr txBox="1"/>
          <p:nvPr/>
        </p:nvSpPr>
        <p:spPr>
          <a:xfrm>
            <a:off x="838199" y="3828553"/>
            <a:ext cx="9534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To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b="1" dirty="0" err="1"/>
              <a:t>nohup</a:t>
            </a:r>
            <a:r>
              <a:rPr lang="de-DE" dirty="0"/>
              <a:t> and </a:t>
            </a:r>
            <a:r>
              <a:rPr lang="de-DE" b="1" dirty="0"/>
              <a:t>&amp;</a:t>
            </a:r>
          </a:p>
          <a:p>
            <a:r>
              <a:rPr lang="de-DE" dirty="0"/>
              <a:t>Will </a:t>
            </a:r>
            <a:r>
              <a:rPr lang="de-DE" dirty="0" err="1"/>
              <a:t>take</a:t>
            </a:r>
            <a:r>
              <a:rPr lang="de-DE" dirty="0"/>
              <a:t> 36-72h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61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42E5-51C3-4DFF-8C6B-3B4933AE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Interpreting the results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E127D-518E-4A4D-B444-34B1A9D07425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8E6D67-1F13-445B-A5AF-634CC6366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Html file with results in </a:t>
            </a:r>
            <a:r>
              <a:rPr lang="en-GB" dirty="0" err="1"/>
              <a:t>RepeatMasker</a:t>
            </a:r>
            <a:r>
              <a:rPr lang="en-GB" dirty="0"/>
              <a:t> directory, move it to your pc with FileZilla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772D5-C492-465D-8E08-A7BFE26F3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28862"/>
            <a:ext cx="9766300" cy="392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7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42E5-51C3-4DFF-8C6B-3B4933AE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Interpreting the results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E127D-518E-4A4D-B444-34B1A9D07425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8E6D67-1F13-445B-A5AF-634CC6366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D772D5-C492-465D-8E08-A7BFE26F3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50" y="1898624"/>
            <a:ext cx="11036300" cy="44339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D23AA6-A183-4447-8E56-DCFDE4BBF4C3}"/>
              </a:ext>
            </a:extLst>
          </p:cNvPr>
          <p:cNvSpPr txBox="1"/>
          <p:nvPr/>
        </p:nvSpPr>
        <p:spPr>
          <a:xfrm>
            <a:off x="3143250" y="6106597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“Age” of the repeats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4535D-E77D-461C-BF8B-F1736182584E}"/>
              </a:ext>
            </a:extLst>
          </p:cNvPr>
          <p:cNvSpPr txBox="1"/>
          <p:nvPr/>
        </p:nvSpPr>
        <p:spPr>
          <a:xfrm>
            <a:off x="1219200" y="573726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Newer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851E48-6254-4F37-98E1-DD1E812E626C}"/>
              </a:ext>
            </a:extLst>
          </p:cNvPr>
          <p:cNvSpPr txBox="1"/>
          <p:nvPr/>
        </p:nvSpPr>
        <p:spPr>
          <a:xfrm>
            <a:off x="6691312" y="573726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Older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A251E1-A1DA-4B05-8729-E7C6E8AC413E}"/>
              </a:ext>
            </a:extLst>
          </p:cNvPr>
          <p:cNvSpPr txBox="1"/>
          <p:nvPr/>
        </p:nvSpPr>
        <p:spPr>
          <a:xfrm>
            <a:off x="5991225" y="1898624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Different repeat families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BD63C1-92E6-458A-A11B-176C99A47DC1}"/>
              </a:ext>
            </a:extLst>
          </p:cNvPr>
          <p:cNvSpPr txBox="1"/>
          <p:nvPr/>
        </p:nvSpPr>
        <p:spPr>
          <a:xfrm>
            <a:off x="8996362" y="5275600"/>
            <a:ext cx="295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How much of the genome is repeats – here about 30%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8EAA9-DA04-4334-9F31-C9F63D08D5C2}"/>
              </a:ext>
            </a:extLst>
          </p:cNvPr>
          <p:cNvSpPr txBox="1"/>
          <p:nvPr/>
        </p:nvSpPr>
        <p:spPr>
          <a:xfrm>
            <a:off x="3143250" y="1408823"/>
            <a:ext cx="374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Peak at new repeats = recent expansion = active repeats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80CDAE-3AFA-47FD-B4A3-BFB5DB96A853}"/>
              </a:ext>
            </a:extLst>
          </p:cNvPr>
          <p:cNvCxnSpPr/>
          <p:nvPr/>
        </p:nvCxnSpPr>
        <p:spPr>
          <a:xfrm flipH="1">
            <a:off x="1828800" y="2181225"/>
            <a:ext cx="2009775" cy="16002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09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6533F2E7-C40D-4CB9-87A1-7A022918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45691"/>
            <a:ext cx="4988719" cy="349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9B42E5-51C3-4DFF-8C6B-3B4933AE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Interpreting the results</a:t>
            </a: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AE127D-518E-4A4D-B444-34B1A9D07425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23AA6-A183-4447-8E56-DCFDE4BBF4C3}"/>
              </a:ext>
            </a:extLst>
          </p:cNvPr>
          <p:cNvSpPr txBox="1"/>
          <p:nvPr/>
        </p:nvSpPr>
        <p:spPr>
          <a:xfrm>
            <a:off x="3588543" y="6117606"/>
            <a:ext cx="29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“Age” of the repeats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94535D-E77D-461C-BF8B-F1736182584E}"/>
              </a:ext>
            </a:extLst>
          </p:cNvPr>
          <p:cNvSpPr txBox="1"/>
          <p:nvPr/>
        </p:nvSpPr>
        <p:spPr>
          <a:xfrm>
            <a:off x="2028825" y="5552599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Newer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851E48-6254-4F37-98E1-DD1E812E626C}"/>
              </a:ext>
            </a:extLst>
          </p:cNvPr>
          <p:cNvSpPr txBox="1"/>
          <p:nvPr/>
        </p:nvSpPr>
        <p:spPr>
          <a:xfrm>
            <a:off x="6574631" y="5655695"/>
            <a:ext cx="88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Older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A8EAA9-DA04-4334-9F31-C9F63D08D5C2}"/>
              </a:ext>
            </a:extLst>
          </p:cNvPr>
          <p:cNvSpPr txBox="1"/>
          <p:nvPr/>
        </p:nvSpPr>
        <p:spPr>
          <a:xfrm>
            <a:off x="4224337" y="1845076"/>
            <a:ext cx="374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No peak = old repeats = no active repeats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80CDAE-3AFA-47FD-B4A3-BFB5DB96A853}"/>
              </a:ext>
            </a:extLst>
          </p:cNvPr>
          <p:cNvCxnSpPr>
            <a:cxnSpLocks/>
          </p:cNvCxnSpPr>
          <p:nvPr/>
        </p:nvCxnSpPr>
        <p:spPr>
          <a:xfrm flipH="1">
            <a:off x="2914650" y="2619375"/>
            <a:ext cx="2150268" cy="262735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3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DF411-7D09-481C-9DE2-DE5AAECED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120" y="450850"/>
            <a:ext cx="7156462" cy="57943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D8F8A0-ED62-4890-B21D-3FFE0ED9808E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A219BEF-164C-4A16-9608-1DA7D39FC62E}"/>
              </a:ext>
            </a:extLst>
          </p:cNvPr>
          <p:cNvSpPr/>
          <p:nvPr/>
        </p:nvSpPr>
        <p:spPr>
          <a:xfrm>
            <a:off x="3085044" y="1619250"/>
            <a:ext cx="1353606" cy="1200150"/>
          </a:xfrm>
          <a:prstGeom prst="flowChartConnector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4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1532-D387-49F9-853B-0D4A18D2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Background – Transposable Elements = “Jumping Genes”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2B63BB-11A1-4DE9-9BBC-AA34D6BD8F1F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1E1A6B-FBF8-4FBC-BE77-78280EDFB7BB}"/>
              </a:ext>
            </a:extLst>
          </p:cNvPr>
          <p:cNvSpPr txBox="1"/>
          <p:nvPr/>
        </p:nvSpPr>
        <p:spPr>
          <a:xfrm>
            <a:off x="1114425" y="211857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1" i="0" dirty="0">
                <a:solidFill>
                  <a:srgbClr val="000000"/>
                </a:solidFill>
                <a:effectLst/>
              </a:rPr>
              <a:t>Genome architecture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create mutations, duplications, deletions</a:t>
            </a:r>
          </a:p>
          <a:p>
            <a:pPr algn="l" rtl="0" fontAlgn="base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 rtl="0" fontAlgn="base"/>
            <a:r>
              <a:rPr lang="en-US" b="1" i="0" dirty="0">
                <a:solidFill>
                  <a:srgbClr val="000000"/>
                </a:solidFill>
                <a:effectLst/>
              </a:rPr>
              <a:t>Regulation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influence gene expression and epigenetics</a:t>
            </a:r>
          </a:p>
          <a:p>
            <a:pPr algn="l" rtl="0" fontAlgn="base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 rtl="0" fontAlgn="base"/>
            <a:r>
              <a:rPr lang="en-US" b="1" i="0" dirty="0">
                <a:solidFill>
                  <a:srgbClr val="000000"/>
                </a:solidFill>
                <a:effectLst/>
              </a:rPr>
              <a:t>Evolution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raw material for innovation, gene shuffling</a:t>
            </a:r>
          </a:p>
          <a:p>
            <a:pPr algn="l" rtl="0" fontAlgn="base"/>
            <a:endParaRPr lang="en-US" b="0" i="0" dirty="0">
              <a:solidFill>
                <a:srgbClr val="000000"/>
              </a:solidFill>
              <a:effectLst/>
            </a:endParaRPr>
          </a:p>
          <a:p>
            <a:pPr algn="l" rtl="0" fontAlgn="base"/>
            <a:r>
              <a:rPr lang="en-US" b="1" i="0" dirty="0">
                <a:solidFill>
                  <a:srgbClr val="000000"/>
                </a:solidFill>
                <a:effectLst/>
              </a:rPr>
              <a:t>Disease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: insertions can disrupt genes or cause instability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2C78614-32D8-45FC-9BF0-7E41758B9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57159"/>
              </p:ext>
            </p:extLst>
          </p:nvPr>
        </p:nvGraphicFramePr>
        <p:xfrm>
          <a:off x="1114425" y="4663055"/>
          <a:ext cx="10515600" cy="182880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154867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281984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10749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/>
                        <a:t>Species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Genome Size (approx.)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% </a:t>
                      </a:r>
                      <a:r>
                        <a:rPr lang="de-DE" dirty="0" err="1"/>
                        <a:t>Repeats</a:t>
                      </a:r>
                      <a:r>
                        <a:rPr lang="de-DE" dirty="0"/>
                        <a:t>/TEs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3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~3.2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~45% 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5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Maize (corn)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~2.3 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&gt;85% 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413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Fruit fly (Drosophila)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~180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~10–15% 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300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/>
                        <a:t>Pufferfish (Fugu)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~400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~10% 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84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21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I –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Retrotransposons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(Copy &amp; Paste)</a:t>
            </a:r>
            <a:endParaRPr lang="de-DE" sz="1800" dirty="0">
              <a:solidFill>
                <a:prstClr val="black"/>
              </a:solidFill>
              <a:latin typeface="Calibri" panose="020F0502020204030204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via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RNA intermediate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→ reverse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transcribed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DANN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Subtypes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LTR (Long Terminal Repeat)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e.g., Ty1/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copia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gypsy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Non-LTR: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3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LINEs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(Long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Interspersed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Nuclear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Elements)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SINEs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(Short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Interspersed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Nuclear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Elements)</a:t>
            </a:r>
          </a:p>
          <a:p>
            <a:pPr lvl="3">
              <a:lnSpc>
                <a:spcPct val="100000"/>
              </a:lnSpc>
              <a:spcBef>
                <a:spcPts val="0"/>
              </a:spcBef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II – DNA </a:t>
            </a:r>
            <a:r>
              <a:rPr kumimoji="0" lang="de-D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Transposons</a:t>
            </a:r>
            <a:r>
              <a:rPr kumimoji="0" lang="de-D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(Cut &amp; Paste)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Move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directly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DNA via 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transposase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enzyme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Often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flanked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Terminal 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Inverted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Repeats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(TIRs)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Tc1/mariner,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de-D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Mutator</a:t>
            </a: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14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756285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200" dirty="0"/>
              <a:t>Corn</a:t>
            </a:r>
          </a:p>
          <a:p>
            <a:pPr lvl="1"/>
            <a:r>
              <a:rPr lang="en-GB" sz="1800" b="1" dirty="0"/>
              <a:t>DNA Transposons </a:t>
            </a:r>
          </a:p>
          <a:p>
            <a:pPr lvl="1"/>
            <a:r>
              <a:rPr lang="en-GB" sz="1800" b="1" dirty="0"/>
              <a:t>Ds</a:t>
            </a:r>
            <a:r>
              <a:rPr lang="en-GB" sz="1800" dirty="0"/>
              <a:t> inserts into a </a:t>
            </a:r>
            <a:r>
              <a:rPr lang="en-GB" sz="1800" b="1" dirty="0"/>
              <a:t>pigment gene</a:t>
            </a:r>
            <a:r>
              <a:rPr lang="en-GB" sz="1800" dirty="0"/>
              <a:t>, it disrupts pigment production, causing </a:t>
            </a:r>
            <a:r>
              <a:rPr lang="en-GB" sz="1800" dirty="0" err="1"/>
              <a:t>colorless</a:t>
            </a:r>
            <a:r>
              <a:rPr lang="en-GB" sz="1800" dirty="0"/>
              <a:t> kernels</a:t>
            </a:r>
          </a:p>
          <a:p>
            <a:pPr lvl="1"/>
            <a:r>
              <a:rPr lang="en-GB" sz="1800" dirty="0"/>
              <a:t>If Ds jumps out during kernel development, pigment is restored in some cells, resulting in spotted or variegated kernels</a:t>
            </a:r>
          </a:p>
          <a:p>
            <a:pPr lvl="1"/>
            <a:endParaRPr lang="en-GB" sz="1800" dirty="0"/>
          </a:p>
          <a:p>
            <a:pPr marL="0" indent="0">
              <a:buNone/>
            </a:pPr>
            <a:r>
              <a:rPr lang="en-GB" sz="2200" dirty="0" err="1"/>
              <a:t>Hemophilia</a:t>
            </a:r>
            <a:r>
              <a:rPr lang="en-GB" sz="2200" dirty="0"/>
              <a:t> A</a:t>
            </a:r>
          </a:p>
          <a:p>
            <a:pPr lvl="1"/>
            <a:r>
              <a:rPr lang="en-US" sz="1800" b="1" dirty="0"/>
              <a:t>Retrotransposon</a:t>
            </a:r>
          </a:p>
          <a:p>
            <a:pPr lvl="1"/>
            <a:r>
              <a:rPr lang="en-US" sz="1800" dirty="0"/>
              <a:t>Disease caused by a </a:t>
            </a:r>
            <a:r>
              <a:rPr lang="en-US" sz="1800" b="1" dirty="0"/>
              <a:t>LINE-1</a:t>
            </a:r>
            <a:r>
              <a:rPr lang="en-US" sz="1800" dirty="0"/>
              <a:t> insertion into the </a:t>
            </a:r>
            <a:r>
              <a:rPr lang="en-US" sz="1800" b="1" dirty="0"/>
              <a:t>F8 gene </a:t>
            </a:r>
            <a:r>
              <a:rPr lang="en-US" sz="1800" dirty="0"/>
              <a:t>on the </a:t>
            </a:r>
            <a:r>
              <a:rPr lang="en-US" sz="1800" b="1" dirty="0"/>
              <a:t>X chromosome</a:t>
            </a:r>
          </a:p>
          <a:p>
            <a:pPr lvl="1"/>
            <a:r>
              <a:rPr lang="en-US" sz="1800" dirty="0"/>
              <a:t>A new L1 element inserted into exon 14 of the F8 gene, disrupting the gene's function</a:t>
            </a:r>
          </a:p>
          <a:p>
            <a:pPr lvl="1"/>
            <a:r>
              <a:rPr lang="en-US" sz="1800" dirty="0"/>
              <a:t>Leads to </a:t>
            </a:r>
            <a:r>
              <a:rPr lang="en-US" sz="1800" b="1" dirty="0"/>
              <a:t>a nonfunctional factor VIII protein</a:t>
            </a:r>
            <a:r>
              <a:rPr lang="en-US" sz="1800" dirty="0"/>
              <a:t>, causing spontaneous bleeding and clotting issues</a:t>
            </a:r>
            <a:endParaRPr lang="en-GB" sz="1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5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1532-D387-49F9-853B-0D4A18D2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Repeat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5565-051C-4655-9AF1-B17B581D2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https://github.com/AureKylmanen/Swarmgenomics/blob/main/10.%20Repeat%20Analysis.md</a:t>
            </a:r>
            <a:endParaRPr lang="en-GB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2B63BB-11A1-4DE9-9BBC-AA34D6BD8F1F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0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1532-D387-49F9-853B-0D4A18D2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Repeat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5565-051C-4655-9AF1-B17B581D2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Download </a:t>
            </a:r>
            <a:r>
              <a:rPr lang="en-GB" dirty="0" err="1"/>
              <a:t>RepeatAnnotator.bash</a:t>
            </a:r>
            <a:r>
              <a:rPr lang="en-GB" dirty="0"/>
              <a:t> and edit in a text editor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2B63BB-11A1-4DE9-9BBC-AA34D6BD8F1F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16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E05D-B4D2-4DF9-B9DF-4BBEB1EC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Repeat Analysis – edit script in </a:t>
            </a:r>
            <a:r>
              <a:rPr lang="en-GB" b="1" dirty="0"/>
              <a:t>Notepad</a:t>
            </a:r>
            <a:r>
              <a:rPr lang="en-GB" dirty="0"/>
              <a:t> or Terminal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DD7027-3619-4E5A-B1DA-034AB6636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549" y="1870074"/>
            <a:ext cx="10994919" cy="37306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2F56C6-3A5A-4772-B83B-56BA022AC419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79C2B-57BF-459C-AFBF-803D1631BE0A}"/>
              </a:ext>
            </a:extLst>
          </p:cNvPr>
          <p:cNvSpPr/>
          <p:nvPr/>
        </p:nvSpPr>
        <p:spPr>
          <a:xfrm>
            <a:off x="964840" y="2550318"/>
            <a:ext cx="1911710" cy="41195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5D0DEB-5C5C-4E65-B04E-1C982CF12CBA}"/>
              </a:ext>
            </a:extLst>
          </p:cNvPr>
          <p:cNvSpPr txBox="1"/>
          <p:nvPr/>
        </p:nvSpPr>
        <p:spPr>
          <a:xfrm>
            <a:off x="1504950" y="5600699"/>
            <a:ext cx="942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REFERENCE="/vol/storage/</a:t>
            </a:r>
            <a:r>
              <a:rPr lang="en-GB" dirty="0" err="1"/>
              <a:t>swarmgenomics</a:t>
            </a:r>
            <a:r>
              <a:rPr lang="en-GB" dirty="0"/>
              <a:t>/</a:t>
            </a:r>
            <a:r>
              <a:rPr lang="en-GB" dirty="0" err="1"/>
              <a:t>aurek</a:t>
            </a:r>
            <a:r>
              <a:rPr lang="en-GB" dirty="0"/>
              <a:t>/</a:t>
            </a:r>
            <a:r>
              <a:rPr lang="en-GB" dirty="0" err="1"/>
              <a:t>giant_panda</a:t>
            </a:r>
            <a:r>
              <a:rPr lang="en-GB" dirty="0"/>
              <a:t>/acreference.fna.gz"</a:t>
            </a:r>
          </a:p>
          <a:p>
            <a:r>
              <a:rPr lang="en-GB" dirty="0" err="1"/>
              <a:t>wDIR</a:t>
            </a:r>
            <a:r>
              <a:rPr lang="en-GB" dirty="0"/>
              <a:t>="/vol/storage/</a:t>
            </a:r>
            <a:r>
              <a:rPr lang="en-GB" dirty="0" err="1"/>
              <a:t>swarmgenomics</a:t>
            </a:r>
            <a:r>
              <a:rPr lang="en-GB" dirty="0"/>
              <a:t>/</a:t>
            </a:r>
            <a:r>
              <a:rPr lang="en-GB" dirty="0" err="1"/>
              <a:t>aurek</a:t>
            </a:r>
            <a:r>
              <a:rPr lang="en-GB" dirty="0"/>
              <a:t>/</a:t>
            </a:r>
            <a:r>
              <a:rPr lang="en-GB" dirty="0" err="1"/>
              <a:t>giant_panda</a:t>
            </a:r>
            <a:r>
              <a:rPr lang="en-GB" dirty="0"/>
              <a:t>"</a:t>
            </a:r>
          </a:p>
          <a:p>
            <a:r>
              <a:rPr lang="en-GB" dirty="0"/>
              <a:t>REPEATMODELER2="/vol/storage/software/RepeatModeler-2.0.4"</a:t>
            </a:r>
          </a:p>
          <a:p>
            <a:r>
              <a:rPr lang="en-GB" dirty="0"/>
              <a:t>REPEATMASKER="/vol/storage/software/</a:t>
            </a:r>
            <a:r>
              <a:rPr lang="en-GB" dirty="0" err="1"/>
              <a:t>RepeatMasker</a:t>
            </a:r>
            <a:r>
              <a:rPr lang="en-GB" dirty="0"/>
              <a:t>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96C9B-F8D7-4F4E-A7B6-970FB77594B6}"/>
              </a:ext>
            </a:extLst>
          </p:cNvPr>
          <p:cNvSpPr txBox="1"/>
          <p:nvPr/>
        </p:nvSpPr>
        <p:spPr>
          <a:xfrm>
            <a:off x="168729" y="6016197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19896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42E5-51C3-4DFF-8C6B-3B4933AE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Repeat Analysis – edit script in Notepad or </a:t>
            </a:r>
            <a:r>
              <a:rPr lang="en-GB" b="1" dirty="0"/>
              <a:t>Terminal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2765C9-61C6-4605-AE55-50010B54E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45" y="2201008"/>
            <a:ext cx="9916909" cy="87642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AE127D-518E-4A4D-B444-34B1A9D07425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E8D0D-0E7A-4BDC-9D20-3C127B557DE2}"/>
              </a:ext>
            </a:extLst>
          </p:cNvPr>
          <p:cNvSpPr/>
          <p:nvPr/>
        </p:nvSpPr>
        <p:spPr>
          <a:xfrm>
            <a:off x="6432190" y="2769394"/>
            <a:ext cx="1930760" cy="15478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7F779-A36F-4D89-B15A-50FB2D2C2D7D}"/>
              </a:ext>
            </a:extLst>
          </p:cNvPr>
          <p:cNvSpPr txBox="1"/>
          <p:nvPr/>
        </p:nvSpPr>
        <p:spPr>
          <a:xfrm>
            <a:off x="1114424" y="3429001"/>
            <a:ext cx="511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vim </a:t>
            </a:r>
            <a:r>
              <a:rPr lang="en-GB" dirty="0" err="1"/>
              <a:t>RepeatAnnotator.bash</a:t>
            </a:r>
            <a:r>
              <a:rPr lang="en-GB" dirty="0"/>
              <a:t> (to create and edit file)</a:t>
            </a:r>
          </a:p>
        </p:txBody>
      </p:sp>
    </p:spTree>
    <p:extLst>
      <p:ext uri="{BB962C8B-B14F-4D97-AF65-F5344CB8AC3E}">
        <p14:creationId xmlns:p14="http://schemas.microsoft.com/office/powerpoint/2010/main" val="52952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7616307476BEC4DABB85B58AE5E5FA0" ma:contentTypeVersion="15" ma:contentTypeDescription="新建文档。" ma:contentTypeScope="" ma:versionID="1f115ee3266a31c8ba18fc550f2fb8f1">
  <xsd:schema xmlns:xsd="http://www.w3.org/2001/XMLSchema" xmlns:xs="http://www.w3.org/2001/XMLSchema" xmlns:p="http://schemas.microsoft.com/office/2006/metadata/properties" xmlns:ns3="12096c39-030a-44d0-937f-1e505a688192" xmlns:ns4="0a9bc837-cabd-4428-b690-e5360198ffbc" targetNamespace="http://schemas.microsoft.com/office/2006/metadata/properties" ma:root="true" ma:fieldsID="862852b782a035797f37f6f359f7f984" ns3:_="" ns4:_="">
    <xsd:import namespace="12096c39-030a-44d0-937f-1e505a688192"/>
    <xsd:import namespace="0a9bc837-cabd-4428-b690-e5360198ffb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096c39-030a-44d0-937f-1e505a68819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bc837-cabd-4428-b690-e5360198ffb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共享提示哈希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2096c39-030a-44d0-937f-1e505a688192" xsi:nil="true"/>
  </documentManagement>
</p:properties>
</file>

<file path=customXml/itemProps1.xml><?xml version="1.0" encoding="utf-8"?>
<ds:datastoreItem xmlns:ds="http://schemas.openxmlformats.org/officeDocument/2006/customXml" ds:itemID="{A6EBCB80-8EAC-4E23-9266-63D0F00A3F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6F9B14-285F-4996-BB36-711F75AEA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096c39-030a-44d0-937f-1e505a688192"/>
    <ds:schemaRef ds:uri="0a9bc837-cabd-4428-b690-e5360198ff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412ACB-A9C4-49A1-AE3D-B253C20EBEC4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0a9bc837-cabd-4428-b690-e5360198ffbc"/>
    <ds:schemaRef ds:uri="12096c39-030a-44d0-937f-1e505a68819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572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SwarmGenomics Repeat analysis</vt:lpstr>
      <vt:lpstr>PowerPoint Presentation</vt:lpstr>
      <vt:lpstr>Background – Transposable Elements = “Jumping Genes”</vt:lpstr>
      <vt:lpstr>Background – Classification </vt:lpstr>
      <vt:lpstr>Background – Examples </vt:lpstr>
      <vt:lpstr>Repeat analysis</vt:lpstr>
      <vt:lpstr>Running Repeat Analysis</vt:lpstr>
      <vt:lpstr>Running Repeat Analysis – edit script in Notepad or Terminal</vt:lpstr>
      <vt:lpstr>Running Repeat Analysis – edit script in Notepad or Terminal</vt:lpstr>
      <vt:lpstr>Running Repeat Analysis – edit script in Notepad or Terminal</vt:lpstr>
      <vt:lpstr>Running Repeat Analysis</vt:lpstr>
      <vt:lpstr>Interpreting the results</vt:lpstr>
      <vt:lpstr>Interpreting the results</vt:lpstr>
      <vt:lpstr>Interpreting 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SwarmGenomics Repeat analysis</dc:title>
  <dc:creator>Aure Kylmänen</dc:creator>
  <cp:lastModifiedBy>Aure Kylmänen</cp:lastModifiedBy>
  <cp:revision>11</cp:revision>
  <dcterms:created xsi:type="dcterms:W3CDTF">2025-05-26T10:06:36Z</dcterms:created>
  <dcterms:modified xsi:type="dcterms:W3CDTF">2025-09-18T09:04:37Z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0x010100A7616307476BEC4DABB85B58AE5E5FA0</vt:lpwstr>
  </property>
</Properties>
</file>