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  <p:sldId id="277" r:id="rId16"/>
    <p:sldId id="279" r:id="rId17"/>
    <p:sldId id="280" r:id="rId18"/>
    <p:sldId id="281" r:id="rId19"/>
    <p:sldId id="282" r:id="rId20"/>
    <p:sldId id="284" r:id="rId21"/>
    <p:sldId id="28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3A1"/>
    <a:srgbClr val="2E80BC"/>
    <a:srgbClr val="FB6D4D"/>
    <a:srgbClr val="7FB9DC"/>
    <a:srgbClr val="E4D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e Kylmänen" userId="f40cdf3d-409a-4456-96d2-090a9a656bab" providerId="ADAL" clId="{5D7C1CB8-8295-42E2-B957-AA1B5599D4AD}"/>
    <pc:docChg chg="custSel delSld modSld">
      <pc:chgData name="Aure Kylmänen" userId="f40cdf3d-409a-4456-96d2-090a9a656bab" providerId="ADAL" clId="{5D7C1CB8-8295-42E2-B957-AA1B5599D4AD}" dt="2025-09-18T09:15:07.279" v="131" actId="20577"/>
      <pc:docMkLst>
        <pc:docMk/>
      </pc:docMkLst>
      <pc:sldChg chg="addSp delSp modSp del mod modAnim">
        <pc:chgData name="Aure Kylmänen" userId="f40cdf3d-409a-4456-96d2-090a9a656bab" providerId="ADAL" clId="{5D7C1CB8-8295-42E2-B957-AA1B5599D4AD}" dt="2025-09-18T09:10:46.001" v="11" actId="47"/>
        <pc:sldMkLst>
          <pc:docMk/>
          <pc:sldMk cId="3037547437" sldId="258"/>
        </pc:sldMkLst>
        <pc:spChg chg="add del mod">
          <ac:chgData name="Aure Kylmänen" userId="f40cdf3d-409a-4456-96d2-090a9a656bab" providerId="ADAL" clId="{5D7C1CB8-8295-42E2-B957-AA1B5599D4AD}" dt="2025-09-18T09:09:15.217" v="6" actId="478"/>
          <ac:spMkLst>
            <pc:docMk/>
            <pc:sldMk cId="3037547437" sldId="258"/>
            <ac:spMk id="7" creationId="{4707FB90-D604-44EC-8BE2-499E78112F58}"/>
          </ac:spMkLst>
        </pc:spChg>
        <pc:spChg chg="add mod">
          <ac:chgData name="Aure Kylmänen" userId="f40cdf3d-409a-4456-96d2-090a9a656bab" providerId="ADAL" clId="{5D7C1CB8-8295-42E2-B957-AA1B5599D4AD}" dt="2025-09-18T09:09:33.591" v="10" actId="14100"/>
          <ac:spMkLst>
            <pc:docMk/>
            <pc:sldMk cId="3037547437" sldId="258"/>
            <ac:spMk id="8" creationId="{433C9A5F-D9D8-4A3E-AF0C-4C2D34F7BA30}"/>
          </ac:spMkLst>
        </pc:spChg>
        <pc:picChg chg="add mod">
          <ac:chgData name="Aure Kylmänen" userId="f40cdf3d-409a-4456-96d2-090a9a656bab" providerId="ADAL" clId="{5D7C1CB8-8295-42E2-B957-AA1B5599D4AD}" dt="2025-09-18T09:09:17.545" v="7" actId="1076"/>
          <ac:picMkLst>
            <pc:docMk/>
            <pc:sldMk cId="3037547437" sldId="258"/>
            <ac:picMk id="3" creationId="{E9229D96-B16C-4322-9316-C32820D92E3A}"/>
          </ac:picMkLst>
        </pc:picChg>
        <pc:picChg chg="del mod">
          <ac:chgData name="Aure Kylmänen" userId="f40cdf3d-409a-4456-96d2-090a9a656bab" providerId="ADAL" clId="{5D7C1CB8-8295-42E2-B957-AA1B5599D4AD}" dt="2025-09-18T09:09:05.342" v="3" actId="478"/>
          <ac:picMkLst>
            <pc:docMk/>
            <pc:sldMk cId="3037547437" sldId="258"/>
            <ac:picMk id="5" creationId="{33BDF411-7D09-481C-9DE2-DE5AAECED397}"/>
          </ac:picMkLst>
        </pc:picChg>
      </pc:sldChg>
      <pc:sldChg chg="modSp mod">
        <pc:chgData name="Aure Kylmänen" userId="f40cdf3d-409a-4456-96d2-090a9a656bab" providerId="ADAL" clId="{5D7C1CB8-8295-42E2-B957-AA1B5599D4AD}" dt="2025-09-18T09:14:45.686" v="107" actId="20577"/>
        <pc:sldMkLst>
          <pc:docMk/>
          <pc:sldMk cId="2422579789" sldId="275"/>
        </pc:sldMkLst>
        <pc:spChg chg="mod">
          <ac:chgData name="Aure Kylmänen" userId="f40cdf3d-409a-4456-96d2-090a9a656bab" providerId="ADAL" clId="{5D7C1CB8-8295-42E2-B957-AA1B5599D4AD}" dt="2025-09-18T09:14:45.686" v="107" actId="20577"/>
          <ac:spMkLst>
            <pc:docMk/>
            <pc:sldMk cId="2422579789" sldId="275"/>
            <ac:spMk id="2" creationId="{28F5DE81-9CE6-4F94-97BB-BD1D29D5AD35}"/>
          </ac:spMkLst>
        </pc:spChg>
        <pc:spChg chg="mod">
          <ac:chgData name="Aure Kylmänen" userId="f40cdf3d-409a-4456-96d2-090a9a656bab" providerId="ADAL" clId="{5D7C1CB8-8295-42E2-B957-AA1B5599D4AD}" dt="2025-09-18T09:11:37.593" v="12" actId="20577"/>
          <ac:spMkLst>
            <pc:docMk/>
            <pc:sldMk cId="2422579789" sldId="275"/>
            <ac:spMk id="3" creationId="{C5CCA268-3A28-4DB9-94DD-B304CA87A451}"/>
          </ac:spMkLst>
        </pc:spChg>
      </pc:sldChg>
      <pc:sldChg chg="modSp mod">
        <pc:chgData name="Aure Kylmänen" userId="f40cdf3d-409a-4456-96d2-090a9a656bab" providerId="ADAL" clId="{5D7C1CB8-8295-42E2-B957-AA1B5599D4AD}" dt="2025-09-18T09:14:48.726" v="110" actId="20577"/>
        <pc:sldMkLst>
          <pc:docMk/>
          <pc:sldMk cId="3783716123" sldId="276"/>
        </pc:sldMkLst>
        <pc:spChg chg="mod">
          <ac:chgData name="Aure Kylmänen" userId="f40cdf3d-409a-4456-96d2-090a9a656bab" providerId="ADAL" clId="{5D7C1CB8-8295-42E2-B957-AA1B5599D4AD}" dt="2025-09-18T09:14:48.726" v="110" actId="20577"/>
          <ac:spMkLst>
            <pc:docMk/>
            <pc:sldMk cId="3783716123" sldId="276"/>
            <ac:spMk id="2" creationId="{28F5DE81-9CE6-4F94-97BB-BD1D29D5AD35}"/>
          </ac:spMkLst>
        </pc:spChg>
        <pc:picChg chg="mod">
          <ac:chgData name="Aure Kylmänen" userId="f40cdf3d-409a-4456-96d2-090a9a656bab" providerId="ADAL" clId="{5D7C1CB8-8295-42E2-B957-AA1B5599D4AD}" dt="2025-09-18T09:11:57.886" v="14" actId="1076"/>
          <ac:picMkLst>
            <pc:docMk/>
            <pc:sldMk cId="3783716123" sldId="276"/>
            <ac:picMk id="10" creationId="{A0EA01C5-40FA-47E9-91B8-6CC761A136D1}"/>
          </ac:picMkLst>
        </pc:picChg>
      </pc:sldChg>
      <pc:sldChg chg="modSp mod">
        <pc:chgData name="Aure Kylmänen" userId="f40cdf3d-409a-4456-96d2-090a9a656bab" providerId="ADAL" clId="{5D7C1CB8-8295-42E2-B957-AA1B5599D4AD}" dt="2025-09-18T09:14:53.326" v="116" actId="20577"/>
        <pc:sldMkLst>
          <pc:docMk/>
          <pc:sldMk cId="3382262381" sldId="277"/>
        </pc:sldMkLst>
        <pc:spChg chg="mod">
          <ac:chgData name="Aure Kylmänen" userId="f40cdf3d-409a-4456-96d2-090a9a656bab" providerId="ADAL" clId="{5D7C1CB8-8295-42E2-B957-AA1B5599D4AD}" dt="2025-09-18T09:14:53.326" v="116" actId="20577"/>
          <ac:spMkLst>
            <pc:docMk/>
            <pc:sldMk cId="3382262381" sldId="277"/>
            <ac:spMk id="2" creationId="{28F5DE81-9CE6-4F94-97BB-BD1D29D5AD35}"/>
          </ac:spMkLst>
        </pc:spChg>
      </pc:sldChg>
      <pc:sldChg chg="modSp mod">
        <pc:chgData name="Aure Kylmänen" userId="f40cdf3d-409a-4456-96d2-090a9a656bab" providerId="ADAL" clId="{5D7C1CB8-8295-42E2-B957-AA1B5599D4AD}" dt="2025-09-18T09:14:50.936" v="113" actId="20577"/>
        <pc:sldMkLst>
          <pc:docMk/>
          <pc:sldMk cId="2748461725" sldId="278"/>
        </pc:sldMkLst>
        <pc:spChg chg="mod">
          <ac:chgData name="Aure Kylmänen" userId="f40cdf3d-409a-4456-96d2-090a9a656bab" providerId="ADAL" clId="{5D7C1CB8-8295-42E2-B957-AA1B5599D4AD}" dt="2025-09-18T09:14:50.936" v="113" actId="20577"/>
          <ac:spMkLst>
            <pc:docMk/>
            <pc:sldMk cId="2748461725" sldId="278"/>
            <ac:spMk id="2" creationId="{28F5DE81-9CE6-4F94-97BB-BD1D29D5AD35}"/>
          </ac:spMkLst>
        </pc:spChg>
      </pc:sldChg>
      <pc:sldChg chg="modSp mod">
        <pc:chgData name="Aure Kylmänen" userId="f40cdf3d-409a-4456-96d2-090a9a656bab" providerId="ADAL" clId="{5D7C1CB8-8295-42E2-B957-AA1B5599D4AD}" dt="2025-09-18T09:14:56.404" v="119" actId="20577"/>
        <pc:sldMkLst>
          <pc:docMk/>
          <pc:sldMk cId="2606388749" sldId="279"/>
        </pc:sldMkLst>
        <pc:spChg chg="mod">
          <ac:chgData name="Aure Kylmänen" userId="f40cdf3d-409a-4456-96d2-090a9a656bab" providerId="ADAL" clId="{5D7C1CB8-8295-42E2-B957-AA1B5599D4AD}" dt="2025-09-18T09:14:56.404" v="119" actId="20577"/>
          <ac:spMkLst>
            <pc:docMk/>
            <pc:sldMk cId="2606388749" sldId="279"/>
            <ac:spMk id="2" creationId="{28F5DE81-9CE6-4F94-97BB-BD1D29D5AD35}"/>
          </ac:spMkLst>
        </pc:spChg>
      </pc:sldChg>
      <pc:sldChg chg="modSp mod">
        <pc:chgData name="Aure Kylmänen" userId="f40cdf3d-409a-4456-96d2-090a9a656bab" providerId="ADAL" clId="{5D7C1CB8-8295-42E2-B957-AA1B5599D4AD}" dt="2025-09-18T09:14:59.230" v="122" actId="20577"/>
        <pc:sldMkLst>
          <pc:docMk/>
          <pc:sldMk cId="2080436477" sldId="280"/>
        </pc:sldMkLst>
        <pc:spChg chg="mod">
          <ac:chgData name="Aure Kylmänen" userId="f40cdf3d-409a-4456-96d2-090a9a656bab" providerId="ADAL" clId="{5D7C1CB8-8295-42E2-B957-AA1B5599D4AD}" dt="2025-09-18T09:14:59.230" v="122" actId="20577"/>
          <ac:spMkLst>
            <pc:docMk/>
            <pc:sldMk cId="2080436477" sldId="280"/>
            <ac:spMk id="2" creationId="{28F5DE81-9CE6-4F94-97BB-BD1D29D5AD35}"/>
          </ac:spMkLst>
        </pc:spChg>
      </pc:sldChg>
      <pc:sldChg chg="modSp mod">
        <pc:chgData name="Aure Kylmänen" userId="f40cdf3d-409a-4456-96d2-090a9a656bab" providerId="ADAL" clId="{5D7C1CB8-8295-42E2-B957-AA1B5599D4AD}" dt="2025-09-18T09:15:01.904" v="125" actId="20577"/>
        <pc:sldMkLst>
          <pc:docMk/>
          <pc:sldMk cId="798201363" sldId="282"/>
        </pc:sldMkLst>
        <pc:spChg chg="mod">
          <ac:chgData name="Aure Kylmänen" userId="f40cdf3d-409a-4456-96d2-090a9a656bab" providerId="ADAL" clId="{5D7C1CB8-8295-42E2-B957-AA1B5599D4AD}" dt="2025-09-18T09:15:01.904" v="125" actId="20577"/>
          <ac:spMkLst>
            <pc:docMk/>
            <pc:sldMk cId="798201363" sldId="282"/>
            <ac:spMk id="2" creationId="{28F5DE81-9CE6-4F94-97BB-BD1D29D5AD35}"/>
          </ac:spMkLst>
        </pc:spChg>
        <pc:spChg chg="mod">
          <ac:chgData name="Aure Kylmänen" userId="f40cdf3d-409a-4456-96d2-090a9a656bab" providerId="ADAL" clId="{5D7C1CB8-8295-42E2-B957-AA1B5599D4AD}" dt="2025-09-18T09:12:21.497" v="21" actId="20577"/>
          <ac:spMkLst>
            <pc:docMk/>
            <pc:sldMk cId="798201363" sldId="282"/>
            <ac:spMk id="3" creationId="{C5CCA268-3A28-4DB9-94DD-B304CA87A451}"/>
          </ac:spMkLst>
        </pc:spChg>
      </pc:sldChg>
      <pc:sldChg chg="modSp mod">
        <pc:chgData name="Aure Kylmänen" userId="f40cdf3d-409a-4456-96d2-090a9a656bab" providerId="ADAL" clId="{5D7C1CB8-8295-42E2-B957-AA1B5599D4AD}" dt="2025-09-18T09:15:05.311" v="128" actId="20577"/>
        <pc:sldMkLst>
          <pc:docMk/>
          <pc:sldMk cId="3055753878" sldId="284"/>
        </pc:sldMkLst>
        <pc:spChg chg="mod">
          <ac:chgData name="Aure Kylmänen" userId="f40cdf3d-409a-4456-96d2-090a9a656bab" providerId="ADAL" clId="{5D7C1CB8-8295-42E2-B957-AA1B5599D4AD}" dt="2025-09-18T09:15:05.311" v="128" actId="20577"/>
          <ac:spMkLst>
            <pc:docMk/>
            <pc:sldMk cId="3055753878" sldId="284"/>
            <ac:spMk id="2" creationId="{28F5DE81-9CE6-4F94-97BB-BD1D29D5AD35}"/>
          </ac:spMkLst>
        </pc:spChg>
        <pc:spChg chg="mod">
          <ac:chgData name="Aure Kylmänen" userId="f40cdf3d-409a-4456-96d2-090a9a656bab" providerId="ADAL" clId="{5D7C1CB8-8295-42E2-B957-AA1B5599D4AD}" dt="2025-09-18T09:12:33.467" v="23" actId="20577"/>
          <ac:spMkLst>
            <pc:docMk/>
            <pc:sldMk cId="3055753878" sldId="284"/>
            <ac:spMk id="3" creationId="{C5CCA268-3A28-4DB9-94DD-B304CA87A451}"/>
          </ac:spMkLst>
        </pc:spChg>
      </pc:sldChg>
      <pc:sldChg chg="modSp mod">
        <pc:chgData name="Aure Kylmänen" userId="f40cdf3d-409a-4456-96d2-090a9a656bab" providerId="ADAL" clId="{5D7C1CB8-8295-42E2-B957-AA1B5599D4AD}" dt="2025-09-18T09:15:07.279" v="131" actId="20577"/>
        <pc:sldMkLst>
          <pc:docMk/>
          <pc:sldMk cId="3129562490" sldId="285"/>
        </pc:sldMkLst>
        <pc:spChg chg="mod">
          <ac:chgData name="Aure Kylmänen" userId="f40cdf3d-409a-4456-96d2-090a9a656bab" providerId="ADAL" clId="{5D7C1CB8-8295-42E2-B957-AA1B5599D4AD}" dt="2025-09-18T09:15:07.279" v="131" actId="20577"/>
          <ac:spMkLst>
            <pc:docMk/>
            <pc:sldMk cId="3129562490" sldId="285"/>
            <ac:spMk id="2" creationId="{28F5DE81-9CE6-4F94-97BB-BD1D29D5AD35}"/>
          </ac:spMkLst>
        </pc:spChg>
        <pc:spChg chg="mod">
          <ac:chgData name="Aure Kylmänen" userId="f40cdf3d-409a-4456-96d2-090a9a656bab" providerId="ADAL" clId="{5D7C1CB8-8295-42E2-B957-AA1B5599D4AD}" dt="2025-09-18T09:13:05.170" v="102" actId="20577"/>
          <ac:spMkLst>
            <pc:docMk/>
            <pc:sldMk cId="3129562490" sldId="285"/>
            <ac:spMk id="3" creationId="{C5CCA268-3A28-4DB9-94DD-B304CA87A451}"/>
          </ac:spMkLst>
        </pc:spChg>
        <pc:picChg chg="mod">
          <ac:chgData name="Aure Kylmänen" userId="f40cdf3d-409a-4456-96d2-090a9a656bab" providerId="ADAL" clId="{5D7C1CB8-8295-42E2-B957-AA1B5599D4AD}" dt="2025-09-18T09:13:09.967" v="104" actId="1076"/>
          <ac:picMkLst>
            <pc:docMk/>
            <pc:sldMk cId="3129562490" sldId="285"/>
            <ac:picMk id="6" creationId="{16A5FDB3-7EAE-46BE-893B-2CCECBDBF7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DCAD-3079-49DE-9E97-99F2BA700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BE1E5-AE38-4E17-9981-E1158683D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CE58-0D34-4581-9C22-94AF809F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B2E9-10A0-460B-8644-3D35D862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8AA58-4110-426D-802C-F5A1E98A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21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549B-EDBF-4DBE-B316-B9086B25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8021E-7DAB-4C55-A8AF-F2548424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767AF-2DF6-4F7D-9340-24F8B670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9405-8AC7-497B-9355-CA11F243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FDFA-F149-4671-8EF7-286CAD67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66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DC28F-AF8D-4E35-9617-61F9BF8A9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077EC-4BFC-41DF-A148-3BD4756F5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806A-A776-4D44-A299-F3CC71B1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4563-3E2D-45AB-91BC-A8E1ACE2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0BE95-A5C3-4764-9C8B-A2D8B1BC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03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5A3A-13DD-4887-A9CB-3C927A4F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41A8-9687-49C9-B7D7-06A4E6C4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0BC1-C631-4F5E-BE9B-6F5DD9C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6029-A850-4CB5-AE79-FB989D94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8E20-FE45-4C1E-B1F9-2E0A091C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65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F276-3B91-4B9D-AC0F-2E80074E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F6CCC-5F86-42F8-B1E6-9FE7F6A22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67D4-9E69-44D4-A965-31443840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8832B-BD38-4C00-95A3-D545CEED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6060-6051-494C-9012-4D45B33F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0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7F6E-A447-4CF4-9612-02EAF919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1759-4366-4449-A730-0BEEA2112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5996F-9855-4E24-BBF3-AF68150A8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2FF8A-9BE2-4074-8EDC-F66F1462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61F7-9B64-452E-A1C7-E7FEE1D5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D01CD-98FB-410E-9891-E21E9243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48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072E-EB96-41EB-99BA-37856B26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2ED0E-8636-4D06-B229-B8951775E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66BEF-47C6-4C3A-AB1D-F6932F7AF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D023E-BC96-481A-9ACD-091494362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E74AD-9355-4C61-917F-44392FE4C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34186-A7D0-42FA-B47F-3505106F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6D10E-D024-4409-B812-A4C9F896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02D4E-11C6-4161-8FC6-6DC44012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38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9E5F-EEE7-42A0-AD75-490F1F0B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A3685-E954-46FA-8EB7-D5FAD0F5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186AB-938E-4D42-B07B-7DA2471C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BDB73-3EE5-4F98-A02C-AEEA344C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11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5DEB6-DCDE-4870-B7B8-874BB788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BF292-2D69-4901-96CC-3AFEC443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644C0-65CC-4A61-9DB1-3F8B8B0C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82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2380-9824-4E05-8CDC-9074770D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2E3F-CCE7-4E9A-8A5B-405D0A61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FE3D-272D-4397-BD45-0695407D8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852D7-5ABF-443D-B97D-6EFE10D0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D6704-FA6C-4EAA-A8E1-2BBF9D34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51744-3288-43E9-9ADE-9739C5E9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9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1255-429D-4E7F-9D2A-B2FCB816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651C7-EE47-469D-8EC3-5D6FB84C2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52A7-DCCC-4626-B7E8-B043ECD5C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B83BC-A773-4A73-94E0-C1E58676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B7DFA-D8A6-4DA1-AF13-F139AF5F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C10E-546A-4466-AD53-828BBD0B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72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FF1DB-A13B-4A4D-9213-770599D0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F7410-081D-48C6-9582-CC123675A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AFEFC-8592-418E-8026-174FC6E7B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BA66-B749-4722-98E0-F4B600160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5D67-57A6-418E-B3CD-D7A735333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4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ncbi.nlm.nih.gov/datasets/geno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circos.ca/documentation/tutorials/configuration/colors/im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reKylmanen/Swarmgenomics/blob/main/12.%20Genome%20Visualisation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448112-70DD-0659-3924-9C0FBC5CD2FF}"/>
              </a:ext>
            </a:extLst>
          </p:cNvPr>
          <p:cNvSpPr/>
          <p:nvPr/>
        </p:nvSpPr>
        <p:spPr>
          <a:xfrm>
            <a:off x="487051" y="435989"/>
            <a:ext cx="11217897" cy="5986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463E9-3D38-9B91-EDF3-C4EF4C908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GB" dirty="0"/>
              <a:t>SwarmGenomics</a:t>
            </a:r>
            <a:br>
              <a:rPr lang="en-GB" dirty="0"/>
            </a:br>
            <a:r>
              <a:rPr lang="en-GB" sz="3600" dirty="0">
                <a:solidFill>
                  <a:schemeClr val="accent6"/>
                </a:solidFill>
              </a:rPr>
              <a:t>Genome Visualisation with </a:t>
            </a:r>
            <a:r>
              <a:rPr lang="en-GB" sz="3600" dirty="0" err="1">
                <a:solidFill>
                  <a:schemeClr val="accent6"/>
                </a:solidFill>
              </a:rPr>
              <a:t>Circos</a:t>
            </a:r>
            <a:endParaRPr lang="en-GB" sz="36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E69F1-00BF-2757-7CF4-5CC8B001F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892" y="338492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</p:txBody>
      </p:sp>
      <p:pic>
        <p:nvPicPr>
          <p:cNvPr id="6" name="Picture 2" descr="A close-up of a word&#10;&#10;Description automatically generated">
            <a:extLst>
              <a:ext uri="{FF2B5EF4-FFF2-40B4-BE49-F238E27FC236}">
                <a16:creationId xmlns:a16="http://schemas.microsoft.com/office/drawing/2014/main" id="{81AFD5C7-3415-7B4D-F089-31C915487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93" y="5572130"/>
            <a:ext cx="2466068" cy="59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E638675-298E-70DF-441A-A50E6C0CF5F5}"/>
              </a:ext>
            </a:extLst>
          </p:cNvPr>
          <p:cNvGrpSpPr/>
          <p:nvPr/>
        </p:nvGrpSpPr>
        <p:grpSpPr>
          <a:xfrm>
            <a:off x="487051" y="4155145"/>
            <a:ext cx="3348349" cy="2387600"/>
            <a:chOff x="6887183" y="3278816"/>
            <a:chExt cx="3435740" cy="2440153"/>
          </a:xfrm>
        </p:grpSpPr>
        <p:pic>
          <p:nvPicPr>
            <p:cNvPr id="8" name="Graphic 5" descr="Dolphin with solid fill">
              <a:extLst>
                <a:ext uri="{FF2B5EF4-FFF2-40B4-BE49-F238E27FC236}">
                  <a16:creationId xmlns:a16="http://schemas.microsoft.com/office/drawing/2014/main" id="{FE3AEE63-7F6C-9ABB-7366-EB74BEAE4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98481" y="3923005"/>
              <a:ext cx="506772" cy="506772"/>
            </a:xfrm>
            <a:prstGeom prst="rect">
              <a:avLst/>
            </a:prstGeom>
          </p:spPr>
        </p:pic>
        <p:pic>
          <p:nvPicPr>
            <p:cNvPr id="9" name="Graphic 6" descr="Penguin outline">
              <a:extLst>
                <a:ext uri="{FF2B5EF4-FFF2-40B4-BE49-F238E27FC236}">
                  <a16:creationId xmlns:a16="http://schemas.microsoft.com/office/drawing/2014/main" id="{DA0F8437-B100-42F3-0CBD-A7FB09B73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89000" y="4917924"/>
              <a:ext cx="506772" cy="506772"/>
            </a:xfrm>
            <a:prstGeom prst="rect">
              <a:avLst/>
            </a:prstGeom>
          </p:spPr>
        </p:pic>
        <p:pic>
          <p:nvPicPr>
            <p:cNvPr id="10" name="Graphic 7" descr="Squirrel outline">
              <a:extLst>
                <a:ext uri="{FF2B5EF4-FFF2-40B4-BE49-F238E27FC236}">
                  <a16:creationId xmlns:a16="http://schemas.microsoft.com/office/drawing/2014/main" id="{D024E4B7-D6AF-C835-93BE-2E3D6B5B9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87183" y="4297797"/>
              <a:ext cx="506772" cy="506772"/>
            </a:xfrm>
            <a:prstGeom prst="rect">
              <a:avLst/>
            </a:prstGeom>
          </p:spPr>
        </p:pic>
        <p:pic>
          <p:nvPicPr>
            <p:cNvPr id="11" name="Graphic 8" descr="Cat outline">
              <a:extLst>
                <a:ext uri="{FF2B5EF4-FFF2-40B4-BE49-F238E27FC236}">
                  <a16:creationId xmlns:a16="http://schemas.microsoft.com/office/drawing/2014/main" id="{9BBB9DA6-9975-0E18-307D-E6A5B86C2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9844890" y="4551183"/>
              <a:ext cx="478033" cy="506772"/>
            </a:xfrm>
            <a:prstGeom prst="rect">
              <a:avLst/>
            </a:prstGeom>
          </p:spPr>
        </p:pic>
        <p:pic>
          <p:nvPicPr>
            <p:cNvPr id="12" name="Graphic 9" descr="Rat outline">
              <a:extLst>
                <a:ext uri="{FF2B5EF4-FFF2-40B4-BE49-F238E27FC236}">
                  <a16:creationId xmlns:a16="http://schemas.microsoft.com/office/drawing/2014/main" id="{9CA877FF-995E-615B-0FF9-E2BF3B05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6986" y="4063098"/>
              <a:ext cx="506772" cy="506772"/>
            </a:xfrm>
            <a:prstGeom prst="rect">
              <a:avLst/>
            </a:prstGeom>
          </p:spPr>
        </p:pic>
        <p:pic>
          <p:nvPicPr>
            <p:cNvPr id="13" name="Graphic 10" descr="Orca with solid fill">
              <a:extLst>
                <a:ext uri="{FF2B5EF4-FFF2-40B4-BE49-F238E27FC236}">
                  <a16:creationId xmlns:a16="http://schemas.microsoft.com/office/drawing/2014/main" id="{DD067E97-B628-7622-48F5-87242BB5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>
              <a:off x="8511400" y="3868384"/>
              <a:ext cx="471817" cy="471817"/>
            </a:xfrm>
            <a:prstGeom prst="rect">
              <a:avLst/>
            </a:prstGeom>
          </p:spPr>
        </p:pic>
        <p:pic>
          <p:nvPicPr>
            <p:cNvPr id="14" name="Graphic 11" descr="Rabbit with solid fill">
              <a:extLst>
                <a:ext uri="{FF2B5EF4-FFF2-40B4-BE49-F238E27FC236}">
                  <a16:creationId xmlns:a16="http://schemas.microsoft.com/office/drawing/2014/main" id="{D87871C6-6001-31AF-0796-C32CABD46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140569" y="4628684"/>
              <a:ext cx="506772" cy="506772"/>
            </a:xfrm>
            <a:prstGeom prst="rect">
              <a:avLst/>
            </a:prstGeom>
          </p:spPr>
        </p:pic>
        <p:pic>
          <p:nvPicPr>
            <p:cNvPr id="15" name="Graphic 12" descr="Sloth outline">
              <a:extLst>
                <a:ext uri="{FF2B5EF4-FFF2-40B4-BE49-F238E27FC236}">
                  <a16:creationId xmlns:a16="http://schemas.microsoft.com/office/drawing/2014/main" id="{3F763418-2DEF-1E00-5B3B-7E23BCCF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976096" y="3446894"/>
              <a:ext cx="506772" cy="506772"/>
            </a:xfrm>
            <a:prstGeom prst="rect">
              <a:avLst/>
            </a:prstGeom>
          </p:spPr>
        </p:pic>
        <p:pic>
          <p:nvPicPr>
            <p:cNvPr id="16" name="Graphic 13" descr="Elephant outline">
              <a:extLst>
                <a:ext uri="{FF2B5EF4-FFF2-40B4-BE49-F238E27FC236}">
                  <a16:creationId xmlns:a16="http://schemas.microsoft.com/office/drawing/2014/main" id="{C8BDF72A-AF01-E647-63D5-451290524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H="1">
              <a:off x="8267036" y="3365053"/>
              <a:ext cx="506772" cy="506772"/>
            </a:xfrm>
            <a:prstGeom prst="rect">
              <a:avLst/>
            </a:prstGeom>
          </p:spPr>
        </p:pic>
        <p:pic>
          <p:nvPicPr>
            <p:cNvPr id="17" name="Graphic 14" descr="Seal with solid fill">
              <a:extLst>
                <a:ext uri="{FF2B5EF4-FFF2-40B4-BE49-F238E27FC236}">
                  <a16:creationId xmlns:a16="http://schemas.microsoft.com/office/drawing/2014/main" id="{E20900F9-A689-CC8F-9B00-FD7E13BE7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2963" y="3278816"/>
              <a:ext cx="476747" cy="513088"/>
            </a:xfrm>
            <a:prstGeom prst="rect">
              <a:avLst/>
            </a:prstGeom>
          </p:spPr>
        </p:pic>
        <p:pic>
          <p:nvPicPr>
            <p:cNvPr id="18" name="Graphic 15" descr="Zebra with solid fill">
              <a:extLst>
                <a:ext uri="{FF2B5EF4-FFF2-40B4-BE49-F238E27FC236}">
                  <a16:creationId xmlns:a16="http://schemas.microsoft.com/office/drawing/2014/main" id="{D8B67AE4-D42F-6D1A-42B6-E2A198619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flipH="1">
              <a:off x="9556218" y="4073536"/>
              <a:ext cx="510110" cy="510110"/>
            </a:xfrm>
            <a:prstGeom prst="rect">
              <a:avLst/>
            </a:prstGeom>
          </p:spPr>
        </p:pic>
        <p:pic>
          <p:nvPicPr>
            <p:cNvPr id="19" name="Graphic 16" descr="Panda with solid fill">
              <a:extLst>
                <a:ext uri="{FF2B5EF4-FFF2-40B4-BE49-F238E27FC236}">
                  <a16:creationId xmlns:a16="http://schemas.microsoft.com/office/drawing/2014/main" id="{818A7703-F429-44A1-CF83-AA62426BC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 flipH="1">
              <a:off x="9420842" y="4948532"/>
              <a:ext cx="506772" cy="506772"/>
            </a:xfrm>
            <a:prstGeom prst="rect">
              <a:avLst/>
            </a:prstGeom>
          </p:spPr>
        </p:pic>
        <p:pic>
          <p:nvPicPr>
            <p:cNvPr id="20" name="Graphic 17" descr="Laptop outline">
              <a:extLst>
                <a:ext uri="{FF2B5EF4-FFF2-40B4-BE49-F238E27FC236}">
                  <a16:creationId xmlns:a16="http://schemas.microsoft.com/office/drawing/2014/main" id="{031CADC1-CED2-E9BB-6AB8-10DCF5969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239479" y="4804569"/>
              <a:ext cx="914400" cy="914400"/>
            </a:xfrm>
            <a:prstGeom prst="rect">
              <a:avLst/>
            </a:prstGeom>
          </p:spPr>
        </p:pic>
        <p:pic>
          <p:nvPicPr>
            <p:cNvPr id="21" name="Graphic 18" descr="Owl outline">
              <a:extLst>
                <a:ext uri="{FF2B5EF4-FFF2-40B4-BE49-F238E27FC236}">
                  <a16:creationId xmlns:a16="http://schemas.microsoft.com/office/drawing/2014/main" id="{BEA328FB-8672-656A-1219-D26C9F7C8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9093913" y="4019124"/>
              <a:ext cx="413968" cy="413968"/>
            </a:xfrm>
            <a:prstGeom prst="rect">
              <a:avLst/>
            </a:prstGeom>
          </p:spPr>
        </p:pic>
        <p:pic>
          <p:nvPicPr>
            <p:cNvPr id="22" name="Graphic 19" descr="Monkey outline">
              <a:extLst>
                <a:ext uri="{FF2B5EF4-FFF2-40B4-BE49-F238E27FC236}">
                  <a16:creationId xmlns:a16="http://schemas.microsoft.com/office/drawing/2014/main" id="{5E07DAFB-808A-9086-4132-163461BBA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7606685" y="4292203"/>
              <a:ext cx="524884" cy="524884"/>
            </a:xfrm>
            <a:prstGeom prst="rect">
              <a:avLst/>
            </a:prstGeom>
          </p:spPr>
        </p:pic>
        <p:pic>
          <p:nvPicPr>
            <p:cNvPr id="23" name="Graphic 20" descr="Skunk outline">
              <a:extLst>
                <a:ext uri="{FF2B5EF4-FFF2-40B4-BE49-F238E27FC236}">
                  <a16:creationId xmlns:a16="http://schemas.microsoft.com/office/drawing/2014/main" id="{F301599C-F0F2-9E2F-2AAF-4289DB9B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7806866" y="3746503"/>
              <a:ext cx="452844" cy="438196"/>
            </a:xfrm>
            <a:prstGeom prst="rect">
              <a:avLst/>
            </a:prstGeom>
          </p:spPr>
        </p:pic>
        <p:pic>
          <p:nvPicPr>
            <p:cNvPr id="24" name="Graphic 21" descr="Eagle with solid fill">
              <a:extLst>
                <a:ext uri="{FF2B5EF4-FFF2-40B4-BE49-F238E27FC236}">
                  <a16:creationId xmlns:a16="http://schemas.microsoft.com/office/drawing/2014/main" id="{8FF60964-C9EF-1BE8-794F-254E5B566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 flipH="1">
              <a:off x="9525658" y="3457263"/>
              <a:ext cx="571230" cy="578480"/>
            </a:xfrm>
            <a:prstGeom prst="rect">
              <a:avLst/>
            </a:prstGeom>
          </p:spPr>
        </p:pic>
        <p:pic>
          <p:nvPicPr>
            <p:cNvPr id="25" name="Graphic 22" descr="Deer with solid fill">
              <a:extLst>
                <a:ext uri="{FF2B5EF4-FFF2-40B4-BE49-F238E27FC236}">
                  <a16:creationId xmlns:a16="http://schemas.microsoft.com/office/drawing/2014/main" id="{2ED4BBE8-3410-2198-FB05-93EC702CF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 flipH="1">
              <a:off x="9136065" y="4427622"/>
              <a:ext cx="538163" cy="578480"/>
            </a:xfrm>
            <a:prstGeom prst="rect">
              <a:avLst/>
            </a:prstGeom>
          </p:spPr>
        </p:pic>
        <p:pic>
          <p:nvPicPr>
            <p:cNvPr id="26" name="Graphic 23" descr="Fox outline">
              <a:extLst>
                <a:ext uri="{FF2B5EF4-FFF2-40B4-BE49-F238E27FC236}">
                  <a16:creationId xmlns:a16="http://schemas.microsoft.com/office/drawing/2014/main" id="{56325AD8-21CA-C6D3-DABD-6F6C283A0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8468725" y="4299481"/>
              <a:ext cx="576851" cy="576851"/>
            </a:xfrm>
            <a:prstGeom prst="rect">
              <a:avLst/>
            </a:prstGeom>
          </p:spPr>
        </p:pic>
        <p:sp>
          <p:nvSpPr>
            <p:cNvPr id="27" name="TextBox 24">
              <a:extLst>
                <a:ext uri="{FF2B5EF4-FFF2-40B4-BE49-F238E27FC236}">
                  <a16:creationId xmlns:a16="http://schemas.microsoft.com/office/drawing/2014/main" id="{7ABD84E6-8A55-4B28-99EC-F45CDB9C3C90}"/>
                </a:ext>
              </a:extLst>
            </p:cNvPr>
            <p:cNvSpPr txBox="1"/>
            <p:nvPr/>
          </p:nvSpPr>
          <p:spPr>
            <a:xfrm>
              <a:off x="8362736" y="5025127"/>
              <a:ext cx="731177" cy="487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">
                  <a:solidFill>
                    <a:schemeClr val="bg2">
                      <a:lumMod val="75000"/>
                    </a:schemeClr>
                  </a:solidFill>
                </a:rPr>
                <a:t>ATGCTTCGCGAACGTACGTCGCGAACATTATGCTTCGCGAACGTACGTACGTAGGT</a:t>
              </a:r>
            </a:p>
            <a:p>
              <a:endParaRPr lang="en-GB" sz="40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GB" sz="500"/>
            </a:p>
          </p:txBody>
        </p:sp>
        <p:pic>
          <p:nvPicPr>
            <p:cNvPr id="28" name="Graphic 25" descr="DNA outline">
              <a:extLst>
                <a:ext uri="{FF2B5EF4-FFF2-40B4-BE49-F238E27FC236}">
                  <a16:creationId xmlns:a16="http://schemas.microsoft.com/office/drawing/2014/main" id="{DA149EB9-0229-AA05-3D61-B615D0A29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 rot="2867311">
              <a:off x="8590041" y="5046201"/>
              <a:ext cx="246496" cy="343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04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E81-9CE6-4F94-97BB-BD1D29D5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Genome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A268-3A28-4DB9-94DD-B304CA87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i="0" dirty="0">
                <a:solidFill>
                  <a:srgbClr val="1F2328"/>
                </a:solidFill>
                <a:effectLst/>
              </a:rPr>
              <a:t>1. Select 20 </a:t>
            </a:r>
            <a:r>
              <a:rPr lang="de-DE" sz="2400" b="1" i="0" dirty="0" err="1">
                <a:solidFill>
                  <a:srgbClr val="1F2328"/>
                </a:solidFill>
                <a:effectLst/>
              </a:rPr>
              <a:t>largest</a:t>
            </a:r>
            <a:r>
              <a:rPr lang="de-DE" sz="2400" b="1" i="0" dirty="0">
                <a:solidFill>
                  <a:srgbClr val="1F2328"/>
                </a:solidFill>
                <a:effectLst/>
              </a:rPr>
              <a:t> </a:t>
            </a:r>
            <a:r>
              <a:rPr lang="de-DE" sz="2400" b="1" i="0" dirty="0" err="1">
                <a:solidFill>
                  <a:srgbClr val="1F2328"/>
                </a:solidFill>
                <a:effectLst/>
              </a:rPr>
              <a:t>scaffolds</a:t>
            </a:r>
            <a:r>
              <a:rPr lang="de-DE" sz="2400" b="1" i="0" dirty="0">
                <a:solidFill>
                  <a:srgbClr val="1F2328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de-DE" sz="1400" i="0" dirty="0">
                <a:solidFill>
                  <a:srgbClr val="1F2328"/>
                </a:solidFill>
                <a:effectLst/>
              </a:rPr>
              <a:t>(</a:t>
            </a:r>
            <a:r>
              <a:rPr lang="de-DE" sz="1400" i="0" dirty="0" err="1">
                <a:solidFill>
                  <a:srgbClr val="1F2328"/>
                </a:solidFill>
                <a:effectLst/>
              </a:rPr>
              <a:t>or</a:t>
            </a:r>
            <a:r>
              <a:rPr lang="de-DE" sz="1400" i="0" dirty="0">
                <a:solidFill>
                  <a:srgbClr val="1F2328"/>
                </a:solidFill>
                <a:effectLst/>
              </a:rPr>
              <a:t> </a:t>
            </a:r>
            <a:r>
              <a:rPr lang="de-DE" sz="1400" i="0" dirty="0" err="1">
                <a:solidFill>
                  <a:srgbClr val="1F2328"/>
                </a:solidFill>
                <a:effectLst/>
              </a:rPr>
              <a:t>the</a:t>
            </a:r>
            <a:r>
              <a:rPr lang="de-DE" sz="1400" i="0" dirty="0">
                <a:solidFill>
                  <a:srgbClr val="1F2328"/>
                </a:solidFill>
                <a:effectLst/>
              </a:rPr>
              <a:t> </a:t>
            </a:r>
            <a:r>
              <a:rPr lang="de-DE" sz="1400" i="0" dirty="0" err="1">
                <a:solidFill>
                  <a:srgbClr val="1F2328"/>
                </a:solidFill>
                <a:effectLst/>
              </a:rPr>
              <a:t>actual</a:t>
            </a:r>
            <a:r>
              <a:rPr lang="de-DE" sz="1400" i="0" dirty="0">
                <a:solidFill>
                  <a:srgbClr val="1F2328"/>
                </a:solidFill>
                <a:effectLst/>
              </a:rPr>
              <a:t> </a:t>
            </a:r>
            <a:r>
              <a:rPr lang="de-DE" sz="1400" i="0" dirty="0" err="1">
                <a:solidFill>
                  <a:srgbClr val="1F2328"/>
                </a:solidFill>
                <a:effectLst/>
              </a:rPr>
              <a:t>number</a:t>
            </a:r>
            <a:r>
              <a:rPr lang="de-DE" sz="1400" i="0" dirty="0">
                <a:solidFill>
                  <a:srgbClr val="1F2328"/>
                </a:solidFill>
                <a:effectLst/>
              </a:rPr>
              <a:t> of </a:t>
            </a:r>
            <a:r>
              <a:rPr lang="de-DE" sz="1400" i="0" dirty="0" err="1">
                <a:solidFill>
                  <a:srgbClr val="1F2328"/>
                </a:solidFill>
                <a:effectLst/>
              </a:rPr>
              <a:t>chromosomes</a:t>
            </a:r>
            <a:r>
              <a:rPr lang="de-DE" sz="1400" i="0" dirty="0">
                <a:solidFill>
                  <a:srgbClr val="1F2328"/>
                </a:solidFill>
                <a:effectLst/>
              </a:rPr>
              <a:t> in </a:t>
            </a:r>
            <a:r>
              <a:rPr lang="de-DE" sz="1400" i="0" dirty="0" err="1">
                <a:solidFill>
                  <a:srgbClr val="1F2328"/>
                </a:solidFill>
                <a:effectLst/>
              </a:rPr>
              <a:t>your</a:t>
            </a:r>
            <a:r>
              <a:rPr lang="de-DE" sz="1400" i="0" dirty="0">
                <a:solidFill>
                  <a:srgbClr val="1F2328"/>
                </a:solidFill>
                <a:effectLst/>
              </a:rPr>
              <a:t> </a:t>
            </a:r>
            <a:r>
              <a:rPr lang="de-DE" sz="1400" i="0" dirty="0" err="1">
                <a:solidFill>
                  <a:srgbClr val="1F2328"/>
                </a:solidFill>
                <a:effectLst/>
              </a:rPr>
              <a:t>species</a:t>
            </a:r>
            <a:r>
              <a:rPr lang="de-DE" sz="1400" dirty="0">
                <a:solidFill>
                  <a:srgbClr val="1F2328"/>
                </a:solidFill>
              </a:rPr>
              <a:t>, </a:t>
            </a:r>
            <a:r>
              <a:rPr lang="de-DE" sz="1400" dirty="0" err="1">
                <a:solidFill>
                  <a:srgbClr val="1F2328"/>
                </a:solidFill>
              </a:rPr>
              <a:t>you</a:t>
            </a:r>
            <a:r>
              <a:rPr lang="de-DE" sz="1400" dirty="0">
                <a:solidFill>
                  <a:srgbClr val="1F2328"/>
                </a:solidFill>
              </a:rPr>
              <a:t> </a:t>
            </a:r>
            <a:r>
              <a:rPr lang="de-DE" sz="1400" dirty="0" err="1">
                <a:solidFill>
                  <a:srgbClr val="1F2328"/>
                </a:solidFill>
              </a:rPr>
              <a:t>can</a:t>
            </a:r>
            <a:r>
              <a:rPr lang="de-DE" sz="1400" dirty="0">
                <a:solidFill>
                  <a:srgbClr val="1F2328"/>
                </a:solidFill>
              </a:rPr>
              <a:t> check </a:t>
            </a:r>
            <a:r>
              <a:rPr lang="de-DE" sz="1400" dirty="0" err="1">
                <a:solidFill>
                  <a:srgbClr val="1F2328"/>
                </a:solidFill>
              </a:rPr>
              <a:t>if</a:t>
            </a:r>
            <a:r>
              <a:rPr lang="de-DE" sz="1400" dirty="0">
                <a:solidFill>
                  <a:srgbClr val="1F2328"/>
                </a:solidFill>
              </a:rPr>
              <a:t> </a:t>
            </a:r>
            <a:r>
              <a:rPr lang="de-DE" sz="1400" dirty="0" err="1">
                <a:solidFill>
                  <a:srgbClr val="1F2328"/>
                </a:solidFill>
              </a:rPr>
              <a:t>info</a:t>
            </a:r>
            <a:r>
              <a:rPr lang="de-DE" sz="1400" dirty="0">
                <a:solidFill>
                  <a:srgbClr val="1F2328"/>
                </a:solidFill>
              </a:rPr>
              <a:t> </a:t>
            </a:r>
            <a:r>
              <a:rPr lang="de-DE" sz="1400" dirty="0" err="1">
                <a:solidFill>
                  <a:srgbClr val="1F2328"/>
                </a:solidFill>
              </a:rPr>
              <a:t>available</a:t>
            </a:r>
            <a:r>
              <a:rPr lang="de-DE" sz="1400" dirty="0">
                <a:solidFill>
                  <a:srgbClr val="1F2328"/>
                </a:solidFill>
              </a:rPr>
              <a:t> on </a:t>
            </a:r>
            <a:r>
              <a:rPr lang="de-DE" sz="1400" dirty="0">
                <a:solidFill>
                  <a:srgbClr val="1F2328"/>
                </a:solidFill>
                <a:hlinkClick r:id="rId2"/>
              </a:rPr>
              <a:t>https://www.ncbi.nlm.nih.gov/datasets/genome/</a:t>
            </a:r>
            <a:r>
              <a:rPr lang="de-DE" sz="1400" dirty="0">
                <a:solidFill>
                  <a:srgbClr val="1F2328"/>
                </a:solidFill>
              </a:rPr>
              <a:t>)</a:t>
            </a:r>
          </a:p>
          <a:p>
            <a:pPr marL="0" indent="0">
              <a:buNone/>
            </a:pPr>
            <a:endParaRPr lang="de-DE" sz="1400" dirty="0">
              <a:solidFill>
                <a:srgbClr val="1F2328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1F2328"/>
                </a:solidFill>
              </a:rPr>
              <a:t>Change </a:t>
            </a:r>
            <a:r>
              <a:rPr lang="de-DE" sz="2400" dirty="0" err="1">
                <a:solidFill>
                  <a:srgbClr val="1F2328"/>
                </a:solidFill>
              </a:rPr>
              <a:t>reference.fna.fai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according</a:t>
            </a:r>
            <a:r>
              <a:rPr lang="de-DE" sz="2400" dirty="0">
                <a:solidFill>
                  <a:srgbClr val="1F2328"/>
                </a:solidFill>
              </a:rPr>
              <a:t> to </a:t>
            </a:r>
            <a:r>
              <a:rPr lang="de-DE" sz="2400" dirty="0" err="1">
                <a:solidFill>
                  <a:srgbClr val="1F2328"/>
                </a:solidFill>
              </a:rPr>
              <a:t>your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file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name</a:t>
            </a:r>
            <a:endParaRPr lang="de-DE" sz="2400" dirty="0">
              <a:solidFill>
                <a:srgbClr val="1F232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FE5AD-6246-4E6D-A90F-21D00DC7C20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36AD6E-D079-495C-832B-6B6DF85A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3414813"/>
            <a:ext cx="7239000" cy="582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EA01C5-40FA-47E9-91B8-6CC761A13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4658351"/>
            <a:ext cx="641122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1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E81-9CE6-4F94-97BB-BD1D29D5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Genome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A268-3A28-4DB9-94DD-B304CA87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>
                <a:solidFill>
                  <a:srgbClr val="1F2328"/>
                </a:solidFill>
              </a:rPr>
              <a:t>2. Generate </a:t>
            </a:r>
            <a:r>
              <a:rPr lang="de-DE" sz="2400" b="1" dirty="0" err="1">
                <a:solidFill>
                  <a:srgbClr val="1F2328"/>
                </a:solidFill>
              </a:rPr>
              <a:t>karyotype</a:t>
            </a:r>
            <a:r>
              <a:rPr lang="de-DE" sz="2400" b="1" dirty="0">
                <a:solidFill>
                  <a:srgbClr val="1F2328"/>
                </a:solidFill>
              </a:rPr>
              <a:t> </a:t>
            </a:r>
            <a:r>
              <a:rPr lang="de-DE" sz="2400" b="1" dirty="0" err="1">
                <a:solidFill>
                  <a:srgbClr val="1F2328"/>
                </a:solidFill>
              </a:rPr>
              <a:t>file</a:t>
            </a:r>
            <a:endParaRPr lang="de-DE" sz="2400" b="1" dirty="0">
              <a:solidFill>
                <a:srgbClr val="1F2328"/>
              </a:solidFill>
            </a:endParaRPr>
          </a:p>
          <a:p>
            <a:pPr marL="0" indent="0">
              <a:buNone/>
            </a:pPr>
            <a:r>
              <a:rPr lang="de-DE" sz="2400" dirty="0" err="1">
                <a:solidFill>
                  <a:srgbClr val="1F2328"/>
                </a:solidFill>
              </a:rPr>
              <a:t>You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can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edit</a:t>
            </a:r>
            <a:r>
              <a:rPr lang="de-DE" sz="2400" dirty="0">
                <a:solidFill>
                  <a:srgbClr val="1F2328"/>
                </a:solidFill>
              </a:rPr>
              <a:t>:</a:t>
            </a:r>
          </a:p>
          <a:p>
            <a:r>
              <a:rPr lang="de-DE" sz="2400" dirty="0">
                <a:solidFill>
                  <a:srgbClr val="1F2328"/>
                </a:solidFill>
              </a:rPr>
              <a:t>The </a:t>
            </a:r>
            <a:r>
              <a:rPr lang="de-DE" sz="2400" dirty="0" err="1">
                <a:solidFill>
                  <a:srgbClr val="1F2328"/>
                </a:solidFill>
              </a:rPr>
              <a:t>colour</a:t>
            </a:r>
            <a:r>
              <a:rPr lang="de-DE" sz="2400" dirty="0">
                <a:solidFill>
                  <a:srgbClr val="1F2328"/>
                </a:solidFill>
              </a:rPr>
              <a:t> of </a:t>
            </a:r>
            <a:r>
              <a:rPr lang="de-DE" sz="2400" dirty="0" err="1">
                <a:solidFill>
                  <a:srgbClr val="1F2328"/>
                </a:solidFill>
              </a:rPr>
              <a:t>the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scaffold</a:t>
            </a:r>
            <a:r>
              <a:rPr lang="de-DE" sz="2400" dirty="0">
                <a:solidFill>
                  <a:srgbClr val="1F2328"/>
                </a:solidFill>
              </a:rPr>
              <a:t>/</a:t>
            </a:r>
            <a:r>
              <a:rPr lang="de-DE" sz="2400" dirty="0" err="1">
                <a:solidFill>
                  <a:srgbClr val="1F2328"/>
                </a:solidFill>
              </a:rPr>
              <a:t>karyotype</a:t>
            </a:r>
            <a:r>
              <a:rPr lang="de-DE" sz="2400" dirty="0">
                <a:solidFill>
                  <a:srgbClr val="1F2328"/>
                </a:solidFill>
              </a:rPr>
              <a:t> track (</a:t>
            </a:r>
            <a:r>
              <a:rPr lang="de-DE" sz="2400" dirty="0" err="1">
                <a:solidFill>
                  <a:srgbClr val="1F2328"/>
                </a:solidFill>
              </a:rPr>
              <a:t>currently</a:t>
            </a:r>
            <a:r>
              <a:rPr lang="de-DE" sz="2400" dirty="0">
                <a:solidFill>
                  <a:srgbClr val="1F2328"/>
                </a:solidFill>
              </a:rPr>
              <a:t> lila)</a:t>
            </a:r>
          </a:p>
          <a:p>
            <a:r>
              <a:rPr lang="de-DE" sz="2400" dirty="0" err="1">
                <a:solidFill>
                  <a:srgbClr val="1F2328"/>
                </a:solidFill>
              </a:rPr>
              <a:t>How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the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names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appear</a:t>
            </a:r>
            <a:r>
              <a:rPr lang="de-DE" sz="2400" dirty="0">
                <a:solidFill>
                  <a:srgbClr val="1F2328"/>
                </a:solidFill>
              </a:rPr>
              <a:t> (</a:t>
            </a:r>
            <a:r>
              <a:rPr lang="de-DE" sz="2400" dirty="0" err="1">
                <a:solidFill>
                  <a:srgbClr val="1F2328"/>
                </a:solidFill>
              </a:rPr>
              <a:t>currently</a:t>
            </a:r>
            <a:r>
              <a:rPr lang="de-DE" sz="2400" dirty="0">
                <a:solidFill>
                  <a:srgbClr val="1F2328"/>
                </a:solidFill>
              </a:rPr>
              <a:t> LG1 etc.) </a:t>
            </a:r>
          </a:p>
          <a:p>
            <a:pPr lvl="1"/>
            <a:r>
              <a:rPr lang="de-DE" sz="1800" dirty="0">
                <a:solidFill>
                  <a:srgbClr val="1F2328"/>
                </a:solidFill>
              </a:rPr>
              <a:t>Can </a:t>
            </a:r>
            <a:r>
              <a:rPr lang="de-DE" sz="1800" dirty="0" err="1">
                <a:solidFill>
                  <a:srgbClr val="1F2328"/>
                </a:solidFill>
              </a:rPr>
              <a:t>change</a:t>
            </a:r>
            <a:r>
              <a:rPr lang="de-DE" sz="1800" dirty="0">
                <a:solidFill>
                  <a:srgbClr val="1F2328"/>
                </a:solidFill>
              </a:rPr>
              <a:t> to </a:t>
            </a:r>
            <a:r>
              <a:rPr lang="de-DE" sz="1800" dirty="0" err="1">
                <a:solidFill>
                  <a:srgbClr val="1F2328"/>
                </a:solidFill>
              </a:rPr>
              <a:t>actual</a:t>
            </a:r>
            <a:r>
              <a:rPr lang="de-DE" sz="1800" dirty="0">
                <a:solidFill>
                  <a:srgbClr val="1F2328"/>
                </a:solidFill>
              </a:rPr>
              <a:t> </a:t>
            </a:r>
            <a:r>
              <a:rPr lang="de-DE" sz="1800" dirty="0" err="1">
                <a:solidFill>
                  <a:srgbClr val="1F2328"/>
                </a:solidFill>
              </a:rPr>
              <a:t>scaffold</a:t>
            </a:r>
            <a:r>
              <a:rPr lang="de-DE" sz="1800" dirty="0">
                <a:solidFill>
                  <a:srgbClr val="1F2328"/>
                </a:solidFill>
              </a:rPr>
              <a:t> </a:t>
            </a:r>
            <a:r>
              <a:rPr lang="de-DE" sz="1800" dirty="0" err="1">
                <a:solidFill>
                  <a:srgbClr val="1F2328"/>
                </a:solidFill>
              </a:rPr>
              <a:t>names</a:t>
            </a:r>
            <a:endParaRPr lang="de-DE" sz="1800" dirty="0">
              <a:solidFill>
                <a:srgbClr val="1F2328"/>
              </a:solidFill>
            </a:endParaRPr>
          </a:p>
          <a:p>
            <a:pPr lvl="1"/>
            <a:r>
              <a:rPr lang="de-DE" sz="1800" dirty="0">
                <a:solidFill>
                  <a:srgbClr val="1F2328"/>
                </a:solidFill>
              </a:rPr>
              <a:t>Can also </a:t>
            </a:r>
            <a:r>
              <a:rPr lang="de-DE" sz="1800" dirty="0" err="1">
                <a:solidFill>
                  <a:srgbClr val="1F2328"/>
                </a:solidFill>
              </a:rPr>
              <a:t>be</a:t>
            </a:r>
            <a:r>
              <a:rPr lang="de-DE" sz="1800" dirty="0">
                <a:solidFill>
                  <a:srgbClr val="1F2328"/>
                </a:solidFill>
              </a:rPr>
              <a:t> </a:t>
            </a:r>
            <a:r>
              <a:rPr lang="de-DE" sz="1800" dirty="0" err="1">
                <a:solidFill>
                  <a:srgbClr val="1F2328"/>
                </a:solidFill>
              </a:rPr>
              <a:t>edited</a:t>
            </a:r>
            <a:r>
              <a:rPr lang="de-DE" sz="1800" dirty="0">
                <a:solidFill>
                  <a:srgbClr val="1F2328"/>
                </a:solidFill>
              </a:rPr>
              <a:t> </a:t>
            </a:r>
            <a:r>
              <a:rPr lang="de-DE" sz="1800" dirty="0" err="1">
                <a:solidFill>
                  <a:srgbClr val="1F2328"/>
                </a:solidFill>
              </a:rPr>
              <a:t>afterwards</a:t>
            </a:r>
            <a:r>
              <a:rPr lang="de-DE" sz="1800" dirty="0">
                <a:solidFill>
                  <a:srgbClr val="1F2328"/>
                </a:solidFill>
              </a:rPr>
              <a:t> </a:t>
            </a:r>
            <a:r>
              <a:rPr lang="de-DE" sz="1800" dirty="0" err="1">
                <a:solidFill>
                  <a:srgbClr val="1F2328"/>
                </a:solidFill>
              </a:rPr>
              <a:t>manually</a:t>
            </a:r>
            <a:endParaRPr lang="de-DE" sz="1800" dirty="0">
              <a:solidFill>
                <a:srgbClr val="1F2328"/>
              </a:solidFill>
            </a:endParaRPr>
          </a:p>
          <a:p>
            <a:pPr lvl="2"/>
            <a:r>
              <a:rPr lang="de-DE" sz="1400" dirty="0" err="1">
                <a:solidFill>
                  <a:srgbClr val="1F2328"/>
                </a:solidFill>
              </a:rPr>
              <a:t>vim</a:t>
            </a:r>
            <a:r>
              <a:rPr lang="de-DE" sz="1400" dirty="0">
                <a:solidFill>
                  <a:srgbClr val="1F2328"/>
                </a:solidFill>
              </a:rPr>
              <a:t> karyotype.txt</a:t>
            </a:r>
          </a:p>
          <a:p>
            <a:pPr marL="0" indent="0">
              <a:buNone/>
            </a:pPr>
            <a:endParaRPr lang="de-DE" sz="2400" dirty="0">
              <a:solidFill>
                <a:srgbClr val="1F232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FE5AD-6246-4E6D-A90F-21D00DC7C20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A01C5-40FA-47E9-91B8-6CC761A13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83" y="4514790"/>
            <a:ext cx="7407933" cy="990660"/>
          </a:xfrm>
          <a:prstGeom prst="rect">
            <a:avLst/>
          </a:prstGeo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11958EC3-B679-4F1D-AA83-9BF1FB0D8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99" y="3135822"/>
            <a:ext cx="7444355" cy="7444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5BD7C3-BA42-47BD-8196-9D4AB21FB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83" y="6040378"/>
            <a:ext cx="6096851" cy="42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1C3E59-5DAA-4ECF-96F3-51A568C620E3}"/>
              </a:ext>
            </a:extLst>
          </p:cNvPr>
          <p:cNvSpPr txBox="1"/>
          <p:nvPr/>
        </p:nvSpPr>
        <p:spPr>
          <a:xfrm>
            <a:off x="884203" y="5719187"/>
            <a:ext cx="359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actual scaffold names:</a:t>
            </a:r>
          </a:p>
        </p:txBody>
      </p:sp>
    </p:spTree>
    <p:extLst>
      <p:ext uri="{BB962C8B-B14F-4D97-AF65-F5344CB8AC3E}">
        <p14:creationId xmlns:p14="http://schemas.microsoft.com/office/powerpoint/2010/main" val="274846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E81-9CE6-4F94-97BB-BD1D29D5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Genome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A268-3A28-4DB9-94DD-B304CA87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>
                <a:solidFill>
                  <a:srgbClr val="1F2328"/>
                </a:solidFill>
              </a:rPr>
              <a:t>3. Generate </a:t>
            </a:r>
            <a:r>
              <a:rPr lang="de-DE" sz="2400" b="1" dirty="0" err="1">
                <a:solidFill>
                  <a:srgbClr val="1F2328"/>
                </a:solidFill>
              </a:rPr>
              <a:t>bins</a:t>
            </a:r>
            <a:r>
              <a:rPr lang="de-DE" sz="2400" b="1" dirty="0">
                <a:solidFill>
                  <a:srgbClr val="1F2328"/>
                </a:solidFill>
              </a:rPr>
              <a:t> to </a:t>
            </a:r>
            <a:r>
              <a:rPr lang="de-DE" sz="2400" b="1" dirty="0" err="1">
                <a:solidFill>
                  <a:srgbClr val="1F2328"/>
                </a:solidFill>
              </a:rPr>
              <a:t>sort</a:t>
            </a:r>
            <a:r>
              <a:rPr lang="de-DE" sz="2400" b="1" dirty="0">
                <a:solidFill>
                  <a:srgbClr val="1F2328"/>
                </a:solidFill>
              </a:rPr>
              <a:t> </a:t>
            </a:r>
            <a:r>
              <a:rPr lang="de-DE" sz="2400" b="1" dirty="0" err="1">
                <a:solidFill>
                  <a:srgbClr val="1F2328"/>
                </a:solidFill>
              </a:rPr>
              <a:t>your</a:t>
            </a:r>
            <a:r>
              <a:rPr lang="de-DE" sz="2400" b="1" dirty="0">
                <a:solidFill>
                  <a:srgbClr val="1F2328"/>
                </a:solidFill>
              </a:rPr>
              <a:t> </a:t>
            </a:r>
            <a:r>
              <a:rPr lang="de-DE" sz="2400" b="1" dirty="0" err="1">
                <a:solidFill>
                  <a:srgbClr val="1F2328"/>
                </a:solidFill>
              </a:rPr>
              <a:t>data</a:t>
            </a:r>
            <a:endParaRPr lang="de-DE" sz="2400" b="1" dirty="0">
              <a:solidFill>
                <a:srgbClr val="1F2328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rgbClr val="1F232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FE5AD-6246-4E6D-A90F-21D00DC7C20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11958EC3-B679-4F1D-AA83-9BF1FB0D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99" y="3135822"/>
            <a:ext cx="7444355" cy="7444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93575-4DCA-43CE-857D-D698112C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8881"/>
            <a:ext cx="6982872" cy="5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6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E81-9CE6-4F94-97BB-BD1D29D5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Genome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A268-3A28-4DB9-94DD-B304CA87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>
                <a:solidFill>
                  <a:srgbClr val="1F2328"/>
                </a:solidFill>
              </a:rPr>
              <a:t>4. </a:t>
            </a:r>
            <a:r>
              <a:rPr lang="de-DE" sz="2400" b="1" dirty="0" err="1">
                <a:solidFill>
                  <a:srgbClr val="1F2328"/>
                </a:solidFill>
              </a:rPr>
              <a:t>Get</a:t>
            </a:r>
            <a:r>
              <a:rPr lang="de-DE" sz="2400" b="1" dirty="0">
                <a:solidFill>
                  <a:srgbClr val="1F2328"/>
                </a:solidFill>
              </a:rPr>
              <a:t> </a:t>
            </a:r>
            <a:r>
              <a:rPr lang="de-DE" sz="2400" b="1" dirty="0" err="1">
                <a:solidFill>
                  <a:srgbClr val="1F2328"/>
                </a:solidFill>
              </a:rPr>
              <a:t>coverage</a:t>
            </a:r>
            <a:r>
              <a:rPr lang="de-DE" sz="2400" b="1" dirty="0">
                <a:solidFill>
                  <a:srgbClr val="1F2328"/>
                </a:solidFill>
              </a:rPr>
              <a:t> </a:t>
            </a:r>
            <a:r>
              <a:rPr lang="de-DE" sz="2400" b="1" dirty="0" err="1">
                <a:solidFill>
                  <a:srgbClr val="1F2328"/>
                </a:solidFill>
              </a:rPr>
              <a:t>information</a:t>
            </a:r>
            <a:endParaRPr lang="de-DE" sz="2400" b="1" dirty="0">
              <a:solidFill>
                <a:srgbClr val="1F2328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1F2328"/>
                </a:solidFill>
              </a:rPr>
              <a:t>This will </a:t>
            </a:r>
            <a:r>
              <a:rPr lang="de-DE" sz="2400" dirty="0" err="1">
                <a:solidFill>
                  <a:srgbClr val="1F2328"/>
                </a:solidFill>
              </a:rPr>
              <a:t>take</a:t>
            </a:r>
            <a:r>
              <a:rPr lang="de-DE" sz="2400" dirty="0">
                <a:solidFill>
                  <a:srgbClr val="1F2328"/>
                </a:solidFill>
              </a:rPr>
              <a:t> a </a:t>
            </a:r>
            <a:r>
              <a:rPr lang="de-DE" sz="2400" dirty="0" err="1">
                <a:solidFill>
                  <a:srgbClr val="1F2328"/>
                </a:solidFill>
              </a:rPr>
              <a:t>bit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longer</a:t>
            </a:r>
            <a:endParaRPr lang="de-DE" sz="2400" dirty="0">
              <a:solidFill>
                <a:srgbClr val="1F2328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rgbClr val="1F2328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rgbClr val="1F2328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rgbClr val="1F2328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1F2328"/>
                </a:solidFill>
              </a:rPr>
              <a:t>Create </a:t>
            </a:r>
            <a:r>
              <a:rPr lang="de-DE" sz="2400" dirty="0" err="1">
                <a:solidFill>
                  <a:srgbClr val="1F2328"/>
                </a:solidFill>
              </a:rPr>
              <a:t>text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file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FE5AD-6246-4E6D-A90F-21D00DC7C20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11958EC3-B679-4F1D-AA83-9BF1FB0D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99" y="3135822"/>
            <a:ext cx="7444355" cy="7444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8747C-F7A3-421A-93A4-BD4B5A3BA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2764289"/>
            <a:ext cx="4476750" cy="539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462FCB-A0CA-461B-9A43-AE29EB95F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4578509"/>
            <a:ext cx="4305322" cy="2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8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E81-9CE6-4F94-97BB-BD1D29D5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Genome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A268-3A28-4DB9-94DD-B304CA87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>
                <a:solidFill>
                  <a:srgbClr val="1F2328"/>
                </a:solidFill>
              </a:rPr>
              <a:t>5. </a:t>
            </a:r>
            <a:r>
              <a:rPr lang="de-DE" sz="2400" b="1" dirty="0" err="1">
                <a:solidFill>
                  <a:srgbClr val="1F2328"/>
                </a:solidFill>
              </a:rPr>
              <a:t>Get</a:t>
            </a:r>
            <a:r>
              <a:rPr lang="de-DE" sz="2400" b="1" dirty="0">
                <a:solidFill>
                  <a:srgbClr val="1F2328"/>
                </a:solidFill>
              </a:rPr>
              <a:t> GC </a:t>
            </a:r>
            <a:r>
              <a:rPr lang="de-DE" sz="2400" b="1" dirty="0" err="1">
                <a:solidFill>
                  <a:srgbClr val="1F2328"/>
                </a:solidFill>
              </a:rPr>
              <a:t>content</a:t>
            </a:r>
            <a:r>
              <a:rPr lang="de-DE" sz="2400" b="1" dirty="0">
                <a:solidFill>
                  <a:srgbClr val="1F2328"/>
                </a:solidFill>
              </a:rPr>
              <a:t> </a:t>
            </a:r>
            <a:r>
              <a:rPr lang="de-DE" sz="2400" b="1" dirty="0" err="1">
                <a:solidFill>
                  <a:srgbClr val="1F2328"/>
                </a:solidFill>
              </a:rPr>
              <a:t>information</a:t>
            </a:r>
            <a:endParaRPr lang="de-DE" sz="2400" b="1" dirty="0">
              <a:solidFill>
                <a:srgbClr val="1F232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FE5AD-6246-4E6D-A90F-21D00DC7C20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11958EC3-B679-4F1D-AA83-9BF1FB0D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99" y="3135822"/>
            <a:ext cx="7444355" cy="7444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83AE2-E163-4034-BBD1-29D271AB1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52685"/>
            <a:ext cx="7030431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36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E81-9CE6-4F94-97BB-BD1D29D5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Genome Visualisation.md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A268-3A28-4DB9-94DD-B304CA87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>
                <a:solidFill>
                  <a:srgbClr val="1F2328"/>
                </a:solidFill>
              </a:rPr>
              <a:t>6. </a:t>
            </a:r>
            <a:r>
              <a:rPr lang="de-DE" sz="2400" b="1" dirty="0" err="1">
                <a:solidFill>
                  <a:srgbClr val="1F2328"/>
                </a:solidFill>
              </a:rPr>
              <a:t>Get</a:t>
            </a:r>
            <a:r>
              <a:rPr lang="de-DE" sz="2400" b="1" dirty="0">
                <a:solidFill>
                  <a:srgbClr val="1F2328"/>
                </a:solidFill>
              </a:rPr>
              <a:t> </a:t>
            </a:r>
            <a:r>
              <a:rPr lang="de-DE" sz="2400" b="1" dirty="0" err="1">
                <a:solidFill>
                  <a:srgbClr val="1F2328"/>
                </a:solidFill>
              </a:rPr>
              <a:t>repeat</a:t>
            </a:r>
            <a:r>
              <a:rPr lang="de-DE" sz="2400" b="1" dirty="0">
                <a:solidFill>
                  <a:srgbClr val="1F2328"/>
                </a:solidFill>
              </a:rPr>
              <a:t> </a:t>
            </a:r>
            <a:r>
              <a:rPr lang="de-DE" sz="2400" b="1" dirty="0" err="1">
                <a:solidFill>
                  <a:srgbClr val="1F2328"/>
                </a:solidFill>
              </a:rPr>
              <a:t>content</a:t>
            </a:r>
            <a:r>
              <a:rPr lang="de-DE" sz="2400" b="1" dirty="0">
                <a:solidFill>
                  <a:srgbClr val="1F2328"/>
                </a:solidFill>
              </a:rPr>
              <a:t> </a:t>
            </a:r>
            <a:r>
              <a:rPr lang="de-DE" sz="2400" b="1" dirty="0" err="1">
                <a:solidFill>
                  <a:srgbClr val="1F2328"/>
                </a:solidFill>
              </a:rPr>
              <a:t>information</a:t>
            </a:r>
            <a:endParaRPr lang="de-DE" sz="2400" b="1" dirty="0">
              <a:solidFill>
                <a:srgbClr val="1F2328"/>
              </a:solidFill>
            </a:endParaRPr>
          </a:p>
          <a:p>
            <a:pPr marL="0" indent="0">
              <a:buNone/>
            </a:pPr>
            <a:r>
              <a:rPr lang="de-DE" sz="2400" dirty="0" err="1">
                <a:solidFill>
                  <a:srgbClr val="1F2328"/>
                </a:solidFill>
              </a:rPr>
              <a:t>Full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command</a:t>
            </a:r>
            <a:r>
              <a:rPr lang="de-DE" sz="2400" dirty="0">
                <a:solidFill>
                  <a:srgbClr val="1F2328"/>
                </a:solidFill>
              </a:rPr>
              <a:t> on 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FE5AD-6246-4E6D-A90F-21D00DC7C20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11958EC3-B679-4F1D-AA83-9BF1FB0D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99" y="3135822"/>
            <a:ext cx="7444355" cy="7444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C25B93-6A8F-400C-B9C0-64D367C4F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38936"/>
            <a:ext cx="930722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11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E81-9CE6-4F94-97BB-BD1D29D5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Genome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A268-3A28-4DB9-94DD-B304CA87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b="1" dirty="0">
                <a:solidFill>
                  <a:srgbClr val="1F2328"/>
                </a:solidFill>
              </a:rPr>
              <a:t>7. </a:t>
            </a:r>
            <a:r>
              <a:rPr lang="de-DE" sz="2400" b="1" dirty="0" err="1">
                <a:solidFill>
                  <a:srgbClr val="1F2328"/>
                </a:solidFill>
              </a:rPr>
              <a:t>Get</a:t>
            </a:r>
            <a:r>
              <a:rPr lang="de-DE" sz="2400" b="1" dirty="0">
                <a:solidFill>
                  <a:srgbClr val="1F2328"/>
                </a:solidFill>
              </a:rPr>
              <a:t> </a:t>
            </a:r>
            <a:r>
              <a:rPr lang="de-DE" sz="2400" b="1" dirty="0" err="1">
                <a:solidFill>
                  <a:srgbClr val="1F2328"/>
                </a:solidFill>
              </a:rPr>
              <a:t>heterozygosity</a:t>
            </a:r>
            <a:r>
              <a:rPr lang="de-DE" sz="2400" b="1" dirty="0">
                <a:solidFill>
                  <a:srgbClr val="1F2328"/>
                </a:solidFill>
              </a:rPr>
              <a:t> </a:t>
            </a:r>
            <a:r>
              <a:rPr lang="de-DE" sz="2400" b="1" dirty="0" err="1">
                <a:solidFill>
                  <a:srgbClr val="1F2328"/>
                </a:solidFill>
              </a:rPr>
              <a:t>values</a:t>
            </a:r>
            <a:endParaRPr lang="de-DE" sz="2400" b="1" dirty="0">
              <a:solidFill>
                <a:srgbClr val="1F2328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1F2328"/>
                </a:solidFill>
              </a:rPr>
              <a:t>Run </a:t>
            </a:r>
            <a:r>
              <a:rPr lang="de-DE" sz="2400" dirty="0" err="1">
                <a:solidFill>
                  <a:srgbClr val="1F2328"/>
                </a:solidFill>
              </a:rPr>
              <a:t>each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line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separately</a:t>
            </a:r>
            <a:endParaRPr lang="de-DE" sz="2400" dirty="0">
              <a:solidFill>
                <a:srgbClr val="1F2328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1F2328"/>
                </a:solidFill>
              </a:rPr>
              <a:t>The </a:t>
            </a:r>
            <a:r>
              <a:rPr lang="de-DE" sz="2400" dirty="0" err="1">
                <a:solidFill>
                  <a:srgbClr val="1F2328"/>
                </a:solidFill>
              </a:rPr>
              <a:t>first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command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takes</a:t>
            </a:r>
            <a:r>
              <a:rPr lang="de-DE" sz="2400" dirty="0">
                <a:solidFill>
                  <a:srgbClr val="1F2328"/>
                </a:solidFill>
              </a:rPr>
              <a:t> a </a:t>
            </a:r>
            <a:r>
              <a:rPr lang="de-DE" sz="2400" dirty="0" err="1">
                <a:solidFill>
                  <a:srgbClr val="1F2328"/>
                </a:solidFill>
              </a:rPr>
              <a:t>bit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longer</a:t>
            </a:r>
            <a:endParaRPr lang="de-DE" sz="2400" dirty="0">
              <a:solidFill>
                <a:srgbClr val="1F232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FE5AD-6246-4E6D-A90F-21D00DC7C20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11958EC3-B679-4F1D-AA83-9BF1FB0D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99" y="3135822"/>
            <a:ext cx="7444355" cy="7444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1B8B26-8BC8-4256-9A4E-CEA97ED2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3256"/>
            <a:ext cx="9020819" cy="79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0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E81-9CE6-4F94-97BB-BD1D29D5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Genome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A268-3A28-4DB9-94DD-B304CA87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145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solidFill>
                  <a:srgbClr val="1F2328"/>
                </a:solidFill>
              </a:rPr>
              <a:t>8. Edit </a:t>
            </a:r>
            <a:r>
              <a:rPr lang="de-DE" sz="2400" b="1" dirty="0" err="1">
                <a:solidFill>
                  <a:srgbClr val="1F2328"/>
                </a:solidFill>
              </a:rPr>
              <a:t>circos.conf</a:t>
            </a:r>
            <a:endParaRPr lang="de-DE" sz="2400" b="1" dirty="0">
              <a:solidFill>
                <a:srgbClr val="1F2328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1F2328"/>
                </a:solidFill>
              </a:rPr>
              <a:t>Download </a:t>
            </a:r>
            <a:r>
              <a:rPr lang="de-DE" sz="2400" dirty="0" err="1">
                <a:solidFill>
                  <a:srgbClr val="1F2328"/>
                </a:solidFill>
              </a:rPr>
              <a:t>circos.conf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from</a:t>
            </a:r>
            <a:r>
              <a:rPr lang="de-DE" sz="2400" dirty="0">
                <a:solidFill>
                  <a:srgbClr val="1F2328"/>
                </a:solidFill>
              </a:rPr>
              <a:t> GitHub</a:t>
            </a:r>
          </a:p>
          <a:p>
            <a:pPr marL="0" indent="0">
              <a:buNone/>
            </a:pPr>
            <a:endParaRPr lang="de-DE" sz="2400" dirty="0">
              <a:solidFill>
                <a:srgbClr val="1F2328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1F2328"/>
                </a:solidFill>
              </a:rPr>
              <a:t>Edit </a:t>
            </a:r>
            <a:r>
              <a:rPr lang="de-DE" sz="2400" dirty="0" err="1">
                <a:solidFill>
                  <a:srgbClr val="1F2328"/>
                </a:solidFill>
              </a:rPr>
              <a:t>colours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if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you</a:t>
            </a:r>
            <a:r>
              <a:rPr lang="de-DE" sz="2400" dirty="0">
                <a:solidFill>
                  <a:srgbClr val="1F2328"/>
                </a:solidFill>
              </a:rPr>
              <a:t> like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1F2328"/>
                </a:solidFill>
                <a:hlinkClick r:id="rId2"/>
              </a:rPr>
              <a:t>https://circos.ca/documentation/tutorials/configuration/colors/images</a:t>
            </a:r>
            <a:endParaRPr lang="de-DE" sz="2400" dirty="0">
              <a:solidFill>
                <a:srgbClr val="1F2328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1F2328"/>
                </a:solidFill>
              </a:rPr>
              <a:t>Change </a:t>
            </a:r>
            <a:r>
              <a:rPr lang="de-DE" sz="2400" dirty="0" err="1">
                <a:solidFill>
                  <a:srgbClr val="1F2328"/>
                </a:solidFill>
              </a:rPr>
              <a:t>the</a:t>
            </a:r>
            <a:r>
              <a:rPr lang="de-DE" sz="2400" dirty="0">
                <a:solidFill>
                  <a:srgbClr val="1F2328"/>
                </a:solidFill>
              </a:rPr>
              <a:t> min and </a:t>
            </a:r>
            <a:r>
              <a:rPr lang="de-DE" sz="2400" dirty="0" err="1">
                <a:solidFill>
                  <a:srgbClr val="1F2328"/>
                </a:solidFill>
              </a:rPr>
              <a:t>max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values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if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needed</a:t>
            </a:r>
            <a:endParaRPr lang="de-DE" sz="2400" dirty="0">
              <a:solidFill>
                <a:srgbClr val="1F2328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rgbClr val="1F2328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rgbClr val="1F232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FE5AD-6246-4E6D-A90F-21D00DC7C20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1591B-9B24-4A19-BB7C-D3C0D1EFC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203" y="313412"/>
            <a:ext cx="3362794" cy="65445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A0AE55-1838-431C-8D8D-0D8EC23D9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09078"/>
            <a:ext cx="7158667" cy="170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5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E81-9CE6-4F94-97BB-BD1D29D5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</a:t>
            </a:r>
            <a:r>
              <a:rPr lang="en-GB"/>
              <a:t>Genome Visualisation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A268-3A28-4DB9-94DD-B304CA87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145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>
                <a:solidFill>
                  <a:srgbClr val="1F2328"/>
                </a:solidFill>
              </a:rPr>
              <a:t>9. Run </a:t>
            </a:r>
            <a:r>
              <a:rPr lang="de-DE" sz="2400" b="1" dirty="0" err="1">
                <a:solidFill>
                  <a:srgbClr val="1F2328"/>
                </a:solidFill>
              </a:rPr>
              <a:t>circos.conf</a:t>
            </a:r>
            <a:endParaRPr lang="de-DE" sz="2400" b="1" dirty="0">
              <a:solidFill>
                <a:srgbClr val="1F2328"/>
              </a:solidFill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1F2328"/>
                </a:solidFill>
              </a:rPr>
              <a:t>Change </a:t>
            </a:r>
            <a:r>
              <a:rPr lang="de-DE" sz="2400" dirty="0" err="1">
                <a:solidFill>
                  <a:srgbClr val="1F2328"/>
                </a:solidFill>
              </a:rPr>
              <a:t>the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path</a:t>
            </a:r>
            <a:r>
              <a:rPr lang="de-DE" sz="2400" dirty="0">
                <a:solidFill>
                  <a:srgbClr val="1F2328"/>
                </a:solidFill>
              </a:rPr>
              <a:t> to </a:t>
            </a:r>
            <a:r>
              <a:rPr lang="de-DE" sz="2400" dirty="0" err="1">
                <a:solidFill>
                  <a:srgbClr val="1F2328"/>
                </a:solidFill>
              </a:rPr>
              <a:t>the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circos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installation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accordingly</a:t>
            </a:r>
            <a:endParaRPr lang="de-DE" sz="2400" dirty="0">
              <a:solidFill>
                <a:srgbClr val="1F2328"/>
              </a:solidFill>
            </a:endParaRPr>
          </a:p>
          <a:p>
            <a:pPr marL="0" indent="0">
              <a:buNone/>
            </a:pPr>
            <a:endParaRPr lang="de-DE" sz="2400" b="1" dirty="0">
              <a:solidFill>
                <a:srgbClr val="1F2328"/>
              </a:solidFill>
            </a:endParaRPr>
          </a:p>
          <a:p>
            <a:pPr marL="0" indent="0">
              <a:buNone/>
            </a:pPr>
            <a:endParaRPr lang="de-DE" sz="2400" b="1" dirty="0">
              <a:solidFill>
                <a:srgbClr val="1F2328"/>
              </a:solidFill>
            </a:endParaRPr>
          </a:p>
          <a:p>
            <a:pPr marL="0" indent="0">
              <a:buNone/>
            </a:pPr>
            <a:r>
              <a:rPr lang="de-DE" sz="2400" dirty="0" err="1">
                <a:solidFill>
                  <a:srgbClr val="1F2328"/>
                </a:solidFill>
              </a:rPr>
              <a:t>You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can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edit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the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circos.conf</a:t>
            </a:r>
            <a:r>
              <a:rPr lang="de-DE" sz="2400" dirty="0">
                <a:solidFill>
                  <a:srgbClr val="1F2328"/>
                </a:solidFill>
              </a:rPr>
              <a:t> and </a:t>
            </a:r>
            <a:r>
              <a:rPr lang="de-DE" sz="2400" dirty="0" err="1">
                <a:solidFill>
                  <a:srgbClr val="1F2328"/>
                </a:solidFill>
              </a:rPr>
              <a:t>rerun</a:t>
            </a:r>
            <a:r>
              <a:rPr lang="de-DE" sz="2400" dirty="0">
                <a:solidFill>
                  <a:srgbClr val="1F2328"/>
                </a:solidFill>
              </a:rPr>
              <a:t> to </a:t>
            </a:r>
            <a:r>
              <a:rPr lang="de-DE" sz="2400" dirty="0" err="1">
                <a:solidFill>
                  <a:srgbClr val="1F2328"/>
                </a:solidFill>
              </a:rPr>
              <a:t>change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any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elements</a:t>
            </a:r>
            <a:r>
              <a:rPr lang="de-DE" sz="2400" dirty="0">
                <a:solidFill>
                  <a:srgbClr val="1F2328"/>
                </a:solidFill>
              </a:rPr>
              <a:t> of </a:t>
            </a:r>
            <a:r>
              <a:rPr lang="de-DE" sz="2400" dirty="0" err="1">
                <a:solidFill>
                  <a:srgbClr val="1F2328"/>
                </a:solidFill>
              </a:rPr>
              <a:t>the</a:t>
            </a:r>
            <a:r>
              <a:rPr lang="de-DE" sz="2400" dirty="0">
                <a:solidFill>
                  <a:srgbClr val="1F2328"/>
                </a:solidFill>
              </a:rPr>
              <a:t> </a:t>
            </a:r>
            <a:r>
              <a:rPr lang="de-DE" sz="2400" dirty="0" err="1">
                <a:solidFill>
                  <a:srgbClr val="1F2328"/>
                </a:solidFill>
              </a:rPr>
              <a:t>plot</a:t>
            </a:r>
            <a:endParaRPr lang="de-DE" sz="2400" dirty="0">
              <a:solidFill>
                <a:srgbClr val="1F2328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rgbClr val="1F2328"/>
              </a:solidFill>
            </a:endParaRPr>
          </a:p>
          <a:p>
            <a:pPr marL="0" indent="0">
              <a:buNone/>
            </a:pPr>
            <a:endParaRPr lang="de-DE" sz="2400" dirty="0">
              <a:solidFill>
                <a:srgbClr val="1F232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FE5AD-6246-4E6D-A90F-21D00DC7C20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A5FDB3-7EAE-46BE-893B-2CCECBDB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5440"/>
            <a:ext cx="5791200" cy="4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6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Circos</a:t>
            </a:r>
            <a:r>
              <a:rPr lang="en-GB" dirty="0"/>
              <a:t> 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A8CEE3-A483-4B90-8D2D-5C18B056C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19" y="495754"/>
            <a:ext cx="6286115" cy="6286115"/>
          </a:xfr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4B051906-CE1A-4D7D-BB49-49B296973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72" y="2171539"/>
            <a:ext cx="443048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Developed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comparative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genomics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human vs.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mouse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Scales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well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whole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genomes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large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scaffolds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Circular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representation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genomic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Supports multiple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tracks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links,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histograms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heatmaps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73105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E81-9CE6-4F94-97BB-BD1D29D5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Genomic Features to Plot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A268-3A28-4DB9-94DD-B304CA87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Scaffold Lengths </a:t>
            </a:r>
          </a:p>
          <a:p>
            <a:r>
              <a:rPr lang="en-US" dirty="0"/>
              <a:t>GC Content</a:t>
            </a:r>
          </a:p>
          <a:p>
            <a:r>
              <a:rPr lang="en-US" dirty="0"/>
              <a:t>Coverage (read depth)</a:t>
            </a:r>
          </a:p>
          <a:p>
            <a:r>
              <a:rPr lang="en-US" dirty="0"/>
              <a:t>Heterozygosity</a:t>
            </a:r>
          </a:p>
          <a:p>
            <a:r>
              <a:rPr lang="en-US" dirty="0"/>
              <a:t>Repeat 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FE5AD-6246-4E6D-A90F-21D00DC7C20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AA9CA739-8772-46FF-99EA-790B3EF4C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49" y="2037171"/>
            <a:ext cx="7444355" cy="74443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303079-8804-487E-88B3-18A38CF120A5}"/>
              </a:ext>
            </a:extLst>
          </p:cNvPr>
          <p:cNvSpPr/>
          <p:nvPr/>
        </p:nvSpPr>
        <p:spPr>
          <a:xfrm>
            <a:off x="3657600" y="1943100"/>
            <a:ext cx="914400" cy="228600"/>
          </a:xfrm>
          <a:prstGeom prst="rect">
            <a:avLst/>
          </a:prstGeom>
          <a:solidFill>
            <a:srgbClr val="E4D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A72AA5-6B2C-4F5D-A624-BC41D4ABAB62}"/>
              </a:ext>
            </a:extLst>
          </p:cNvPr>
          <p:cNvSpPr/>
          <p:nvPr/>
        </p:nvSpPr>
        <p:spPr>
          <a:xfrm>
            <a:off x="3067050" y="2491185"/>
            <a:ext cx="914400" cy="228600"/>
          </a:xfrm>
          <a:prstGeom prst="rect">
            <a:avLst/>
          </a:prstGeom>
          <a:solidFill>
            <a:srgbClr val="7FB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B56615-2A00-4A1B-96D2-D69D785EB0C2}"/>
              </a:ext>
            </a:extLst>
          </p:cNvPr>
          <p:cNvSpPr/>
          <p:nvPr/>
        </p:nvSpPr>
        <p:spPr>
          <a:xfrm>
            <a:off x="4709545" y="2990238"/>
            <a:ext cx="914400" cy="228600"/>
          </a:xfrm>
          <a:prstGeom prst="rect">
            <a:avLst/>
          </a:prstGeom>
          <a:solidFill>
            <a:srgbClr val="FB6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9C6D4-84E6-48CF-9EE5-43DD1F502CFE}"/>
              </a:ext>
            </a:extLst>
          </p:cNvPr>
          <p:cNvSpPr/>
          <p:nvPr/>
        </p:nvSpPr>
        <p:spPr>
          <a:xfrm>
            <a:off x="3524250" y="4001294"/>
            <a:ext cx="914400" cy="228600"/>
          </a:xfrm>
          <a:prstGeom prst="rect">
            <a:avLst/>
          </a:prstGeom>
          <a:solidFill>
            <a:srgbClr val="2E8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25C36E-5BED-4DCC-A8D4-17C998E57ACF}"/>
              </a:ext>
            </a:extLst>
          </p:cNvPr>
          <p:cNvSpPr/>
          <p:nvPr/>
        </p:nvSpPr>
        <p:spPr>
          <a:xfrm>
            <a:off x="3452245" y="3500744"/>
            <a:ext cx="914400" cy="228600"/>
          </a:xfrm>
          <a:prstGeom prst="rect">
            <a:avLst/>
          </a:prstGeom>
          <a:solidFill>
            <a:srgbClr val="9AD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1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C77732-EF16-45DD-90A0-BD4B75A6704B}"/>
              </a:ext>
            </a:extLst>
          </p:cNvPr>
          <p:cNvSpPr/>
          <p:nvPr/>
        </p:nvSpPr>
        <p:spPr>
          <a:xfrm>
            <a:off x="838200" y="503634"/>
            <a:ext cx="5105400" cy="1020366"/>
          </a:xfrm>
          <a:prstGeom prst="rect">
            <a:avLst/>
          </a:prstGeom>
          <a:solidFill>
            <a:srgbClr val="E4D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5DE81-9CE6-4F94-97BB-BD1D29D5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Karyotype = scaffolds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A268-3A28-4DB9-94DD-B304CA87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foundation</a:t>
            </a:r>
            <a:endParaRPr lang="de-DE" dirty="0"/>
          </a:p>
          <a:p>
            <a:pPr lvl="1"/>
            <a:r>
              <a:rPr lang="de-DE" dirty="0" err="1"/>
              <a:t>Anchors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chromosomes</a:t>
            </a:r>
            <a:endParaRPr lang="de-DE" dirty="0"/>
          </a:p>
          <a:p>
            <a:r>
              <a:rPr lang="de-DE" dirty="0" err="1"/>
              <a:t>Choose</a:t>
            </a:r>
            <a:r>
              <a:rPr lang="de-DE" dirty="0"/>
              <a:t> ~20 </a:t>
            </a:r>
            <a:r>
              <a:rPr lang="de-DE" dirty="0" err="1"/>
              <a:t>longest</a:t>
            </a:r>
            <a:endParaRPr lang="de-DE" dirty="0"/>
          </a:p>
          <a:p>
            <a:r>
              <a:rPr lang="de-DE" dirty="0"/>
              <a:t>Naming optional</a:t>
            </a:r>
          </a:p>
          <a:p>
            <a:pPr lvl="1"/>
            <a:r>
              <a:rPr lang="de-DE" dirty="0"/>
              <a:t>As LGs = </a:t>
            </a:r>
            <a:r>
              <a:rPr lang="de-DE" dirty="0" err="1"/>
              <a:t>linkage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lang="de-DE" dirty="0"/>
          </a:p>
          <a:p>
            <a:pPr lvl="1"/>
            <a:r>
              <a:rPr lang="de-DE" dirty="0"/>
              <a:t>NCBI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chromosome</a:t>
            </a:r>
            <a:r>
              <a:rPr lang="de-DE" dirty="0"/>
              <a:t> </a:t>
            </a:r>
            <a:r>
              <a:rPr lang="de-DE" dirty="0" err="1"/>
              <a:t>names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FE5AD-6246-4E6D-A90F-21D00DC7C20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979FE085-E04B-4C39-9499-1E12F84BA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49" y="2037171"/>
            <a:ext cx="7444355" cy="744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0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B9105FE8-E81D-410C-AAB7-109BD7D3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49" y="2037171"/>
            <a:ext cx="7444355" cy="74443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FF4C32-1F89-402E-899F-D1C75F93513F}"/>
              </a:ext>
            </a:extLst>
          </p:cNvPr>
          <p:cNvSpPr/>
          <p:nvPr/>
        </p:nvSpPr>
        <p:spPr>
          <a:xfrm>
            <a:off x="838200" y="650875"/>
            <a:ext cx="2943225" cy="738188"/>
          </a:xfrm>
          <a:prstGeom prst="rect">
            <a:avLst/>
          </a:prstGeom>
          <a:solidFill>
            <a:srgbClr val="7FB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5DE81-9CE6-4F94-97BB-BD1D29D5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GC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A268-3A28-4DB9-94DD-B304CA87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1800" cy="4156075"/>
          </a:xfrm>
        </p:spPr>
        <p:txBody>
          <a:bodyPr/>
          <a:lstStyle/>
          <a:p>
            <a:r>
              <a:rPr lang="en-US" dirty="0"/>
              <a:t>The proportion of guanine (G) and cytosine (C) bases in the DNA within each bin</a:t>
            </a:r>
          </a:p>
          <a:p>
            <a:r>
              <a:rPr lang="en-US" dirty="0"/>
              <a:t>GC content affects sequencing performance and gene density</a:t>
            </a:r>
          </a:p>
          <a:p>
            <a:r>
              <a:rPr lang="en-US" dirty="0"/>
              <a:t>Regions of high or low GC can indicate specific biological functions or biases</a:t>
            </a:r>
          </a:p>
          <a:p>
            <a:r>
              <a:rPr lang="en-US" dirty="0"/>
              <a:t>Shown as a line plot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FE5AD-6246-4E6D-A90F-21D00DC7C20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30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E65ADF21-7A31-42CA-BF5E-75D7653FE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49" y="2037171"/>
            <a:ext cx="7444355" cy="74443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3D7FFD-FAF8-4F10-8421-BD7C0377F7DE}"/>
              </a:ext>
            </a:extLst>
          </p:cNvPr>
          <p:cNvSpPr/>
          <p:nvPr/>
        </p:nvSpPr>
        <p:spPr>
          <a:xfrm>
            <a:off x="838199" y="662781"/>
            <a:ext cx="2409825" cy="718344"/>
          </a:xfrm>
          <a:prstGeom prst="rect">
            <a:avLst/>
          </a:prstGeom>
          <a:solidFill>
            <a:srgbClr val="FB6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5DE81-9CE6-4F94-97BB-BD1D29D5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A268-3A28-4DB9-94DD-B304CA87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2750" cy="4213225"/>
          </a:xfrm>
        </p:spPr>
        <p:txBody>
          <a:bodyPr/>
          <a:lstStyle/>
          <a:p>
            <a:r>
              <a:rPr lang="en-US" dirty="0"/>
              <a:t>How many reads map to different regions of the genome</a:t>
            </a:r>
          </a:p>
          <a:p>
            <a:r>
              <a:rPr lang="en-US" dirty="0"/>
              <a:t>Gives information on</a:t>
            </a:r>
          </a:p>
          <a:p>
            <a:pPr lvl="1"/>
            <a:r>
              <a:rPr lang="de-DE" dirty="0"/>
              <a:t>Data </a:t>
            </a:r>
            <a:r>
              <a:rPr lang="de-DE" dirty="0" err="1"/>
              <a:t>quality</a:t>
            </a:r>
            <a:endParaRPr lang="de-DE" dirty="0"/>
          </a:p>
          <a:p>
            <a:pPr lvl="1"/>
            <a:r>
              <a:rPr lang="de-DE" dirty="0"/>
              <a:t>Potential </a:t>
            </a:r>
            <a:r>
              <a:rPr lang="de-DE" dirty="0" err="1"/>
              <a:t>duplications</a:t>
            </a:r>
            <a:endParaRPr lang="de-DE" dirty="0"/>
          </a:p>
          <a:p>
            <a:pPr lvl="1"/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variations</a:t>
            </a:r>
            <a:endParaRPr lang="de-DE" dirty="0"/>
          </a:p>
          <a:p>
            <a:pPr lvl="1"/>
            <a:r>
              <a:rPr lang="de-DE" dirty="0"/>
              <a:t>etc. </a:t>
            </a:r>
          </a:p>
          <a:p>
            <a:r>
              <a:rPr lang="en-GB" dirty="0"/>
              <a:t>Shown as a line plot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FE5AD-6246-4E6D-A90F-21D00DC7C20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65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5E1038E5-2776-4ABC-BE9C-FD390FE20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49" y="2037171"/>
            <a:ext cx="7444355" cy="74443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77856B-6965-4D67-A3ED-970AAAC297FE}"/>
              </a:ext>
            </a:extLst>
          </p:cNvPr>
          <p:cNvSpPr/>
          <p:nvPr/>
        </p:nvSpPr>
        <p:spPr>
          <a:xfrm>
            <a:off x="838199" y="681036"/>
            <a:ext cx="3667125" cy="671513"/>
          </a:xfrm>
          <a:prstGeom prst="rect">
            <a:avLst/>
          </a:prstGeom>
          <a:solidFill>
            <a:srgbClr val="9AD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5DE81-9CE6-4F94-97BB-BD1D29D5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Heterozygosity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A268-3A28-4DB9-94DD-B304CA87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745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number of positions with heterozygous variants (i.e., where both alleles differ)</a:t>
            </a:r>
          </a:p>
          <a:p>
            <a:r>
              <a:rPr lang="de-DE" dirty="0" err="1"/>
              <a:t>Reflects</a:t>
            </a:r>
            <a:r>
              <a:rPr lang="de-DE" dirty="0"/>
              <a:t> genetic </a:t>
            </a:r>
            <a:r>
              <a:rPr lang="de-DE" dirty="0" err="1"/>
              <a:t>diversity</a:t>
            </a:r>
            <a:endParaRPr lang="de-DE" dirty="0"/>
          </a:p>
          <a:p>
            <a:r>
              <a:rPr lang="en-US" dirty="0"/>
              <a:t>Can indicate areas of high recombination or selection</a:t>
            </a:r>
          </a:p>
          <a:p>
            <a:r>
              <a:rPr lang="en-US" dirty="0"/>
              <a:t>Can be used for sex identification</a:t>
            </a:r>
          </a:p>
          <a:p>
            <a:pPr lvl="1"/>
            <a:r>
              <a:rPr lang="en-US" dirty="0"/>
              <a:t>Males (XY):</a:t>
            </a:r>
          </a:p>
          <a:p>
            <a:pPr lvl="2"/>
            <a:r>
              <a:rPr lang="en-US" dirty="0"/>
              <a:t>Low heterozygosity across most of X</a:t>
            </a:r>
          </a:p>
          <a:p>
            <a:pPr lvl="2"/>
            <a:r>
              <a:rPr lang="en-US" dirty="0"/>
              <a:t>Higher heterozygosity in PAR region</a:t>
            </a:r>
          </a:p>
          <a:p>
            <a:pPr lvl="1"/>
            <a:r>
              <a:rPr lang="en-US" dirty="0"/>
              <a:t>Females (XX):</a:t>
            </a:r>
          </a:p>
          <a:p>
            <a:pPr lvl="2"/>
            <a:r>
              <a:rPr lang="en-US" dirty="0"/>
              <a:t>Consistent heterozygosity across X</a:t>
            </a:r>
          </a:p>
          <a:p>
            <a:r>
              <a:rPr lang="en-US" dirty="0"/>
              <a:t>Shown as a heatmap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FE5AD-6246-4E6D-A90F-21D00DC7C20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5BB660-7BDD-452F-8785-98CFD3F2DF6D}"/>
              </a:ext>
            </a:extLst>
          </p:cNvPr>
          <p:cNvSpPr/>
          <p:nvPr/>
        </p:nvSpPr>
        <p:spPr>
          <a:xfrm rot="21113051">
            <a:off x="9156085" y="2020846"/>
            <a:ext cx="992882" cy="2375696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7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EB654AE1-298A-483C-A1D7-884B6B107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49" y="2037171"/>
            <a:ext cx="7444355" cy="74443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969E85-A106-4EF6-8BBA-FFF37091A9B1}"/>
              </a:ext>
            </a:extLst>
          </p:cNvPr>
          <p:cNvSpPr/>
          <p:nvPr/>
        </p:nvSpPr>
        <p:spPr>
          <a:xfrm>
            <a:off x="838200" y="681037"/>
            <a:ext cx="3771900" cy="652463"/>
          </a:xfrm>
          <a:prstGeom prst="rect">
            <a:avLst/>
          </a:prstGeom>
          <a:solidFill>
            <a:srgbClr val="2E8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5DE81-9CE6-4F94-97BB-BD1D29D5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A268-3A28-4DB9-94DD-B304CA87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9850" cy="4232275"/>
          </a:xfrm>
        </p:spPr>
        <p:txBody>
          <a:bodyPr/>
          <a:lstStyle/>
          <a:p>
            <a:r>
              <a:rPr lang="en-US" dirty="0"/>
              <a:t>The amount of repetitive DNA in each bin</a:t>
            </a:r>
          </a:p>
          <a:p>
            <a:r>
              <a:rPr lang="en-US" dirty="0"/>
              <a:t>Repeats are essential in genome evolution and structure but can complicate analysis</a:t>
            </a:r>
          </a:p>
          <a:p>
            <a:r>
              <a:rPr lang="en-US" dirty="0"/>
              <a:t>High repeat density often correlates with genome instability or assembly challenges</a:t>
            </a:r>
          </a:p>
          <a:p>
            <a:r>
              <a:rPr lang="en-US" dirty="0"/>
              <a:t>Shown as a heatmap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FE5AD-6246-4E6D-A90F-21D00DC7C20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8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E81-9CE6-4F94-97BB-BD1D29D5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Genome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A268-3A28-4DB9-94DD-B304CA87A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https://github.com/AureKylmanen/Swarmgenomics/blob/main/12.%20Genome%20Visualisation.md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FE5AD-6246-4E6D-A90F-21D00DC7C20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57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7616307476BEC4DABB85B58AE5E5FA0" ma:contentTypeVersion="15" ma:contentTypeDescription="新建文档。" ma:contentTypeScope="" ma:versionID="1f115ee3266a31c8ba18fc550f2fb8f1">
  <xsd:schema xmlns:xsd="http://www.w3.org/2001/XMLSchema" xmlns:xs="http://www.w3.org/2001/XMLSchema" xmlns:p="http://schemas.microsoft.com/office/2006/metadata/properties" xmlns:ns3="12096c39-030a-44d0-937f-1e505a688192" xmlns:ns4="0a9bc837-cabd-4428-b690-e5360198ffbc" targetNamespace="http://schemas.microsoft.com/office/2006/metadata/properties" ma:root="true" ma:fieldsID="862852b782a035797f37f6f359f7f984" ns3:_="" ns4:_="">
    <xsd:import namespace="12096c39-030a-44d0-937f-1e505a688192"/>
    <xsd:import namespace="0a9bc837-cabd-4428-b690-e5360198ffb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096c39-030a-44d0-937f-1e505a68819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bc837-cabd-4428-b690-e5360198ffb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共享提示哈希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2096c39-030a-44d0-937f-1e505a688192" xsi:nil="true"/>
  </documentManagement>
</p:properties>
</file>

<file path=customXml/itemProps1.xml><?xml version="1.0" encoding="utf-8"?>
<ds:datastoreItem xmlns:ds="http://schemas.openxmlformats.org/officeDocument/2006/customXml" ds:itemID="{CE6F9B14-285F-4996-BB36-711F75AEA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096c39-030a-44d0-937f-1e505a688192"/>
    <ds:schemaRef ds:uri="0a9bc837-cabd-4428-b690-e5360198ff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EBCB80-8EAC-4E23-9266-63D0F00A3F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412ACB-A9C4-49A1-AE3D-B253C20EBEC4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12096c39-030a-44d0-937f-1e505a688192"/>
    <ds:schemaRef ds:uri="http://purl.org/dc/dcmitype/"/>
    <ds:schemaRef ds:uri="http://purl.org/dc/elements/1.1/"/>
    <ds:schemaRef ds:uri="http://schemas.openxmlformats.org/package/2006/metadata/core-properties"/>
    <ds:schemaRef ds:uri="0a9bc837-cabd-4428-b690-e5360198ffb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SwarmGenomics Genome Visualisation with Circos</vt:lpstr>
      <vt:lpstr>Circos plot</vt:lpstr>
      <vt:lpstr>Genomic Features to Plot</vt:lpstr>
      <vt:lpstr>Karyotype = scaffolds</vt:lpstr>
      <vt:lpstr>GC Content</vt:lpstr>
      <vt:lpstr>Coverage</vt:lpstr>
      <vt:lpstr>Heterozygosity</vt:lpstr>
      <vt:lpstr>Repeat Content</vt:lpstr>
      <vt:lpstr>12. Genome Visualisation</vt:lpstr>
      <vt:lpstr>12. Genome Visualisation</vt:lpstr>
      <vt:lpstr>12. Genome Visualisation</vt:lpstr>
      <vt:lpstr>12. Genome Visualisation</vt:lpstr>
      <vt:lpstr>12. Genome Visualisation</vt:lpstr>
      <vt:lpstr>12. Genome Visualisation</vt:lpstr>
      <vt:lpstr>12. Genome Visualisation.md</vt:lpstr>
      <vt:lpstr>12. Genome Visualisation</vt:lpstr>
      <vt:lpstr>12. Genome Visualisation</vt:lpstr>
      <vt:lpstr>12. Genome Visualisation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SwarmGenomics Repeat analysis</dc:title>
  <dc:creator>Aure Kylmänen</dc:creator>
  <cp:lastModifiedBy>Aure Kylmänen</cp:lastModifiedBy>
  <cp:revision>315</cp:revision>
  <dcterms:created xsi:type="dcterms:W3CDTF">2025-05-26T10:06:36Z</dcterms:created>
  <dcterms:modified xsi:type="dcterms:W3CDTF">2025-09-18T09:15:09Z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0x010100A7616307476BEC4DABB85B58AE5E5FA0</vt:lpwstr>
  </property>
</Properties>
</file>