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22376f833b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Template &amp; inspiration : </a:t>
            </a:r>
            <a:r>
              <a:rPr lang="en"/>
              <a:t>https://docs.google.com/presentation/d/1NJ6Romgl-BV2N8rgAE4BrQf6yr7SGoTcg4lWJZGXg-4/edit#slide=id.p4</a:t>
            </a:r>
            <a:endParaRPr/>
          </a:p>
        </p:txBody>
      </p:sp>
      <p:sp>
        <p:nvSpPr>
          <p:cNvPr id="74" name="Google Shape;74;g22376f83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ba6a9014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4ba6a901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72c944d6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72c944d6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72c944d6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72c944d6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8294ad4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8294ad4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8294ad49e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8294ad49e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8294ad49e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8294ad49e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8294ad49e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8294ad49e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8294ad49e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8294ad49e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8294ad49e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8294ad49e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8294ad49e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8294ad49e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72c944d6c_0_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472c944d6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72c944d6c_0_31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472c944d6c_0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8294ad49e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8294ad49e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8294ad49e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8294ad49e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48294ad49e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48294ad49e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8294ad49e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8294ad49e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48294ad49e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8294ad49e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8294ad49e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8294ad49e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8294ad49e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8294ad49e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48294ad49e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8294ad49e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48294ad49e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48294ad49e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a08d1a7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a08d1a7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1- release your software, make it easy to install and to use to attract users</a:t>
            </a:r>
            <a:endParaRPr sz="1400"/>
          </a:p>
          <a:p>
            <a:pPr indent="0" lvl="0" marL="0" rtl="0" algn="l">
              <a:spcBef>
                <a:spcPts val="0"/>
              </a:spcBef>
              <a:spcAft>
                <a:spcPts val="0"/>
              </a:spcAft>
              <a:buClr>
                <a:srgbClr val="000000"/>
              </a:buClr>
              <a:buSzPts val="1100"/>
              <a:buFont typeface="Arial"/>
              <a:buNone/>
            </a:pPr>
            <a:r>
              <a:rPr lang="en" sz="1400"/>
              <a:t>2- users will need features and maintenance, they will hire technical people</a:t>
            </a:r>
            <a:endParaRPr sz="1400"/>
          </a:p>
          <a:p>
            <a:pPr indent="0" lvl="0" marL="0" rtl="0" algn="l">
              <a:spcBef>
                <a:spcPts val="0"/>
              </a:spcBef>
              <a:spcAft>
                <a:spcPts val="0"/>
              </a:spcAft>
              <a:buClr>
                <a:srgbClr val="000000"/>
              </a:buClr>
              <a:buSzPts val="1100"/>
              <a:buFont typeface="Arial"/>
              <a:buNone/>
            </a:pPr>
            <a:r>
              <a:rPr lang="en" sz="1400"/>
              <a:t>3- some developers will start to contribute their improvements and features</a:t>
            </a:r>
            <a:endParaRPr sz="1400"/>
          </a:p>
          <a:p>
            <a:pPr indent="0" lvl="0" marL="0" rtl="0" algn="l">
              <a:spcBef>
                <a:spcPts val="0"/>
              </a:spcBef>
              <a:spcAft>
                <a:spcPts val="0"/>
              </a:spcAft>
              <a:buClr>
                <a:srgbClr val="000000"/>
              </a:buClr>
              <a:buSzPts val="1100"/>
              <a:buFont typeface="Arial"/>
              <a:buNone/>
            </a:pPr>
            <a:r>
              <a:rPr lang="en" sz="1400"/>
              <a:t>4- merge contribution and manage the intellectual property</a:t>
            </a:r>
            <a:endParaRPr sz="1400"/>
          </a:p>
          <a:p>
            <a:pPr indent="0" lvl="0" marL="0" rtl="0" algn="l">
              <a:spcBef>
                <a:spcPts val="0"/>
              </a:spcBef>
              <a:spcAft>
                <a:spcPts val="0"/>
              </a:spcAft>
              <a:buClr>
                <a:srgbClr val="000000"/>
              </a:buClr>
              <a:buSzPts val="1100"/>
              <a:buFont typeface="Arial"/>
              <a:buNone/>
            </a:pPr>
            <a:r>
              <a:t/>
            </a:r>
            <a:endParaRPr sz="1400"/>
          </a:p>
          <a:p>
            <a:pPr indent="0" lvl="0" marL="0" rtl="0" algn="l">
              <a:spcBef>
                <a:spcPts val="0"/>
              </a:spcBef>
              <a:spcAft>
                <a:spcPts val="0"/>
              </a:spcAft>
              <a:buClr>
                <a:srgbClr val="000000"/>
              </a:buClr>
              <a:buSzPts val="1100"/>
              <a:buFont typeface="Arial"/>
              <a:buNone/>
            </a:pPr>
            <a:r>
              <a:rPr lang="en" sz="1400"/>
              <a:t>And then,</a:t>
            </a:r>
            <a:endParaRPr sz="1400"/>
          </a:p>
          <a:p>
            <a:pPr indent="0" lvl="0" marL="0" rtl="0" algn="l">
              <a:spcBef>
                <a:spcPts val="0"/>
              </a:spcBef>
              <a:spcAft>
                <a:spcPts val="0"/>
              </a:spcAft>
              <a:buClr>
                <a:srgbClr val="000000"/>
              </a:buClr>
              <a:buSzPts val="1100"/>
              <a:buFont typeface="Arial"/>
              <a:buNone/>
            </a:pPr>
            <a:r>
              <a:rPr lang="en" sz="1400"/>
              <a:t>Release a new version with the new features, more stability, and attract more users, and it starts again ...</a:t>
            </a:r>
            <a:endParaRPr sz="1400"/>
          </a:p>
          <a:p>
            <a:pPr indent="0" lvl="0" marL="0" rtl="0" algn="l">
              <a:spcBef>
                <a:spcPts val="0"/>
              </a:spcBef>
              <a:spcAft>
                <a:spcPts val="0"/>
              </a:spcAft>
              <a:buClr>
                <a:srgbClr val="000000"/>
              </a:buClr>
              <a:buSzPts val="1100"/>
              <a:buFont typeface="Arial"/>
              <a:buNone/>
            </a:pPr>
            <a:r>
              <a:t/>
            </a:r>
            <a:endParaRPr sz="1400"/>
          </a:p>
          <a:p>
            <a:pPr indent="0" lvl="0" marL="0" rtl="0" algn="l">
              <a:spcBef>
                <a:spcPts val="0"/>
              </a:spcBef>
              <a:spcAft>
                <a:spcPts val="0"/>
              </a:spcAft>
              <a:buNone/>
            </a:pPr>
            <a:r>
              <a:rPr lang="en" sz="1400"/>
              <a:t>The point of this dashboard is to identify what needs to be improved, in order to be able to do a continuous improvement at each cycle.</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472c944d6c_0_4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472c944d6c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48294ad49e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48294ad49e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48294ad49e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48294ad49e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48294ad49e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48294ad49e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48294ad49e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8294ad49e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48294ad49e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48294ad49e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48294ad49e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48294ad49e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48294ad49e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48294ad49e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48294ad49e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48294ad49e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g48294ad49e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48294ad49e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5406c4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5406c4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examples about your project to the definitions with the “note” in italic, in order to help your collaborators to better understand the open source vocabulary.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not a comprehensive list and it will for sure be completed in time. However, those are the four important wording used in the dashboard.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6bf80f912b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6bf80f91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b9ff97e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b9ff97e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2c944d6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2c944d6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links to sources and references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ba6a90140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4ba6a901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2c944d6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2c944d6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in this slide what are the strategic goals for your project. This will help you to describe the project status regarding each step, and then, write problems to solve and needed improvements in order to list actions.</a:t>
            </a:r>
            <a:endParaRPr/>
          </a:p>
          <a:p>
            <a:pPr indent="0" lvl="0" marL="0" rtl="0" algn="l">
              <a:spcBef>
                <a:spcPts val="0"/>
              </a:spcBef>
              <a:spcAft>
                <a:spcPts val="0"/>
              </a:spcAft>
              <a:buNone/>
            </a:pPr>
            <a:r>
              <a:rPr lang="en"/>
              <a:t>Ex:</a:t>
            </a:r>
            <a:endParaRPr/>
          </a:p>
          <a:p>
            <a:pPr indent="-317500" lvl="0" marL="457200" rtl="0" algn="l">
              <a:spcBef>
                <a:spcPts val="0"/>
              </a:spcBef>
              <a:spcAft>
                <a:spcPts val="0"/>
              </a:spcAft>
              <a:buSzPts val="1400"/>
              <a:buChar char="-"/>
            </a:pPr>
            <a:r>
              <a:rPr lang="en"/>
              <a:t>Increase the number of contributors to the source code, </a:t>
            </a:r>
            <a:endParaRPr/>
          </a:p>
          <a:p>
            <a:pPr indent="-317500" lvl="0" marL="457200" rtl="0" algn="l">
              <a:spcBef>
                <a:spcPts val="0"/>
              </a:spcBef>
              <a:spcAft>
                <a:spcPts val="0"/>
              </a:spcAft>
              <a:buSzPts val="1400"/>
              <a:buChar char="-"/>
            </a:pPr>
            <a:r>
              <a:rPr lang="en"/>
              <a:t>Identify, fix and clean IP problems</a:t>
            </a:r>
            <a:endParaRPr/>
          </a:p>
          <a:p>
            <a:pPr indent="-317500" lvl="0" marL="457200" rtl="0" algn="l">
              <a:spcBef>
                <a:spcPts val="0"/>
              </a:spcBef>
              <a:spcAft>
                <a:spcPts val="0"/>
              </a:spcAft>
              <a:buSzPts val="1400"/>
              <a:buChar char="-"/>
            </a:pPr>
            <a:r>
              <a:rPr lang="en"/>
              <a:t>Simplify UX to attract more users</a:t>
            </a:r>
            <a:endParaRPr/>
          </a:p>
          <a:p>
            <a:pPr indent="-317500" lvl="0" marL="457200" rtl="0" algn="l">
              <a:spcBef>
                <a:spcPts val="0"/>
              </a:spcBef>
              <a:spcAft>
                <a:spcPts val="0"/>
              </a:spcAft>
              <a:buSzPts val="1400"/>
              <a:buChar char="-"/>
            </a:pPr>
            <a:r>
              <a:rPr lang="en"/>
              <a:t>Grow the non developer contributors (events, blog posts,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265fd0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265fd0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the name of your project on top left corner.</a:t>
            </a:r>
            <a:endParaRPr/>
          </a:p>
          <a:p>
            <a:pPr indent="0" lvl="0" marL="0" rtl="0" algn="l">
              <a:spcBef>
                <a:spcPts val="0"/>
              </a:spcBef>
              <a:spcAft>
                <a:spcPts val="0"/>
              </a:spcAft>
              <a:buNone/>
            </a:pPr>
            <a:r>
              <a:rPr lang="en"/>
              <a:t>And change the colour of the activities in the dashboard, based on what you know, just to have an overview. Then, it’s time to take the next step: study the status of the different activities, one by one, for your open source project.</a:t>
            </a:r>
            <a:endParaRPr/>
          </a:p>
          <a:p>
            <a:pPr indent="0" lvl="0" marL="0" rtl="0" algn="l">
              <a:spcBef>
                <a:spcPts val="0"/>
              </a:spcBef>
              <a:spcAft>
                <a:spcPts val="0"/>
              </a:spcAft>
              <a:buNone/>
            </a:pPr>
            <a:r>
              <a:rPr lang="en"/>
              <a:t>The target is to have everything in green, meaning that you master each activities.</a:t>
            </a:r>
            <a:endParaRPr/>
          </a:p>
          <a:p>
            <a:pPr indent="0" lvl="0" marL="0" rtl="0" algn="l">
              <a:spcBef>
                <a:spcPts val="0"/>
              </a:spcBef>
              <a:spcAft>
                <a:spcPts val="0"/>
              </a:spcAft>
              <a:buNone/>
            </a:pPr>
            <a:r>
              <a:rPr lang="en"/>
              <a:t>Don’t forget that this dashboard is alive: status will change in time. Something red must become green, but, something green can also become again blue, orange or red if a problem happens or if there are big changes in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_Divider">
  <p:cSld name="Dark_Divider">
    <p:spTree>
      <p:nvGrpSpPr>
        <p:cNvPr id="54" name="Shape 54"/>
        <p:cNvGrpSpPr/>
        <p:nvPr/>
      </p:nvGrpSpPr>
      <p:grpSpPr>
        <a:xfrm>
          <a:off x="0" y="0"/>
          <a:ext cx="0" cy="0"/>
          <a:chOff x="0" y="0"/>
          <a:chExt cx="0" cy="0"/>
        </a:xfrm>
      </p:grpSpPr>
      <p:sp>
        <p:nvSpPr>
          <p:cNvPr id="55" name="Google Shape;55;p14"/>
          <p:cNvSpPr/>
          <p:nvPr/>
        </p:nvSpPr>
        <p:spPr>
          <a:xfrm>
            <a:off x="0" y="0"/>
            <a:ext cx="9144000" cy="5143500"/>
          </a:xfrm>
          <a:custGeom>
            <a:rect b="b" l="l" r="r" t="t"/>
            <a:pathLst>
              <a:path extrusionOk="0" h="120000" w="120000">
                <a:moveTo>
                  <a:pt x="0" y="0"/>
                </a:moveTo>
                <a:lnTo>
                  <a:pt x="119994" y="0"/>
                </a:lnTo>
                <a:lnTo>
                  <a:pt x="119994" y="119994"/>
                </a:lnTo>
                <a:lnTo>
                  <a:pt x="0" y="119994"/>
                </a:lnTo>
                <a:lnTo>
                  <a:pt x="0" y="0"/>
                </a:lnTo>
                <a:close/>
              </a:path>
            </a:pathLst>
          </a:custGeom>
          <a:solidFill>
            <a:srgbClr val="2F2F5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700">
              <a:solidFill>
                <a:schemeClr val="dk1"/>
              </a:solidFill>
              <a:latin typeface="Montserrat"/>
              <a:ea typeface="Montserrat"/>
              <a:cs typeface="Montserrat"/>
              <a:sym typeface="Montserrat"/>
            </a:endParaRPr>
          </a:p>
        </p:txBody>
      </p:sp>
      <p:sp>
        <p:nvSpPr>
          <p:cNvPr id="56" name="Google Shape;56;p14"/>
          <p:cNvSpPr txBox="1"/>
          <p:nvPr>
            <p:ph type="title"/>
          </p:nvPr>
        </p:nvSpPr>
        <p:spPr>
          <a:xfrm>
            <a:off x="628650" y="2074663"/>
            <a:ext cx="7886700" cy="994200"/>
          </a:xfrm>
          <a:prstGeom prst="rect">
            <a:avLst/>
          </a:prstGeom>
          <a:noFill/>
          <a:ln>
            <a:noFill/>
          </a:ln>
        </p:spPr>
        <p:txBody>
          <a:bodyPr anchorCtr="0" anchor="ctr" bIns="68575" lIns="68575" spcFirstLastPara="1" rIns="68575" wrap="square" tIns="68575">
            <a:noAutofit/>
          </a:bodyPr>
          <a:lstStyle>
            <a:lvl1pPr indent="0" lvl="0" marL="0" marR="0" rtl="0" algn="ctr">
              <a:lnSpc>
                <a:spcPct val="90000"/>
              </a:lnSpc>
              <a:spcBef>
                <a:spcPts val="0"/>
              </a:spcBef>
              <a:spcAft>
                <a:spcPts val="0"/>
              </a:spcAft>
              <a:buClr>
                <a:schemeClr val="lt1"/>
              </a:buClr>
              <a:buSzPts val="1100"/>
              <a:buFont typeface="Montserrat"/>
              <a:buNone/>
              <a:defRPr b="1" i="0" sz="5000" u="none" cap="none" strike="noStrike">
                <a:solidFill>
                  <a:schemeClr val="lt1"/>
                </a:solidFill>
                <a:latin typeface="Montserrat"/>
                <a:ea typeface="Montserrat"/>
                <a:cs typeface="Montserrat"/>
                <a:sym typeface="Montserrat"/>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slide2">
  <p:cSld name="Title_slide2">
    <p:spTree>
      <p:nvGrpSpPr>
        <p:cNvPr id="57" name="Shape 57"/>
        <p:cNvGrpSpPr/>
        <p:nvPr/>
      </p:nvGrpSpPr>
      <p:grpSpPr>
        <a:xfrm>
          <a:off x="0" y="0"/>
          <a:ext cx="0" cy="0"/>
          <a:chOff x="0" y="0"/>
          <a:chExt cx="0" cy="0"/>
        </a:xfrm>
      </p:grpSpPr>
      <p:sp>
        <p:nvSpPr>
          <p:cNvPr id="58" name="Google Shape;58;p15"/>
          <p:cNvSpPr/>
          <p:nvPr/>
        </p:nvSpPr>
        <p:spPr>
          <a:xfrm>
            <a:off x="0" y="0"/>
            <a:ext cx="9144000" cy="5143500"/>
          </a:xfrm>
          <a:prstGeom prst="rect">
            <a:avLst/>
          </a:prstGeom>
          <a:solidFill>
            <a:srgbClr val="BEEBF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ontserrat"/>
              <a:ea typeface="Montserrat"/>
              <a:cs typeface="Montserrat"/>
              <a:sym typeface="Montserrat"/>
            </a:endParaRPr>
          </a:p>
        </p:txBody>
      </p:sp>
      <p:sp>
        <p:nvSpPr>
          <p:cNvPr id="59" name="Google Shape;59;p15"/>
          <p:cNvSpPr/>
          <p:nvPr/>
        </p:nvSpPr>
        <p:spPr>
          <a:xfrm>
            <a:off x="993013" y="848087"/>
            <a:ext cx="7158000" cy="317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ontserrat"/>
              <a:ea typeface="Montserrat"/>
              <a:cs typeface="Montserrat"/>
              <a:sym typeface="Montserrat"/>
            </a:endParaRPr>
          </a:p>
        </p:txBody>
      </p:sp>
      <p:sp>
        <p:nvSpPr>
          <p:cNvPr id="60" name="Google Shape;60;p15"/>
          <p:cNvSpPr txBox="1"/>
          <p:nvPr>
            <p:ph idx="1" type="body"/>
          </p:nvPr>
        </p:nvSpPr>
        <p:spPr>
          <a:xfrm>
            <a:off x="1609304" y="3237457"/>
            <a:ext cx="5925300" cy="520200"/>
          </a:xfrm>
          <a:prstGeom prst="rect">
            <a:avLst/>
          </a:prstGeom>
          <a:noFill/>
          <a:ln>
            <a:noFill/>
          </a:ln>
        </p:spPr>
        <p:txBody>
          <a:bodyPr anchorCtr="0" anchor="t" bIns="68575" lIns="68575" spcFirstLastPara="1" rIns="68575" wrap="square" tIns="68575">
            <a:noAutofit/>
          </a:bodyPr>
          <a:lstStyle>
            <a:lvl1pPr indent="-228600" lvl="0" marL="45720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Montserrat"/>
                <a:ea typeface="Montserrat"/>
                <a:cs typeface="Montserrat"/>
                <a:sym typeface="Montserrat"/>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1" name="Google Shape;61;p15"/>
          <p:cNvSpPr txBox="1"/>
          <p:nvPr>
            <p:ph type="title"/>
          </p:nvPr>
        </p:nvSpPr>
        <p:spPr>
          <a:xfrm>
            <a:off x="1609304" y="2243284"/>
            <a:ext cx="5925300" cy="994200"/>
          </a:xfrm>
          <a:prstGeom prst="rect">
            <a:avLst/>
          </a:prstGeom>
          <a:noFill/>
          <a:ln>
            <a:noFill/>
          </a:ln>
        </p:spPr>
        <p:txBody>
          <a:bodyPr anchorCtr="0" anchor="ctr" bIns="68575" lIns="68575" spcFirstLastPara="1" rIns="68575" wrap="square" tIns="68575">
            <a:noAutofit/>
          </a:bodyPr>
          <a:lstStyle>
            <a:lvl1pPr indent="0" lvl="0" marL="0" marR="0" rtl="0" algn="ctr">
              <a:lnSpc>
                <a:spcPct val="90000"/>
              </a:lnSpc>
              <a:spcBef>
                <a:spcPts val="0"/>
              </a:spcBef>
              <a:spcAft>
                <a:spcPts val="0"/>
              </a:spcAft>
              <a:buClr>
                <a:schemeClr val="accent1"/>
              </a:buClr>
              <a:buSzPts val="1100"/>
              <a:buFont typeface="Montserrat"/>
              <a:buNone/>
              <a:defRPr b="1" i="0" sz="5000" u="none" cap="none" strike="noStrike">
                <a:solidFill>
                  <a:schemeClr val="accent1"/>
                </a:solidFill>
                <a:latin typeface="Montserrat"/>
                <a:ea typeface="Montserrat"/>
                <a:cs typeface="Montserrat"/>
                <a:sym typeface="Montserrat"/>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ext_slide">
  <p:cSld name="3_Text_slide">
    <p:spTree>
      <p:nvGrpSpPr>
        <p:cNvPr id="62" name="Shape 62"/>
        <p:cNvGrpSpPr/>
        <p:nvPr/>
      </p:nvGrpSpPr>
      <p:grpSpPr>
        <a:xfrm>
          <a:off x="0" y="0"/>
          <a:ext cx="0" cy="0"/>
          <a:chOff x="0" y="0"/>
          <a:chExt cx="0" cy="0"/>
        </a:xfrm>
      </p:grpSpPr>
      <p:cxnSp>
        <p:nvCxnSpPr>
          <p:cNvPr id="63" name="Google Shape;63;p16"/>
          <p:cNvCxnSpPr/>
          <p:nvPr/>
        </p:nvCxnSpPr>
        <p:spPr>
          <a:xfrm>
            <a:off x="0" y="685800"/>
            <a:ext cx="9144000" cy="0"/>
          </a:xfrm>
          <a:prstGeom prst="straightConnector1">
            <a:avLst/>
          </a:prstGeom>
          <a:noFill/>
          <a:ln cap="flat" cmpd="sng" w="12700">
            <a:solidFill>
              <a:srgbClr val="E8E8E8"/>
            </a:solidFill>
            <a:prstDash val="solid"/>
            <a:miter lim="8000"/>
            <a:headEnd len="sm" w="sm" type="none"/>
            <a:tailEnd len="sm" w="sm" type="none"/>
          </a:ln>
        </p:spPr>
      </p:cxnSp>
      <p:cxnSp>
        <p:nvCxnSpPr>
          <p:cNvPr id="64" name="Google Shape;64;p16"/>
          <p:cNvCxnSpPr/>
          <p:nvPr/>
        </p:nvCxnSpPr>
        <p:spPr>
          <a:xfrm>
            <a:off x="0" y="4698095"/>
            <a:ext cx="9144000" cy="0"/>
          </a:xfrm>
          <a:prstGeom prst="straightConnector1">
            <a:avLst/>
          </a:prstGeom>
          <a:noFill/>
          <a:ln cap="flat" cmpd="sng" w="12700">
            <a:solidFill>
              <a:srgbClr val="E8E8E8"/>
            </a:solidFill>
            <a:prstDash val="solid"/>
            <a:miter lim="8000"/>
            <a:headEnd len="sm" w="sm" type="none"/>
            <a:tailEnd len="sm" w="sm" type="none"/>
          </a:ln>
        </p:spPr>
      </p:cxnSp>
      <p:sp>
        <p:nvSpPr>
          <p:cNvPr id="65" name="Google Shape;65;p16"/>
          <p:cNvSpPr txBox="1"/>
          <p:nvPr>
            <p:ph idx="1" type="body"/>
          </p:nvPr>
        </p:nvSpPr>
        <p:spPr>
          <a:xfrm>
            <a:off x="496490" y="1053287"/>
            <a:ext cx="8151000" cy="33720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90000"/>
              </a:lnSpc>
              <a:spcBef>
                <a:spcPts val="800"/>
              </a:spcBef>
              <a:spcAft>
                <a:spcPts val="0"/>
              </a:spcAft>
              <a:buClr>
                <a:srgbClr val="E2066F"/>
              </a:buClr>
              <a:buSzPts val="2100"/>
              <a:buFont typeface="Arial"/>
              <a:buNone/>
              <a:defRPr b="0" i="0" sz="1800" u="none" cap="none" strike="noStrike">
                <a:solidFill>
                  <a:srgbClr val="251B5B"/>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E2066F"/>
              </a:buClr>
              <a:buSzPts val="1800"/>
              <a:buFont typeface="Arial"/>
              <a:buNone/>
              <a:defRPr b="0" i="0" sz="1500" u="none" cap="none" strike="noStrike">
                <a:solidFill>
                  <a:srgbClr val="251B5B"/>
                </a:solidFill>
                <a:latin typeface="Montserrat"/>
                <a:ea typeface="Montserrat"/>
                <a:cs typeface="Montserrat"/>
                <a:sym typeface="Montserrat"/>
              </a:defRPr>
            </a:lvl2pPr>
            <a:lvl3pPr indent="-228600" lvl="2" marL="1371600" marR="0" rtl="0" algn="l">
              <a:lnSpc>
                <a:spcPct val="90000"/>
              </a:lnSpc>
              <a:spcBef>
                <a:spcPts val="400"/>
              </a:spcBef>
              <a:spcAft>
                <a:spcPts val="0"/>
              </a:spcAft>
              <a:buClr>
                <a:srgbClr val="E2066F"/>
              </a:buClr>
              <a:buSzPts val="1500"/>
              <a:buFont typeface="Arial"/>
              <a:buNone/>
              <a:defRPr b="0" i="0" sz="1400" u="none" cap="none" strike="noStrike">
                <a:solidFill>
                  <a:srgbClr val="251B5B"/>
                </a:solidFill>
                <a:latin typeface="Montserrat"/>
                <a:ea typeface="Montserrat"/>
                <a:cs typeface="Montserrat"/>
                <a:sym typeface="Montserrat"/>
              </a:defRPr>
            </a:lvl3pPr>
            <a:lvl4pPr indent="-228600" lvl="3" marL="1828800" marR="0" rtl="0" algn="l">
              <a:lnSpc>
                <a:spcPct val="90000"/>
              </a:lnSpc>
              <a:spcBef>
                <a:spcPts val="400"/>
              </a:spcBef>
              <a:spcAft>
                <a:spcPts val="0"/>
              </a:spcAft>
              <a:buClr>
                <a:srgbClr val="E2066F"/>
              </a:buClr>
              <a:buSzPts val="1400"/>
              <a:buFont typeface="Arial"/>
              <a:buNone/>
              <a:defRPr b="0" i="0" sz="1200" u="none" cap="none" strike="noStrike">
                <a:solidFill>
                  <a:srgbClr val="251B5B"/>
                </a:solidFill>
                <a:latin typeface="Montserrat"/>
                <a:ea typeface="Montserrat"/>
                <a:cs typeface="Montserrat"/>
                <a:sym typeface="Montserrat"/>
              </a:defRPr>
            </a:lvl4pPr>
            <a:lvl5pPr indent="-228600" lvl="4" marL="2286000" marR="0" rtl="0" algn="l">
              <a:lnSpc>
                <a:spcPct val="90000"/>
              </a:lnSpc>
              <a:spcBef>
                <a:spcPts val="400"/>
              </a:spcBef>
              <a:spcAft>
                <a:spcPts val="0"/>
              </a:spcAft>
              <a:buClr>
                <a:srgbClr val="E2066F"/>
              </a:buClr>
              <a:buSzPts val="1400"/>
              <a:buFont typeface="Arial"/>
              <a:buNone/>
              <a:defRPr b="0" i="0" sz="1200" u="none" cap="none" strike="noStrike">
                <a:solidFill>
                  <a:srgbClr val="251B5B"/>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6" name="Google Shape;66;p16"/>
          <p:cNvSpPr txBox="1"/>
          <p:nvPr>
            <p:ph idx="2" type="body"/>
          </p:nvPr>
        </p:nvSpPr>
        <p:spPr>
          <a:xfrm>
            <a:off x="243220" y="93444"/>
            <a:ext cx="8657700" cy="5001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80000"/>
              </a:lnSpc>
              <a:spcBef>
                <a:spcPts val="800"/>
              </a:spcBef>
              <a:spcAft>
                <a:spcPts val="0"/>
              </a:spcAft>
              <a:buClr>
                <a:srgbClr val="E2066F"/>
              </a:buClr>
              <a:buSzPts val="2100"/>
              <a:buFont typeface="Arial"/>
              <a:buNone/>
              <a:defRPr b="0" i="0" sz="1800" u="none" cap="none" strike="noStrike">
                <a:solidFill>
                  <a:srgbClr val="E2066F"/>
                </a:solidFill>
                <a:latin typeface="Montserrat"/>
                <a:ea typeface="Montserrat"/>
                <a:cs typeface="Montserrat"/>
                <a:sym typeface="Montserrat"/>
              </a:defRPr>
            </a:lvl1pPr>
            <a:lvl2pPr indent="-228600" lvl="1" marL="914400" marR="0" rtl="0" algn="l">
              <a:lnSpc>
                <a:spcPct val="80000"/>
              </a:lnSpc>
              <a:spcBef>
                <a:spcPts val="400"/>
              </a:spcBef>
              <a:spcAft>
                <a:spcPts val="0"/>
              </a:spcAft>
              <a:buClr>
                <a:srgbClr val="7F7F7F"/>
              </a:buClr>
              <a:buSzPts val="1800"/>
              <a:buFont typeface="Arial"/>
              <a:buNone/>
              <a:defRPr b="0" i="0" sz="1400" u="none" cap="none" strike="noStrike">
                <a:solidFill>
                  <a:srgbClr val="7F7F7F"/>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List_slide">
  <p:cSld name="2_List_slide">
    <p:spTree>
      <p:nvGrpSpPr>
        <p:cNvPr id="67" name="Shape 67"/>
        <p:cNvGrpSpPr/>
        <p:nvPr/>
      </p:nvGrpSpPr>
      <p:grpSpPr>
        <a:xfrm>
          <a:off x="0" y="0"/>
          <a:ext cx="0" cy="0"/>
          <a:chOff x="0" y="0"/>
          <a:chExt cx="0" cy="0"/>
        </a:xfrm>
      </p:grpSpPr>
      <p:cxnSp>
        <p:nvCxnSpPr>
          <p:cNvPr id="68" name="Google Shape;68;p17"/>
          <p:cNvCxnSpPr/>
          <p:nvPr/>
        </p:nvCxnSpPr>
        <p:spPr>
          <a:xfrm>
            <a:off x="0" y="685800"/>
            <a:ext cx="9144000" cy="0"/>
          </a:xfrm>
          <a:prstGeom prst="straightConnector1">
            <a:avLst/>
          </a:prstGeom>
          <a:noFill/>
          <a:ln cap="flat" cmpd="sng" w="12700">
            <a:solidFill>
              <a:srgbClr val="E8E8E8"/>
            </a:solidFill>
            <a:prstDash val="solid"/>
            <a:miter lim="8000"/>
            <a:headEnd len="sm" w="sm" type="none"/>
            <a:tailEnd len="sm" w="sm" type="none"/>
          </a:ln>
        </p:spPr>
      </p:cxnSp>
      <p:cxnSp>
        <p:nvCxnSpPr>
          <p:cNvPr id="69" name="Google Shape;69;p17"/>
          <p:cNvCxnSpPr/>
          <p:nvPr/>
        </p:nvCxnSpPr>
        <p:spPr>
          <a:xfrm>
            <a:off x="0" y="4698095"/>
            <a:ext cx="9144000" cy="0"/>
          </a:xfrm>
          <a:prstGeom prst="straightConnector1">
            <a:avLst/>
          </a:prstGeom>
          <a:noFill/>
          <a:ln cap="flat" cmpd="sng" w="12700">
            <a:solidFill>
              <a:srgbClr val="E8E8E8"/>
            </a:solidFill>
            <a:prstDash val="solid"/>
            <a:miter lim="8000"/>
            <a:headEnd len="sm" w="sm" type="none"/>
            <a:tailEnd len="sm" w="sm" type="none"/>
          </a:ln>
        </p:spPr>
      </p:cxnSp>
      <p:sp>
        <p:nvSpPr>
          <p:cNvPr id="70" name="Google Shape;70;p17"/>
          <p:cNvSpPr txBox="1"/>
          <p:nvPr>
            <p:ph idx="1" type="body"/>
          </p:nvPr>
        </p:nvSpPr>
        <p:spPr>
          <a:xfrm>
            <a:off x="243220" y="93444"/>
            <a:ext cx="8657700" cy="5001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80000"/>
              </a:lnSpc>
              <a:spcBef>
                <a:spcPts val="800"/>
              </a:spcBef>
              <a:spcAft>
                <a:spcPts val="0"/>
              </a:spcAft>
              <a:buClr>
                <a:srgbClr val="E2066F"/>
              </a:buClr>
              <a:buSzPts val="2100"/>
              <a:buFont typeface="Arial"/>
              <a:buNone/>
              <a:defRPr b="0" i="0" sz="1800" u="none" cap="none" strike="noStrike">
                <a:solidFill>
                  <a:srgbClr val="E2066F"/>
                </a:solidFill>
                <a:latin typeface="Montserrat"/>
                <a:ea typeface="Montserrat"/>
                <a:cs typeface="Montserrat"/>
                <a:sym typeface="Montserrat"/>
              </a:defRPr>
            </a:lvl1pPr>
            <a:lvl2pPr indent="-228600" lvl="1" marL="914400" marR="0" rtl="0" algn="l">
              <a:lnSpc>
                <a:spcPct val="80000"/>
              </a:lnSpc>
              <a:spcBef>
                <a:spcPts val="400"/>
              </a:spcBef>
              <a:spcAft>
                <a:spcPts val="0"/>
              </a:spcAft>
              <a:buClr>
                <a:srgbClr val="7F7F7F"/>
              </a:buClr>
              <a:buSzPts val="1800"/>
              <a:buFont typeface="Arial"/>
              <a:buNone/>
              <a:defRPr b="0" i="0" sz="1400" u="none" cap="none" strike="noStrike">
                <a:solidFill>
                  <a:srgbClr val="7F7F7F"/>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71" name="Google Shape;71;p17"/>
          <p:cNvSpPr txBox="1"/>
          <p:nvPr>
            <p:ph idx="2" type="body"/>
          </p:nvPr>
        </p:nvSpPr>
        <p:spPr>
          <a:xfrm>
            <a:off x="496490" y="1053287"/>
            <a:ext cx="8151000" cy="3372000"/>
          </a:xfrm>
          <a:prstGeom prst="rect">
            <a:avLst/>
          </a:prstGeom>
          <a:noFill/>
          <a:ln>
            <a:noFill/>
          </a:ln>
        </p:spPr>
        <p:txBody>
          <a:bodyPr anchorCtr="0" anchor="ctr" bIns="68575" lIns="68575" spcFirstLastPara="1" rIns="68575" wrap="square" tIns="68575">
            <a:noAutofit/>
          </a:bodyPr>
          <a:lstStyle>
            <a:lvl1pPr indent="-368300" lvl="0" marL="457200" marR="0" rtl="0" algn="l">
              <a:lnSpc>
                <a:spcPct val="120000"/>
              </a:lnSpc>
              <a:spcBef>
                <a:spcPts val="800"/>
              </a:spcBef>
              <a:spcAft>
                <a:spcPts val="0"/>
              </a:spcAft>
              <a:buClr>
                <a:srgbClr val="E2066F"/>
              </a:buClr>
              <a:buSzPts val="2200"/>
              <a:buFont typeface="Arial"/>
              <a:buChar char="•"/>
              <a:defRPr b="0" i="0" sz="1800" u="none" cap="none" strike="noStrike">
                <a:solidFill>
                  <a:srgbClr val="251B5B"/>
                </a:solidFill>
                <a:latin typeface="Montserrat"/>
                <a:ea typeface="Montserrat"/>
                <a:cs typeface="Montserrat"/>
                <a:sym typeface="Montserrat"/>
              </a:defRPr>
            </a:lvl1pPr>
            <a:lvl2pPr indent="-342900" lvl="1" marL="914400" marR="0" rtl="0" algn="l">
              <a:lnSpc>
                <a:spcPct val="120000"/>
              </a:lnSpc>
              <a:spcBef>
                <a:spcPts val="400"/>
              </a:spcBef>
              <a:spcAft>
                <a:spcPts val="0"/>
              </a:spcAft>
              <a:buClr>
                <a:srgbClr val="E2066F"/>
              </a:buClr>
              <a:buSzPts val="1800"/>
              <a:buFont typeface="Montserrat"/>
              <a:buChar char="–"/>
              <a:defRPr b="0" i="0" sz="1500" u="none" cap="none" strike="noStrike">
                <a:solidFill>
                  <a:srgbClr val="251B5B"/>
                </a:solidFill>
                <a:latin typeface="Montserrat"/>
                <a:ea typeface="Montserrat"/>
                <a:cs typeface="Montserrat"/>
                <a:sym typeface="Montserrat"/>
              </a:defRPr>
            </a:lvl2pPr>
            <a:lvl3pPr indent="-317500" lvl="2" marL="1371600" marR="0" rtl="0" algn="l">
              <a:lnSpc>
                <a:spcPct val="120000"/>
              </a:lnSpc>
              <a:spcBef>
                <a:spcPts val="400"/>
              </a:spcBef>
              <a:spcAft>
                <a:spcPts val="0"/>
              </a:spcAft>
              <a:buClr>
                <a:srgbClr val="E2066F"/>
              </a:buClr>
              <a:buSzPts val="1400"/>
              <a:buFont typeface="Noto Sans Symbols"/>
              <a:buChar char="▪"/>
              <a:defRPr b="0" i="0" sz="1400" u="none" cap="none" strike="noStrike">
                <a:solidFill>
                  <a:srgbClr val="251B5B"/>
                </a:solidFill>
                <a:latin typeface="Montserrat"/>
                <a:ea typeface="Montserrat"/>
                <a:cs typeface="Montserrat"/>
                <a:sym typeface="Montserrat"/>
              </a:defRPr>
            </a:lvl3pPr>
            <a:lvl4pPr indent="-304800" lvl="3" marL="1828800" marR="0" rtl="0" algn="l">
              <a:lnSpc>
                <a:spcPct val="120000"/>
              </a:lnSpc>
              <a:spcBef>
                <a:spcPts val="400"/>
              </a:spcBef>
              <a:spcAft>
                <a:spcPts val="0"/>
              </a:spcAft>
              <a:buClr>
                <a:srgbClr val="E2066F"/>
              </a:buClr>
              <a:buSzPts val="1200"/>
              <a:buFont typeface="Courier New"/>
              <a:buChar char="o"/>
              <a:defRPr b="0" i="0" sz="1200" u="none" cap="none" strike="noStrike">
                <a:solidFill>
                  <a:srgbClr val="251B5B"/>
                </a:solidFill>
                <a:latin typeface="Montserrat"/>
                <a:ea typeface="Montserrat"/>
                <a:cs typeface="Montserrat"/>
                <a:sym typeface="Montserrat"/>
              </a:defRPr>
            </a:lvl4pPr>
            <a:lvl5pPr indent="-317500" lvl="4" marL="2286000" marR="0" rtl="0" algn="l">
              <a:lnSpc>
                <a:spcPct val="120000"/>
              </a:lnSpc>
              <a:spcBef>
                <a:spcPts val="400"/>
              </a:spcBef>
              <a:spcAft>
                <a:spcPts val="0"/>
              </a:spcAft>
              <a:buClr>
                <a:srgbClr val="E2066F"/>
              </a:buClr>
              <a:buSzPts val="1400"/>
              <a:buFont typeface="Arial"/>
              <a:buChar char="•"/>
              <a:defRPr b="0" i="0" sz="1200" u="none" cap="none" strike="noStrike">
                <a:solidFill>
                  <a:srgbClr val="251B5B"/>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07731"/>
            <a:ext cx="5781300" cy="435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ontserrat"/>
              <a:ea typeface="Montserrat"/>
              <a:cs typeface="Montserrat"/>
              <a:sym typeface="Montserrat"/>
            </a:endParaRPr>
          </a:p>
        </p:txBody>
      </p:sp>
      <p:sp>
        <p:nvSpPr>
          <p:cNvPr id="52" name="Google Shape;52;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Montserrat"/>
              <a:buNone/>
              <a:defRPr b="0" i="0" sz="3300" u="none" cap="none" strike="noStrike">
                <a:solidFill>
                  <a:schemeClr val="dk1"/>
                </a:solidFill>
                <a:latin typeface="Montserrat"/>
                <a:ea typeface="Montserrat"/>
                <a:cs typeface="Montserrat"/>
                <a:sym typeface="Montserrat"/>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3" name="Google Shape;53;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slide" Target="/ppt/slides/slide9.xm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slide" Target="/ppt/slides/slide27.xml"/><Relationship Id="rId22" Type="http://schemas.openxmlformats.org/officeDocument/2006/relationships/slide" Target="/ppt/slides/slide18.xml"/><Relationship Id="rId21" Type="http://schemas.openxmlformats.org/officeDocument/2006/relationships/slide" Target="/ppt/slides/slide29.xml"/><Relationship Id="rId24" Type="http://schemas.openxmlformats.org/officeDocument/2006/relationships/slide" Target="/ppt/slides/slide19.xml"/><Relationship Id="rId23" Type="http://schemas.openxmlformats.org/officeDocument/2006/relationships/slide" Target="/ppt/slides/slide18.xml"/><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slide" Target="/ppt/slides/slide31.xml"/><Relationship Id="rId4" Type="http://schemas.openxmlformats.org/officeDocument/2006/relationships/slide" Target="/ppt/slides/slide32.xml"/><Relationship Id="rId9" Type="http://schemas.openxmlformats.org/officeDocument/2006/relationships/slide" Target="/ppt/slides/slide37.xml"/><Relationship Id="rId26" Type="http://schemas.openxmlformats.org/officeDocument/2006/relationships/image" Target="../media/image5.png"/><Relationship Id="rId25" Type="http://schemas.openxmlformats.org/officeDocument/2006/relationships/image" Target="../media/image9.png"/><Relationship Id="rId28" Type="http://schemas.openxmlformats.org/officeDocument/2006/relationships/image" Target="../media/image6.png"/><Relationship Id="rId27" Type="http://schemas.openxmlformats.org/officeDocument/2006/relationships/image" Target="../media/image7.png"/><Relationship Id="rId5" Type="http://schemas.openxmlformats.org/officeDocument/2006/relationships/slide" Target="/ppt/slides/slide33.xml"/><Relationship Id="rId6" Type="http://schemas.openxmlformats.org/officeDocument/2006/relationships/slide" Target="/ppt/slides/slide34.xml"/><Relationship Id="rId29" Type="http://schemas.openxmlformats.org/officeDocument/2006/relationships/slide" Target="/ppt/slides/slide13.xml"/><Relationship Id="rId7" Type="http://schemas.openxmlformats.org/officeDocument/2006/relationships/slide" Target="/ppt/slides/slide35.xml"/><Relationship Id="rId8" Type="http://schemas.openxmlformats.org/officeDocument/2006/relationships/slide" Target="/ppt/slides/slide36.xml"/><Relationship Id="rId31" Type="http://schemas.openxmlformats.org/officeDocument/2006/relationships/slide" Target="/ppt/slides/slide22.xml"/><Relationship Id="rId30" Type="http://schemas.openxmlformats.org/officeDocument/2006/relationships/slide" Target="/ppt/slides/slide21.xml"/><Relationship Id="rId11" Type="http://schemas.openxmlformats.org/officeDocument/2006/relationships/slide" Target="/ppt/slides/slide39.xml"/><Relationship Id="rId33" Type="http://schemas.openxmlformats.org/officeDocument/2006/relationships/image" Target="../media/image10.png"/><Relationship Id="rId10" Type="http://schemas.openxmlformats.org/officeDocument/2006/relationships/slide" Target="/ppt/slides/slide38.xml"/><Relationship Id="rId32" Type="http://schemas.openxmlformats.org/officeDocument/2006/relationships/slide" Target="/ppt/slides/slide23.xml"/><Relationship Id="rId13" Type="http://schemas.openxmlformats.org/officeDocument/2006/relationships/slide" Target="/ppt/slides/slide12.xml"/><Relationship Id="rId12" Type="http://schemas.openxmlformats.org/officeDocument/2006/relationships/slide" Target="/ppt/slides/slide11.xml"/><Relationship Id="rId15" Type="http://schemas.openxmlformats.org/officeDocument/2006/relationships/slide" Target="/ppt/slides/slide25.xml"/><Relationship Id="rId14" Type="http://schemas.openxmlformats.org/officeDocument/2006/relationships/slide" Target="/ppt/slides/slide24.xml"/><Relationship Id="rId17" Type="http://schemas.openxmlformats.org/officeDocument/2006/relationships/slide" Target="/ppt/slides/slide15.xml"/><Relationship Id="rId16" Type="http://schemas.openxmlformats.org/officeDocument/2006/relationships/slide" Target="/ppt/slides/slide14.xml"/><Relationship Id="rId19" Type="http://schemas.openxmlformats.org/officeDocument/2006/relationships/slide" Target="/ppt/slides/slide18.xml"/><Relationship Id="rId18" Type="http://schemas.openxmlformats.org/officeDocument/2006/relationships/slide" Target="/ppt/slides/slide1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8"/>
          <p:cNvSpPr txBox="1"/>
          <p:nvPr>
            <p:ph type="title"/>
          </p:nvPr>
        </p:nvSpPr>
        <p:spPr>
          <a:xfrm>
            <a:off x="628650" y="895245"/>
            <a:ext cx="7886700" cy="27069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t>O</a:t>
            </a:r>
            <a:r>
              <a:rPr lang="en"/>
              <a:t>pen Source Project Activities</a:t>
            </a:r>
            <a:endParaRPr/>
          </a:p>
          <a:p>
            <a:pPr indent="0" lvl="0" marL="0" marR="0" rtl="0" algn="ctr">
              <a:lnSpc>
                <a:spcPct val="90000"/>
              </a:lnSpc>
              <a:spcBef>
                <a:spcPts val="0"/>
              </a:spcBef>
              <a:spcAft>
                <a:spcPts val="0"/>
              </a:spcAft>
              <a:buClr>
                <a:schemeClr val="lt1"/>
              </a:buClr>
              <a:buFont typeface="Montserrat"/>
              <a:buNone/>
            </a:pPr>
            <a:r>
              <a:rPr lang="en"/>
              <a:t>and</a:t>
            </a:r>
            <a:endParaRPr/>
          </a:p>
          <a:p>
            <a:pPr indent="0" lvl="0" marL="0" marR="0" rtl="0" algn="ctr">
              <a:lnSpc>
                <a:spcPct val="90000"/>
              </a:lnSpc>
              <a:spcBef>
                <a:spcPts val="0"/>
              </a:spcBef>
              <a:spcAft>
                <a:spcPts val="0"/>
              </a:spcAft>
              <a:buClr>
                <a:schemeClr val="lt1"/>
              </a:buClr>
              <a:buFont typeface="Montserrat"/>
              <a:buNone/>
            </a:pPr>
            <a:r>
              <a:rPr lang="en"/>
              <a:t>Maturity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609350" y="17876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Community </a:t>
            </a:r>
            <a:endParaRPr>
              <a:solidFill>
                <a:schemeClr val="dk2"/>
              </a:solidFill>
            </a:endParaRPr>
          </a:p>
          <a:p>
            <a:pPr indent="0" lvl="0" marL="0" marR="0" rtl="0" algn="ctr">
              <a:lnSpc>
                <a:spcPct val="90000"/>
              </a:lnSpc>
              <a:spcBef>
                <a:spcPts val="0"/>
              </a:spcBef>
              <a:spcAft>
                <a:spcPts val="0"/>
              </a:spcAft>
              <a:buClr>
                <a:schemeClr val="lt1"/>
              </a:buClr>
              <a:buFont typeface="Montserrat"/>
              <a:buNone/>
            </a:pPr>
            <a:r>
              <a:rPr lang="en">
                <a:solidFill>
                  <a:schemeClr val="dk2"/>
                </a:solidFill>
              </a:rPr>
              <a:t>Development</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233" name="Google Shape;233;p28"/>
          <p:cNvSpPr txBox="1"/>
          <p:nvPr>
            <p:ph idx="2" type="body"/>
          </p:nvPr>
        </p:nvSpPr>
        <p:spPr>
          <a:xfrm>
            <a:off x="6142770"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a:t>
            </a:r>
            <a:r>
              <a:rPr lang="en">
                <a:solidFill>
                  <a:schemeClr val="dk1"/>
                </a:solidFill>
              </a:rPr>
              <a:t>ctions</a:t>
            </a:r>
            <a:endParaRPr>
              <a:solidFill>
                <a:schemeClr val="dk1"/>
              </a:solidFill>
            </a:endParaRPr>
          </a:p>
          <a:p>
            <a:pPr indent="0" lvl="0" marL="0" rtl="0" algn="l">
              <a:lnSpc>
                <a:spcPct val="100000"/>
              </a:lnSpc>
              <a:spcBef>
                <a:spcPts val="800"/>
              </a:spcBef>
              <a:spcAft>
                <a:spcPts val="0"/>
              </a:spcAft>
              <a:buNone/>
            </a:pPr>
            <a:r>
              <a:t/>
            </a:r>
            <a:endParaRPr sz="1000">
              <a:solidFill>
                <a:schemeClr val="dk1"/>
              </a:solidFill>
            </a:endParaRPr>
          </a:p>
        </p:txBody>
      </p:sp>
      <p:sp>
        <p:nvSpPr>
          <p:cNvPr id="234" name="Google Shape;234;p28"/>
          <p:cNvSpPr txBox="1"/>
          <p:nvPr>
            <p:ph idx="2" type="body"/>
          </p:nvPr>
        </p:nvSpPr>
        <p:spPr>
          <a:xfrm>
            <a:off x="3192941"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rPr lang="en" sz="1000">
                <a:solidFill>
                  <a:schemeClr val="dk1"/>
                </a:solidFill>
              </a:rPr>
              <a:t>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235" name="Google Shape;235;p28"/>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000">
                <a:solidFill>
                  <a:schemeClr val="dk1"/>
                </a:solidFill>
              </a:rPr>
              <a:t>From users’ point of view</a:t>
            </a:r>
            <a:endParaRPr sz="1000">
              <a:solidFill>
                <a:schemeClr val="dk1"/>
              </a:solidFill>
            </a:endParaRPr>
          </a:p>
        </p:txBody>
      </p:sp>
      <p:sp>
        <p:nvSpPr>
          <p:cNvPr id="236" name="Google Shape;236;p28"/>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rgbClr val="251B5B"/>
                </a:solidFill>
              </a:rPr>
              <a:t>Project license</a:t>
            </a:r>
            <a:endParaRPr b="1" sz="1400">
              <a:solidFill>
                <a:srgbClr val="251B5B"/>
              </a:solidFill>
            </a:endParaRPr>
          </a:p>
        </p:txBody>
      </p:sp>
      <p:sp>
        <p:nvSpPr>
          <p:cNvPr id="237" name="Google Shape;237;p28"/>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users</a:t>
            </a:r>
            <a:endParaRPr sz="1200"/>
          </a:p>
        </p:txBody>
      </p:sp>
      <p:cxnSp>
        <p:nvCxnSpPr>
          <p:cNvPr id="238" name="Google Shape;238;p28"/>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239" name="Google Shape;239;p28"/>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pic>
        <p:nvPicPr>
          <p:cNvPr id="240" name="Google Shape;240;p28">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grpSp>
        <p:nvGrpSpPr>
          <p:cNvPr id="241" name="Google Shape;241;p28"/>
          <p:cNvGrpSpPr/>
          <p:nvPr/>
        </p:nvGrpSpPr>
        <p:grpSpPr>
          <a:xfrm>
            <a:off x="1381775" y="851750"/>
            <a:ext cx="333600" cy="333600"/>
            <a:chOff x="305150" y="1296825"/>
            <a:chExt cx="333600" cy="333600"/>
          </a:xfrm>
        </p:grpSpPr>
        <p:sp>
          <p:nvSpPr>
            <p:cNvPr id="242" name="Google Shape;242;p28"/>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28"/>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244" name="Google Shape;244;p28"/>
          <p:cNvGrpSpPr/>
          <p:nvPr/>
        </p:nvGrpSpPr>
        <p:grpSpPr>
          <a:xfrm>
            <a:off x="2667650" y="851750"/>
            <a:ext cx="333600" cy="333600"/>
            <a:chOff x="305150" y="3610150"/>
            <a:chExt cx="333600" cy="333600"/>
          </a:xfrm>
        </p:grpSpPr>
        <p:sp>
          <p:nvSpPr>
            <p:cNvPr id="245" name="Google Shape;245;p28"/>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8"/>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247" name="Google Shape;247;p28"/>
          <p:cNvGrpSpPr/>
          <p:nvPr/>
        </p:nvGrpSpPr>
        <p:grpSpPr>
          <a:xfrm>
            <a:off x="2239025" y="851750"/>
            <a:ext cx="333600" cy="333600"/>
            <a:chOff x="305150" y="2772600"/>
            <a:chExt cx="333600" cy="333600"/>
          </a:xfrm>
        </p:grpSpPr>
        <p:sp>
          <p:nvSpPr>
            <p:cNvPr id="248" name="Google Shape;248;p28"/>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28"/>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250" name="Google Shape;250;p28"/>
          <p:cNvGrpSpPr/>
          <p:nvPr/>
        </p:nvGrpSpPr>
        <p:grpSpPr>
          <a:xfrm>
            <a:off x="1810400" y="851750"/>
            <a:ext cx="333600" cy="333600"/>
            <a:chOff x="305150" y="1935050"/>
            <a:chExt cx="333600" cy="333600"/>
          </a:xfrm>
        </p:grpSpPr>
        <p:sp>
          <p:nvSpPr>
            <p:cNvPr id="251" name="Google Shape;251;p28"/>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252" name="Google Shape;252;p28"/>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258" name="Google Shape;258;p29"/>
          <p:cNvSpPr txBox="1"/>
          <p:nvPr>
            <p:ph idx="2" type="body"/>
          </p:nvPr>
        </p:nvSpPr>
        <p:spPr>
          <a:xfrm>
            <a:off x="6142770"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a:t>
            </a:r>
            <a:r>
              <a:rPr lang="en">
                <a:solidFill>
                  <a:schemeClr val="dk1"/>
                </a:solidFill>
              </a:rPr>
              <a:t>ctions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t/>
            </a:r>
            <a:endParaRPr sz="1000" strike="sngStrike"/>
          </a:p>
        </p:txBody>
      </p:sp>
      <p:sp>
        <p:nvSpPr>
          <p:cNvPr id="259" name="Google Shape;259;p29"/>
          <p:cNvSpPr txBox="1"/>
          <p:nvPr>
            <p:ph idx="2" type="body"/>
          </p:nvPr>
        </p:nvSpPr>
        <p:spPr>
          <a:xfrm>
            <a:off x="3193014"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Clr>
                <a:srgbClr val="000000"/>
              </a:buClr>
              <a:buSzPts val="1100"/>
              <a:buFont typeface="Arial"/>
              <a:buNone/>
            </a:pPr>
            <a:r>
              <a:t/>
            </a:r>
            <a:endParaRPr sz="1000"/>
          </a:p>
        </p:txBody>
      </p:sp>
      <p:sp>
        <p:nvSpPr>
          <p:cNvPr id="260" name="Google Shape;260;p29"/>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FAQs, howtos, tutorials, videos, etc. for the end user</a:t>
            </a:r>
            <a:endParaRPr sz="1000">
              <a:solidFill>
                <a:schemeClr val="dk1"/>
              </a:solidFill>
            </a:endParaRPr>
          </a:p>
        </p:txBody>
      </p:sp>
      <p:sp>
        <p:nvSpPr>
          <p:cNvPr id="261" name="Google Shape;261;p29"/>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User documentation</a:t>
            </a:r>
            <a:endParaRPr sz="1800">
              <a:solidFill>
                <a:srgbClr val="E2066F"/>
              </a:solidFill>
            </a:endParaRPr>
          </a:p>
        </p:txBody>
      </p:sp>
      <p:sp>
        <p:nvSpPr>
          <p:cNvPr id="262" name="Google Shape;262;p29"/>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users</a:t>
            </a:r>
            <a:endParaRPr sz="1200"/>
          </a:p>
        </p:txBody>
      </p:sp>
      <p:pic>
        <p:nvPicPr>
          <p:cNvPr id="263" name="Google Shape;263;p29">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264" name="Google Shape;264;p29"/>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265" name="Google Shape;265;p29"/>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266" name="Google Shape;266;p29"/>
          <p:cNvGrpSpPr/>
          <p:nvPr/>
        </p:nvGrpSpPr>
        <p:grpSpPr>
          <a:xfrm>
            <a:off x="1381775" y="851750"/>
            <a:ext cx="333600" cy="333600"/>
            <a:chOff x="305150" y="1296825"/>
            <a:chExt cx="333600" cy="333600"/>
          </a:xfrm>
        </p:grpSpPr>
        <p:sp>
          <p:nvSpPr>
            <p:cNvPr id="267" name="Google Shape;267;p29"/>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29"/>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269" name="Google Shape;269;p29"/>
          <p:cNvGrpSpPr/>
          <p:nvPr/>
        </p:nvGrpSpPr>
        <p:grpSpPr>
          <a:xfrm>
            <a:off x="2667650" y="851750"/>
            <a:ext cx="333600" cy="333600"/>
            <a:chOff x="305150" y="3610150"/>
            <a:chExt cx="333600" cy="333600"/>
          </a:xfrm>
        </p:grpSpPr>
        <p:sp>
          <p:nvSpPr>
            <p:cNvPr id="270" name="Google Shape;270;p29"/>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29"/>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272" name="Google Shape;272;p29"/>
          <p:cNvGrpSpPr/>
          <p:nvPr/>
        </p:nvGrpSpPr>
        <p:grpSpPr>
          <a:xfrm>
            <a:off x="2239025" y="851750"/>
            <a:ext cx="333600" cy="333600"/>
            <a:chOff x="305150" y="2772600"/>
            <a:chExt cx="333600" cy="333600"/>
          </a:xfrm>
        </p:grpSpPr>
        <p:sp>
          <p:nvSpPr>
            <p:cNvPr id="273" name="Google Shape;273;p29"/>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29"/>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275" name="Google Shape;275;p29"/>
          <p:cNvGrpSpPr/>
          <p:nvPr/>
        </p:nvGrpSpPr>
        <p:grpSpPr>
          <a:xfrm>
            <a:off x="1810400" y="851750"/>
            <a:ext cx="333600" cy="333600"/>
            <a:chOff x="305150" y="1935050"/>
            <a:chExt cx="333600" cy="333600"/>
          </a:xfrm>
        </p:grpSpPr>
        <p:sp>
          <p:nvSpPr>
            <p:cNvPr id="276" name="Google Shape;276;p29"/>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277" name="Google Shape;277;p29"/>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txBox="1"/>
          <p:nvPr>
            <p:ph idx="2" type="body"/>
          </p:nvPr>
        </p:nvSpPr>
        <p:spPr>
          <a:xfrm>
            <a:off x="243125" y="801650"/>
            <a:ext cx="2758200" cy="40392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800"/>
              </a:spcBef>
              <a:spcAft>
                <a:spcPts val="0"/>
              </a:spcAft>
              <a:buNone/>
            </a:pPr>
            <a:r>
              <a:t/>
            </a:r>
            <a:endParaRPr sz="1000"/>
          </a:p>
        </p:txBody>
      </p:sp>
      <p:sp>
        <p:nvSpPr>
          <p:cNvPr id="283" name="Google Shape;283;p30"/>
          <p:cNvSpPr txBox="1"/>
          <p:nvPr>
            <p:ph idx="2" type="body"/>
          </p:nvPr>
        </p:nvSpPr>
        <p:spPr>
          <a:xfrm>
            <a:off x="3193000" y="801650"/>
            <a:ext cx="2758200" cy="40392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284" name="Google Shape;284;p30"/>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a:t>
            </a:r>
            <a:r>
              <a:rPr lang="en">
                <a:solidFill>
                  <a:schemeClr val="dk1"/>
                </a:solidFill>
              </a:rPr>
              <a:t>ction</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chemeClr val="dk1"/>
              </a:solidFill>
            </a:endParaRPr>
          </a:p>
        </p:txBody>
      </p:sp>
      <p:sp>
        <p:nvSpPr>
          <p:cNvPr id="285" name="Google Shape;285;p30"/>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Forums, Q&amp;A, chat, mailing lists, news groups, social networks… any service where users discuss and support each others</a:t>
            </a:r>
            <a:endParaRPr sz="1000">
              <a:solidFill>
                <a:schemeClr val="dk1"/>
              </a:solidFill>
            </a:endParaRPr>
          </a:p>
        </p:txBody>
      </p:sp>
      <p:sp>
        <p:nvSpPr>
          <p:cNvPr id="286" name="Google Shape;286;p30"/>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users</a:t>
            </a:r>
            <a:endParaRPr sz="1200"/>
          </a:p>
        </p:txBody>
      </p:sp>
      <p:sp>
        <p:nvSpPr>
          <p:cNvPr id="287" name="Google Shape;287;p30"/>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Discussion platforms</a:t>
            </a:r>
            <a:endParaRPr b="1" sz="1400">
              <a:solidFill>
                <a:srgbClr val="251B5B"/>
              </a:solidFill>
            </a:endParaRPr>
          </a:p>
        </p:txBody>
      </p:sp>
      <p:pic>
        <p:nvPicPr>
          <p:cNvPr id="288" name="Google Shape;288;p30">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289" name="Google Shape;289;p30"/>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290" name="Google Shape;290;p30"/>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291" name="Google Shape;291;p30"/>
          <p:cNvGrpSpPr/>
          <p:nvPr/>
        </p:nvGrpSpPr>
        <p:grpSpPr>
          <a:xfrm>
            <a:off x="1381775" y="851750"/>
            <a:ext cx="333600" cy="333600"/>
            <a:chOff x="305150" y="1296825"/>
            <a:chExt cx="333600" cy="333600"/>
          </a:xfrm>
        </p:grpSpPr>
        <p:sp>
          <p:nvSpPr>
            <p:cNvPr id="292" name="Google Shape;292;p30"/>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0"/>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294" name="Google Shape;294;p30"/>
          <p:cNvGrpSpPr/>
          <p:nvPr/>
        </p:nvGrpSpPr>
        <p:grpSpPr>
          <a:xfrm>
            <a:off x="2667650" y="851750"/>
            <a:ext cx="333600" cy="333600"/>
            <a:chOff x="305150" y="3610150"/>
            <a:chExt cx="333600" cy="333600"/>
          </a:xfrm>
        </p:grpSpPr>
        <p:sp>
          <p:nvSpPr>
            <p:cNvPr id="295" name="Google Shape;295;p30"/>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0"/>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297" name="Google Shape;297;p30"/>
          <p:cNvGrpSpPr/>
          <p:nvPr/>
        </p:nvGrpSpPr>
        <p:grpSpPr>
          <a:xfrm>
            <a:off x="2239025" y="851750"/>
            <a:ext cx="333600" cy="333600"/>
            <a:chOff x="305150" y="2772600"/>
            <a:chExt cx="333600" cy="333600"/>
          </a:xfrm>
        </p:grpSpPr>
        <p:sp>
          <p:nvSpPr>
            <p:cNvPr id="298" name="Google Shape;298;p30"/>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0"/>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00" name="Google Shape;300;p30"/>
          <p:cNvGrpSpPr/>
          <p:nvPr/>
        </p:nvGrpSpPr>
        <p:grpSpPr>
          <a:xfrm>
            <a:off x="1810400" y="851750"/>
            <a:ext cx="333600" cy="333600"/>
            <a:chOff x="305150" y="1935050"/>
            <a:chExt cx="333600" cy="333600"/>
          </a:xfrm>
        </p:grpSpPr>
        <p:sp>
          <p:nvSpPr>
            <p:cNvPr id="301" name="Google Shape;301;p30"/>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02" name="Google Shape;302;p30"/>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1"/>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solidFill>
                <a:srgbClr val="251B5B"/>
              </a:solidFill>
            </a:endParaRPr>
          </a:p>
        </p:txBody>
      </p:sp>
      <p:sp>
        <p:nvSpPr>
          <p:cNvPr id="308" name="Google Shape;308;p31"/>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09" name="Google Shape;309;p31"/>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10" name="Google Shape;310;p31"/>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Why the project has been started, what is it supposed to solve?</a:t>
            </a:r>
            <a:br>
              <a:rPr lang="en" sz="1000">
                <a:solidFill>
                  <a:schemeClr val="dk1"/>
                </a:solidFill>
              </a:rPr>
            </a:br>
            <a:r>
              <a:rPr lang="en" sz="1000">
                <a:solidFill>
                  <a:schemeClr val="dk1"/>
                </a:solidFill>
              </a:rPr>
              <a:t>Please note that this about the project itself, not about an eventual company supporting it.</a:t>
            </a:r>
            <a:endParaRPr sz="1000">
              <a:solidFill>
                <a:schemeClr val="dk1"/>
              </a:solidFill>
            </a:endParaRPr>
          </a:p>
        </p:txBody>
      </p:sp>
      <p:sp>
        <p:nvSpPr>
          <p:cNvPr id="311" name="Google Shape;311;p31"/>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developers</a:t>
            </a:r>
            <a:endParaRPr sz="1200"/>
          </a:p>
        </p:txBody>
      </p:sp>
      <p:sp>
        <p:nvSpPr>
          <p:cNvPr id="312" name="Google Shape;312;p3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Mission statement</a:t>
            </a:r>
            <a:endParaRPr b="1" sz="1400">
              <a:solidFill>
                <a:srgbClr val="251B5B"/>
              </a:solidFill>
            </a:endParaRPr>
          </a:p>
        </p:txBody>
      </p:sp>
      <p:pic>
        <p:nvPicPr>
          <p:cNvPr id="313" name="Google Shape;313;p31">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14" name="Google Shape;314;p31"/>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15" name="Google Shape;315;p31"/>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16" name="Google Shape;316;p31"/>
          <p:cNvGrpSpPr/>
          <p:nvPr/>
        </p:nvGrpSpPr>
        <p:grpSpPr>
          <a:xfrm>
            <a:off x="1381775" y="851750"/>
            <a:ext cx="333600" cy="333600"/>
            <a:chOff x="305150" y="1296825"/>
            <a:chExt cx="333600" cy="333600"/>
          </a:xfrm>
        </p:grpSpPr>
        <p:sp>
          <p:nvSpPr>
            <p:cNvPr id="317" name="Google Shape;317;p31"/>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31"/>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319" name="Google Shape;319;p31"/>
          <p:cNvGrpSpPr/>
          <p:nvPr/>
        </p:nvGrpSpPr>
        <p:grpSpPr>
          <a:xfrm>
            <a:off x="2667650" y="851750"/>
            <a:ext cx="333600" cy="333600"/>
            <a:chOff x="305150" y="3610150"/>
            <a:chExt cx="333600" cy="333600"/>
          </a:xfrm>
        </p:grpSpPr>
        <p:sp>
          <p:nvSpPr>
            <p:cNvPr id="320" name="Google Shape;320;p31"/>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31"/>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322" name="Google Shape;322;p31"/>
          <p:cNvGrpSpPr/>
          <p:nvPr/>
        </p:nvGrpSpPr>
        <p:grpSpPr>
          <a:xfrm>
            <a:off x="2239025" y="851750"/>
            <a:ext cx="333600" cy="333600"/>
            <a:chOff x="305150" y="2772600"/>
            <a:chExt cx="333600" cy="333600"/>
          </a:xfrm>
        </p:grpSpPr>
        <p:sp>
          <p:nvSpPr>
            <p:cNvPr id="323" name="Google Shape;323;p31"/>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31"/>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25" name="Google Shape;325;p31"/>
          <p:cNvGrpSpPr/>
          <p:nvPr/>
        </p:nvGrpSpPr>
        <p:grpSpPr>
          <a:xfrm>
            <a:off x="1810400" y="851750"/>
            <a:ext cx="333600" cy="333600"/>
            <a:chOff x="305150" y="1935050"/>
            <a:chExt cx="333600" cy="333600"/>
          </a:xfrm>
        </p:grpSpPr>
        <p:sp>
          <p:nvSpPr>
            <p:cNvPr id="326" name="Google Shape;326;p31"/>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27" name="Google Shape;327;p31"/>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2"/>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333" name="Google Shape;333;p32"/>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a:p>
            <a:pPr indent="60960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a:p>
            <a:pPr indent="0" lvl="0" marL="0" rtl="0" algn="l">
              <a:lnSpc>
                <a:spcPct val="100000"/>
              </a:lnSpc>
              <a:spcBef>
                <a:spcPts val="800"/>
              </a:spcBef>
              <a:spcAft>
                <a:spcPts val="0"/>
              </a:spcAft>
              <a:buNone/>
            </a:pPr>
            <a:r>
              <a:t/>
            </a:r>
            <a:endParaRPr sz="1000">
              <a:solidFill>
                <a:schemeClr val="dk1"/>
              </a:solidFill>
            </a:endParaRPr>
          </a:p>
        </p:txBody>
      </p:sp>
      <p:sp>
        <p:nvSpPr>
          <p:cNvPr id="334" name="Google Shape;334;p32"/>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p:txBody>
      </p:sp>
      <p:sp>
        <p:nvSpPr>
          <p:cNvPr id="335" name="Google Shape;335;p32"/>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All the useful information to contribute to the project in many ways, and not only with code</a:t>
            </a:r>
            <a:endParaRPr sz="1000">
              <a:solidFill>
                <a:schemeClr val="dk1"/>
              </a:solidFill>
            </a:endParaRPr>
          </a:p>
        </p:txBody>
      </p:sp>
      <p:sp>
        <p:nvSpPr>
          <p:cNvPr id="336" name="Google Shape;336;p32"/>
          <p:cNvSpPr txBox="1"/>
          <p:nvPr>
            <p:ph idx="2" type="body"/>
          </p:nvPr>
        </p:nvSpPr>
        <p:spPr>
          <a:xfrm>
            <a:off x="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Clr>
                <a:srgbClr val="000000"/>
              </a:buClr>
              <a:buSzPts val="1100"/>
              <a:buFont typeface="Arial"/>
              <a:buNone/>
            </a:pPr>
            <a:r>
              <a:rPr lang="en" sz="1200">
                <a:solidFill>
                  <a:schemeClr val="dk1"/>
                </a:solidFill>
              </a:rPr>
              <a:t>Community development -- Encourage developers</a:t>
            </a:r>
            <a:endParaRPr sz="1200">
              <a:solidFill>
                <a:schemeClr val="dk1"/>
              </a:solidFill>
            </a:endParaRPr>
          </a:p>
        </p:txBody>
      </p:sp>
      <p:sp>
        <p:nvSpPr>
          <p:cNvPr id="337" name="Google Shape;337;p3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Contribution guidelines</a:t>
            </a:r>
            <a:endParaRPr b="1" sz="1400">
              <a:solidFill>
                <a:srgbClr val="251B5B"/>
              </a:solidFill>
            </a:endParaRPr>
          </a:p>
        </p:txBody>
      </p:sp>
      <p:pic>
        <p:nvPicPr>
          <p:cNvPr id="338" name="Google Shape;338;p32">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39" name="Google Shape;339;p32"/>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40" name="Google Shape;340;p32"/>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41" name="Google Shape;341;p32"/>
          <p:cNvGrpSpPr/>
          <p:nvPr/>
        </p:nvGrpSpPr>
        <p:grpSpPr>
          <a:xfrm>
            <a:off x="1381775" y="851750"/>
            <a:ext cx="333600" cy="333600"/>
            <a:chOff x="305150" y="1296825"/>
            <a:chExt cx="333600" cy="333600"/>
          </a:xfrm>
        </p:grpSpPr>
        <p:sp>
          <p:nvSpPr>
            <p:cNvPr id="342" name="Google Shape;342;p3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32"/>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344" name="Google Shape;344;p32"/>
          <p:cNvGrpSpPr/>
          <p:nvPr/>
        </p:nvGrpSpPr>
        <p:grpSpPr>
          <a:xfrm>
            <a:off x="2667650" y="851750"/>
            <a:ext cx="333600" cy="333600"/>
            <a:chOff x="305150" y="3610150"/>
            <a:chExt cx="333600" cy="333600"/>
          </a:xfrm>
        </p:grpSpPr>
        <p:sp>
          <p:nvSpPr>
            <p:cNvPr id="345" name="Google Shape;345;p3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32"/>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347" name="Google Shape;347;p32"/>
          <p:cNvGrpSpPr/>
          <p:nvPr/>
        </p:nvGrpSpPr>
        <p:grpSpPr>
          <a:xfrm>
            <a:off x="2239025" y="851750"/>
            <a:ext cx="333600" cy="333600"/>
            <a:chOff x="305150" y="2772600"/>
            <a:chExt cx="333600" cy="333600"/>
          </a:xfrm>
        </p:grpSpPr>
        <p:sp>
          <p:nvSpPr>
            <p:cNvPr id="348" name="Google Shape;348;p3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32"/>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50" name="Google Shape;350;p32"/>
          <p:cNvGrpSpPr/>
          <p:nvPr/>
        </p:nvGrpSpPr>
        <p:grpSpPr>
          <a:xfrm>
            <a:off x="1810400" y="851750"/>
            <a:ext cx="333600" cy="333600"/>
            <a:chOff x="305150" y="1935050"/>
            <a:chExt cx="333600" cy="333600"/>
          </a:xfrm>
        </p:grpSpPr>
        <p:sp>
          <p:nvSpPr>
            <p:cNvPr id="351" name="Google Shape;351;p3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52" name="Google Shape;352;p32"/>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800"/>
              </a:spcBef>
              <a:spcAft>
                <a:spcPts val="0"/>
              </a:spcAft>
              <a:buNone/>
            </a:pPr>
            <a:r>
              <a:t/>
            </a:r>
            <a:endParaRPr sz="1000">
              <a:latin typeface="Arial"/>
              <a:ea typeface="Arial"/>
              <a:cs typeface="Arial"/>
              <a:sym typeface="Arial"/>
            </a:endParaRPr>
          </a:p>
        </p:txBody>
      </p:sp>
      <p:sp>
        <p:nvSpPr>
          <p:cNvPr id="358" name="Google Shape;358;p3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800"/>
              </a:spcBef>
              <a:spcAft>
                <a:spcPts val="0"/>
              </a:spcAft>
              <a:buNone/>
            </a:pPr>
            <a:r>
              <a:t/>
            </a:r>
            <a:endParaRPr sz="1000">
              <a:solidFill>
                <a:schemeClr val="dk1"/>
              </a:solidFill>
              <a:latin typeface="Arial"/>
              <a:ea typeface="Arial"/>
              <a:cs typeface="Arial"/>
              <a:sym typeface="Arial"/>
            </a:endParaRPr>
          </a:p>
        </p:txBody>
      </p:sp>
      <p:sp>
        <p:nvSpPr>
          <p:cNvPr id="359" name="Google Shape;359;p3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800"/>
              </a:spcBef>
              <a:spcAft>
                <a:spcPts val="0"/>
              </a:spcAft>
              <a:buNone/>
            </a:pPr>
            <a:r>
              <a:t/>
            </a:r>
            <a:endParaRPr sz="1000">
              <a:solidFill>
                <a:schemeClr val="dk1"/>
              </a:solidFill>
              <a:latin typeface="Arial"/>
              <a:ea typeface="Arial"/>
              <a:cs typeface="Arial"/>
              <a:sym typeface="Arial"/>
            </a:endParaRPr>
          </a:p>
        </p:txBody>
      </p:sp>
      <p:sp>
        <p:nvSpPr>
          <p:cNvPr id="360" name="Google Shape;360;p33"/>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The “forge” where code contributors collaborate, usually a bug tracker, a doc and a chat.</a:t>
            </a:r>
            <a:endParaRPr sz="1000">
              <a:solidFill>
                <a:schemeClr val="dk1"/>
              </a:solidFill>
            </a:endParaRPr>
          </a:p>
          <a:p>
            <a:pPr indent="0" lvl="0" marL="0" marR="0" rtl="0" algn="l">
              <a:lnSpc>
                <a:spcPct val="100000"/>
              </a:lnSpc>
              <a:spcBef>
                <a:spcPts val="0"/>
              </a:spcBef>
              <a:spcAft>
                <a:spcPts val="0"/>
              </a:spcAft>
              <a:buNone/>
            </a:pPr>
            <a:r>
              <a:rPr lang="en" sz="1000">
                <a:solidFill>
                  <a:schemeClr val="dk1"/>
                </a:solidFill>
              </a:rPr>
              <a:t>Examples: IRC, Slack, Wiki/Doc, Jira, Tuleap, Bugzilla, GitHub, project kanban,</a:t>
            </a:r>
            <a:endParaRPr sz="1000">
              <a:solidFill>
                <a:schemeClr val="dk1"/>
              </a:solidFill>
            </a:endParaRPr>
          </a:p>
        </p:txBody>
      </p:sp>
      <p:sp>
        <p:nvSpPr>
          <p:cNvPr id="361" name="Google Shape;361;p33"/>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developers</a:t>
            </a:r>
            <a:endParaRPr sz="1200">
              <a:solidFill>
                <a:schemeClr val="dk1"/>
              </a:solidFill>
            </a:endParaRPr>
          </a:p>
        </p:txBody>
      </p:sp>
      <p:sp>
        <p:nvSpPr>
          <p:cNvPr id="362" name="Google Shape;362;p3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Developers platform</a:t>
            </a:r>
            <a:endParaRPr b="1" sz="1400">
              <a:solidFill>
                <a:srgbClr val="251B5B"/>
              </a:solidFill>
            </a:endParaRPr>
          </a:p>
        </p:txBody>
      </p:sp>
      <p:pic>
        <p:nvPicPr>
          <p:cNvPr id="363" name="Google Shape;363;p3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64" name="Google Shape;364;p3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65" name="Google Shape;365;p3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66" name="Google Shape;366;p33"/>
          <p:cNvGrpSpPr/>
          <p:nvPr/>
        </p:nvGrpSpPr>
        <p:grpSpPr>
          <a:xfrm>
            <a:off x="2667650" y="851750"/>
            <a:ext cx="333600" cy="333600"/>
            <a:chOff x="305150" y="1296825"/>
            <a:chExt cx="333600" cy="333600"/>
          </a:xfrm>
        </p:grpSpPr>
        <p:sp>
          <p:nvSpPr>
            <p:cNvPr id="367" name="Google Shape;367;p3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33"/>
            <p:cNvPicPr preferRelativeResize="0"/>
            <p:nvPr/>
          </p:nvPicPr>
          <p:blipFill>
            <a:blip r:embed="rId5">
              <a:alphaModFix/>
            </a:blip>
            <a:stretch>
              <a:fillRect/>
            </a:stretch>
          </p:blipFill>
          <p:spPr>
            <a:xfrm>
              <a:off x="347175" y="1338850"/>
              <a:ext cx="249550" cy="24955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4"/>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374" name="Google Shape;374;p34"/>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75" name="Google Shape;375;p34"/>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76" name="Google Shape;376;p34"/>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Rules to follow when contributing to the project or using the services to collaborate around the project, the discussion are </a:t>
            </a:r>
            <a:r>
              <a:rPr lang="en" sz="1000">
                <a:solidFill>
                  <a:schemeClr val="dk1"/>
                </a:solidFill>
              </a:rPr>
              <a:t>respectful</a:t>
            </a:r>
            <a:r>
              <a:rPr lang="en" sz="1000">
                <a:solidFill>
                  <a:schemeClr val="dk1"/>
                </a:solidFill>
              </a:rPr>
              <a:t>, polite, and based on good will. It must be </a:t>
            </a:r>
            <a:r>
              <a:rPr lang="en" sz="1000">
                <a:solidFill>
                  <a:schemeClr val="dk1"/>
                </a:solidFill>
              </a:rPr>
              <a:t>enforceable</a:t>
            </a:r>
            <a:r>
              <a:rPr lang="en" sz="1000">
                <a:solidFill>
                  <a:schemeClr val="dk1"/>
                </a:solidFill>
              </a:rPr>
              <a:t>.</a:t>
            </a:r>
            <a:endParaRPr sz="1000">
              <a:solidFill>
                <a:schemeClr val="dk1"/>
              </a:solidFill>
            </a:endParaRPr>
          </a:p>
        </p:txBody>
      </p:sp>
      <p:sp>
        <p:nvSpPr>
          <p:cNvPr id="377" name="Google Shape;377;p34"/>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contributors</a:t>
            </a:r>
            <a:endParaRPr sz="1200"/>
          </a:p>
        </p:txBody>
      </p:sp>
      <p:sp>
        <p:nvSpPr>
          <p:cNvPr id="378" name="Google Shape;378;p34"/>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Code of conduct</a:t>
            </a:r>
            <a:endParaRPr b="1" sz="1400">
              <a:solidFill>
                <a:srgbClr val="251B5B"/>
              </a:solidFill>
            </a:endParaRPr>
          </a:p>
        </p:txBody>
      </p:sp>
      <p:pic>
        <p:nvPicPr>
          <p:cNvPr id="379" name="Google Shape;379;p34">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80" name="Google Shape;380;p34"/>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81" name="Google Shape;381;p34"/>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82" name="Google Shape;382;p34"/>
          <p:cNvGrpSpPr/>
          <p:nvPr/>
        </p:nvGrpSpPr>
        <p:grpSpPr>
          <a:xfrm>
            <a:off x="1381775" y="851750"/>
            <a:ext cx="333600" cy="333600"/>
            <a:chOff x="305150" y="1296825"/>
            <a:chExt cx="333600" cy="333600"/>
          </a:xfrm>
        </p:grpSpPr>
        <p:sp>
          <p:nvSpPr>
            <p:cNvPr id="383" name="Google Shape;383;p34"/>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34"/>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385" name="Google Shape;385;p34"/>
          <p:cNvGrpSpPr/>
          <p:nvPr/>
        </p:nvGrpSpPr>
        <p:grpSpPr>
          <a:xfrm>
            <a:off x="2667650" y="851750"/>
            <a:ext cx="333600" cy="333600"/>
            <a:chOff x="305150" y="3610150"/>
            <a:chExt cx="333600" cy="333600"/>
          </a:xfrm>
        </p:grpSpPr>
        <p:sp>
          <p:nvSpPr>
            <p:cNvPr id="386" name="Google Shape;386;p34"/>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34"/>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388" name="Google Shape;388;p34"/>
          <p:cNvGrpSpPr/>
          <p:nvPr/>
        </p:nvGrpSpPr>
        <p:grpSpPr>
          <a:xfrm>
            <a:off x="2239025" y="851750"/>
            <a:ext cx="333600" cy="333600"/>
            <a:chOff x="305150" y="2772600"/>
            <a:chExt cx="333600" cy="333600"/>
          </a:xfrm>
        </p:grpSpPr>
        <p:sp>
          <p:nvSpPr>
            <p:cNvPr id="389" name="Google Shape;389;p34"/>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34"/>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91" name="Google Shape;391;p34"/>
          <p:cNvGrpSpPr/>
          <p:nvPr/>
        </p:nvGrpSpPr>
        <p:grpSpPr>
          <a:xfrm>
            <a:off x="1810400" y="851750"/>
            <a:ext cx="333600" cy="333600"/>
            <a:chOff x="305150" y="1935050"/>
            <a:chExt cx="333600" cy="333600"/>
          </a:xfrm>
        </p:grpSpPr>
        <p:sp>
          <p:nvSpPr>
            <p:cNvPr id="392" name="Google Shape;392;p34"/>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93" name="Google Shape;393;p34"/>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5"/>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399" name="Google Shape;399;p35"/>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00" name="Google Shape;400;p35"/>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01" name="Google Shape;401;p35"/>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latin typeface="Arial"/>
                <a:ea typeface="Arial"/>
                <a:cs typeface="Arial"/>
                <a:sym typeface="Arial"/>
              </a:rPr>
              <a:t>Description of how decisions are taken, including the roles in the project (people and companies/</a:t>
            </a:r>
            <a:r>
              <a:rPr lang="en" sz="1000">
                <a:solidFill>
                  <a:schemeClr val="dk1"/>
                </a:solidFill>
              </a:rPr>
              <a:t>organisations</a:t>
            </a:r>
            <a:r>
              <a:rPr lang="en" sz="1000">
                <a:latin typeface="Arial"/>
                <a:ea typeface="Arial"/>
                <a:cs typeface="Arial"/>
                <a:sym typeface="Arial"/>
              </a:rPr>
              <a:t>), and how to obtain them.</a:t>
            </a:r>
            <a:endParaRPr sz="1000">
              <a:latin typeface="Arial"/>
              <a:ea typeface="Arial"/>
              <a:cs typeface="Arial"/>
              <a:sym typeface="Arial"/>
            </a:endParaRPr>
          </a:p>
        </p:txBody>
      </p:sp>
      <p:sp>
        <p:nvSpPr>
          <p:cNvPr id="402" name="Google Shape;402;p35"/>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contributors</a:t>
            </a:r>
            <a:endParaRPr sz="1200">
              <a:solidFill>
                <a:schemeClr val="dk1"/>
              </a:solidFill>
            </a:endParaRPr>
          </a:p>
        </p:txBody>
      </p:sp>
      <p:sp>
        <p:nvSpPr>
          <p:cNvPr id="403" name="Google Shape;403;p3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Governance</a:t>
            </a:r>
            <a:endParaRPr b="1" sz="1400">
              <a:solidFill>
                <a:srgbClr val="251B5B"/>
              </a:solidFill>
            </a:endParaRPr>
          </a:p>
        </p:txBody>
      </p:sp>
      <p:pic>
        <p:nvPicPr>
          <p:cNvPr id="404" name="Google Shape;404;p35">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05" name="Google Shape;405;p35"/>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06" name="Google Shape;406;p35"/>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07" name="Google Shape;407;p35"/>
          <p:cNvGrpSpPr/>
          <p:nvPr/>
        </p:nvGrpSpPr>
        <p:grpSpPr>
          <a:xfrm>
            <a:off x="1381775" y="851750"/>
            <a:ext cx="333600" cy="333600"/>
            <a:chOff x="305150" y="1296825"/>
            <a:chExt cx="333600" cy="333600"/>
          </a:xfrm>
        </p:grpSpPr>
        <p:sp>
          <p:nvSpPr>
            <p:cNvPr id="408" name="Google Shape;408;p35"/>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35"/>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10" name="Google Shape;410;p35"/>
          <p:cNvGrpSpPr/>
          <p:nvPr/>
        </p:nvGrpSpPr>
        <p:grpSpPr>
          <a:xfrm>
            <a:off x="2667650" y="851750"/>
            <a:ext cx="333600" cy="333600"/>
            <a:chOff x="305150" y="3610150"/>
            <a:chExt cx="333600" cy="333600"/>
          </a:xfrm>
        </p:grpSpPr>
        <p:sp>
          <p:nvSpPr>
            <p:cNvPr id="411" name="Google Shape;411;p35"/>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35"/>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13" name="Google Shape;413;p35"/>
          <p:cNvGrpSpPr/>
          <p:nvPr/>
        </p:nvGrpSpPr>
        <p:grpSpPr>
          <a:xfrm>
            <a:off x="2239025" y="851750"/>
            <a:ext cx="333600" cy="333600"/>
            <a:chOff x="305150" y="2772600"/>
            <a:chExt cx="333600" cy="333600"/>
          </a:xfrm>
        </p:grpSpPr>
        <p:sp>
          <p:nvSpPr>
            <p:cNvPr id="414" name="Google Shape;414;p35"/>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5" name="Google Shape;415;p35"/>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16" name="Google Shape;416;p35"/>
          <p:cNvGrpSpPr/>
          <p:nvPr/>
        </p:nvGrpSpPr>
        <p:grpSpPr>
          <a:xfrm>
            <a:off x="1810400" y="851750"/>
            <a:ext cx="333600" cy="333600"/>
            <a:chOff x="305150" y="1935050"/>
            <a:chExt cx="333600" cy="333600"/>
          </a:xfrm>
        </p:grpSpPr>
        <p:sp>
          <p:nvSpPr>
            <p:cNvPr id="417" name="Google Shape;417;p35"/>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18" name="Google Shape;418;p35"/>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6"/>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424" name="Google Shape;424;p36"/>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25" name="Google Shape;425;p36"/>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26" name="Google Shape;426;p36"/>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Dedicated “big” events, business events, meetups, local users groups, blogs, videos and marketing in general...</a:t>
            </a:r>
            <a:endParaRPr sz="1000">
              <a:solidFill>
                <a:schemeClr val="dk1"/>
              </a:solidFill>
            </a:endParaRPr>
          </a:p>
        </p:txBody>
      </p:sp>
      <p:sp>
        <p:nvSpPr>
          <p:cNvPr id="427" name="Google Shape;427;p36"/>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contributors</a:t>
            </a:r>
            <a:endParaRPr sz="1200">
              <a:solidFill>
                <a:schemeClr val="dk1"/>
              </a:solidFill>
            </a:endParaRPr>
          </a:p>
        </p:txBody>
      </p:sp>
      <p:sp>
        <p:nvSpPr>
          <p:cNvPr id="428" name="Google Shape;428;p36"/>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Events &amp; promotion</a:t>
            </a:r>
            <a:endParaRPr b="1" sz="1400">
              <a:solidFill>
                <a:srgbClr val="251B5B"/>
              </a:solidFill>
            </a:endParaRPr>
          </a:p>
        </p:txBody>
      </p:sp>
      <p:pic>
        <p:nvPicPr>
          <p:cNvPr id="429" name="Google Shape;429;p36">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30" name="Google Shape;430;p36"/>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31" name="Google Shape;431;p36"/>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32" name="Google Shape;432;p36"/>
          <p:cNvGrpSpPr/>
          <p:nvPr/>
        </p:nvGrpSpPr>
        <p:grpSpPr>
          <a:xfrm>
            <a:off x="1381775" y="851750"/>
            <a:ext cx="333600" cy="333600"/>
            <a:chOff x="305150" y="1296825"/>
            <a:chExt cx="333600" cy="333600"/>
          </a:xfrm>
        </p:grpSpPr>
        <p:sp>
          <p:nvSpPr>
            <p:cNvPr id="433" name="Google Shape;433;p36"/>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36"/>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35" name="Google Shape;435;p36"/>
          <p:cNvGrpSpPr/>
          <p:nvPr/>
        </p:nvGrpSpPr>
        <p:grpSpPr>
          <a:xfrm>
            <a:off x="2667650" y="851750"/>
            <a:ext cx="333600" cy="333600"/>
            <a:chOff x="305150" y="3610150"/>
            <a:chExt cx="333600" cy="333600"/>
          </a:xfrm>
        </p:grpSpPr>
        <p:sp>
          <p:nvSpPr>
            <p:cNvPr id="436" name="Google Shape;436;p36"/>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7" name="Google Shape;437;p36"/>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38" name="Google Shape;438;p36"/>
          <p:cNvGrpSpPr/>
          <p:nvPr/>
        </p:nvGrpSpPr>
        <p:grpSpPr>
          <a:xfrm>
            <a:off x="2239025" y="851750"/>
            <a:ext cx="333600" cy="333600"/>
            <a:chOff x="305150" y="2772600"/>
            <a:chExt cx="333600" cy="333600"/>
          </a:xfrm>
        </p:grpSpPr>
        <p:sp>
          <p:nvSpPr>
            <p:cNvPr id="439" name="Google Shape;439;p36"/>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0" name="Google Shape;440;p36"/>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41" name="Google Shape;441;p36"/>
          <p:cNvGrpSpPr/>
          <p:nvPr/>
        </p:nvGrpSpPr>
        <p:grpSpPr>
          <a:xfrm>
            <a:off x="1810400" y="851750"/>
            <a:ext cx="333600" cy="333600"/>
            <a:chOff x="305150" y="1935050"/>
            <a:chExt cx="333600" cy="333600"/>
          </a:xfrm>
        </p:grpSpPr>
        <p:sp>
          <p:nvSpPr>
            <p:cNvPr id="442" name="Google Shape;442;p36"/>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43" name="Google Shape;443;p36"/>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9"/>
          <p:cNvSpPr txBox="1"/>
          <p:nvPr>
            <p:ph type="title"/>
          </p:nvPr>
        </p:nvSpPr>
        <p:spPr>
          <a:xfrm>
            <a:off x="1609350" y="17876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Introduction</a:t>
            </a:r>
            <a:endParaRPr>
              <a:solidFill>
                <a:schemeClr val="dk2"/>
              </a:solidFill>
            </a:endParaRPr>
          </a:p>
          <a:p>
            <a:pPr indent="0" lvl="0" marL="0" marR="0" rtl="0" algn="ctr">
              <a:lnSpc>
                <a:spcPct val="90000"/>
              </a:lnSpc>
              <a:spcBef>
                <a:spcPts val="0"/>
              </a:spcBef>
              <a:spcAft>
                <a:spcPts val="0"/>
              </a:spcAft>
              <a:buClr>
                <a:schemeClr val="lt1"/>
              </a:buClr>
              <a:buFont typeface="Montserrat"/>
              <a:buNone/>
            </a:pPr>
            <a:r>
              <a:rPr lang="en">
                <a:solidFill>
                  <a:schemeClr val="dk2"/>
                </a:solidFill>
              </a:rPr>
              <a:t>and guidelines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7"/>
          <p:cNvSpPr txBox="1"/>
          <p:nvPr>
            <p:ph type="title"/>
          </p:nvPr>
        </p:nvSpPr>
        <p:spPr>
          <a:xfrm>
            <a:off x="1609350" y="1526851"/>
            <a:ext cx="5925300" cy="20898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Software Construction</a:t>
            </a:r>
            <a:endParaRPr>
              <a:solidFill>
                <a:schemeClr val="dk2"/>
              </a:solidFill>
            </a:endParaRPr>
          </a:p>
          <a:p>
            <a:pPr indent="0" lvl="0" marL="0" marR="0" rtl="0" algn="ctr">
              <a:lnSpc>
                <a:spcPct val="90000"/>
              </a:lnSpc>
              <a:spcBef>
                <a:spcPts val="0"/>
              </a:spcBef>
              <a:spcAft>
                <a:spcPts val="0"/>
              </a:spcAft>
              <a:buClr>
                <a:schemeClr val="lt1"/>
              </a:buClr>
              <a:buFont typeface="Montserrat"/>
              <a:buNone/>
            </a:pPr>
            <a:r>
              <a:rPr lang="en">
                <a:solidFill>
                  <a:schemeClr val="dk2"/>
                </a:solidFill>
              </a:rPr>
              <a:t>Maturity</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8"/>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Clr>
                <a:srgbClr val="000000"/>
              </a:buClr>
              <a:buSzPts val="1100"/>
              <a:buFont typeface="Arial"/>
              <a:buNone/>
            </a:pPr>
            <a:r>
              <a:t/>
            </a:r>
            <a:endParaRPr sz="1000"/>
          </a:p>
        </p:txBody>
      </p:sp>
      <p:sp>
        <p:nvSpPr>
          <p:cNvPr id="454" name="Google Shape;454;p38"/>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Clr>
                <a:srgbClr val="000000"/>
              </a:buClr>
              <a:buSzPts val="1100"/>
              <a:buFont typeface="Arial"/>
              <a:buNone/>
            </a:pPr>
            <a:r>
              <a:t/>
            </a:r>
            <a:endParaRPr sz="1000"/>
          </a:p>
        </p:txBody>
      </p:sp>
      <p:sp>
        <p:nvSpPr>
          <p:cNvPr id="455" name="Google Shape;455;p38"/>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Clr>
                <a:srgbClr val="000000"/>
              </a:buClr>
              <a:buSzPts val="1100"/>
              <a:buFont typeface="Arial"/>
              <a:buNone/>
            </a:pPr>
            <a:r>
              <a:t/>
            </a:r>
            <a:endParaRPr sz="1000"/>
          </a:p>
        </p:txBody>
      </p:sp>
      <p:sp>
        <p:nvSpPr>
          <p:cNvPr id="456" name="Google Shape;456;p38"/>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The software is distributed, and it is possible for the users to install it and to run it without having to build it.</a:t>
            </a:r>
            <a:endParaRPr sz="1000">
              <a:solidFill>
                <a:schemeClr val="dk1"/>
              </a:solidFill>
            </a:endParaRPr>
          </a:p>
        </p:txBody>
      </p:sp>
      <p:sp>
        <p:nvSpPr>
          <p:cNvPr id="457" name="Google Shape;457;p38"/>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a:t>
            </a:r>
            <a:r>
              <a:rPr lang="en" sz="1200">
                <a:solidFill>
                  <a:schemeClr val="dk1"/>
                </a:solidFill>
              </a:rPr>
              <a:t> -- Encourage users</a:t>
            </a:r>
            <a:endParaRPr sz="1200"/>
          </a:p>
        </p:txBody>
      </p:sp>
      <p:sp>
        <p:nvSpPr>
          <p:cNvPr id="458" name="Google Shape;458;p38"/>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Project executables published</a:t>
            </a:r>
            <a:endParaRPr b="1" sz="1400">
              <a:solidFill>
                <a:srgbClr val="251B5B"/>
              </a:solidFill>
            </a:endParaRPr>
          </a:p>
        </p:txBody>
      </p:sp>
      <p:pic>
        <p:nvPicPr>
          <p:cNvPr id="459" name="Google Shape;459;p38">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60" name="Google Shape;460;p38"/>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61" name="Google Shape;461;p38"/>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62" name="Google Shape;462;p38"/>
          <p:cNvGrpSpPr/>
          <p:nvPr/>
        </p:nvGrpSpPr>
        <p:grpSpPr>
          <a:xfrm>
            <a:off x="1381775" y="851750"/>
            <a:ext cx="333600" cy="333600"/>
            <a:chOff x="305150" y="1296825"/>
            <a:chExt cx="333600" cy="333600"/>
          </a:xfrm>
        </p:grpSpPr>
        <p:sp>
          <p:nvSpPr>
            <p:cNvPr id="463" name="Google Shape;463;p38"/>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38"/>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65" name="Google Shape;465;p38"/>
          <p:cNvGrpSpPr/>
          <p:nvPr/>
        </p:nvGrpSpPr>
        <p:grpSpPr>
          <a:xfrm>
            <a:off x="2667650" y="851750"/>
            <a:ext cx="333600" cy="333600"/>
            <a:chOff x="305150" y="3610150"/>
            <a:chExt cx="333600" cy="333600"/>
          </a:xfrm>
        </p:grpSpPr>
        <p:sp>
          <p:nvSpPr>
            <p:cNvPr id="466" name="Google Shape;466;p38"/>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38"/>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68" name="Google Shape;468;p38"/>
          <p:cNvGrpSpPr/>
          <p:nvPr/>
        </p:nvGrpSpPr>
        <p:grpSpPr>
          <a:xfrm>
            <a:off x="2239025" y="851750"/>
            <a:ext cx="333600" cy="333600"/>
            <a:chOff x="305150" y="2772600"/>
            <a:chExt cx="333600" cy="333600"/>
          </a:xfrm>
        </p:grpSpPr>
        <p:sp>
          <p:nvSpPr>
            <p:cNvPr id="469" name="Google Shape;469;p38"/>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38"/>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71" name="Google Shape;471;p38"/>
          <p:cNvGrpSpPr/>
          <p:nvPr/>
        </p:nvGrpSpPr>
        <p:grpSpPr>
          <a:xfrm>
            <a:off x="1810400" y="851750"/>
            <a:ext cx="333600" cy="333600"/>
            <a:chOff x="305150" y="1935050"/>
            <a:chExt cx="333600" cy="333600"/>
          </a:xfrm>
        </p:grpSpPr>
        <p:sp>
          <p:nvSpPr>
            <p:cNvPr id="472" name="Google Shape;472;p38"/>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73" name="Google Shape;473;p38"/>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39"/>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479" name="Google Shape;479;p39"/>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80" name="Google Shape;480;p39"/>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strike="sngStrike">
              <a:solidFill>
                <a:schemeClr val="dk1"/>
              </a:solidFill>
            </a:endParaRPr>
          </a:p>
        </p:txBody>
      </p:sp>
      <p:sp>
        <p:nvSpPr>
          <p:cNvPr id="481" name="Google Shape;481;p39"/>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The software comes with an installer or with a kind of assistant for the configuration, so it’s easy to install and to start.</a:t>
            </a:r>
            <a:endParaRPr sz="1000">
              <a:solidFill>
                <a:schemeClr val="dk1"/>
              </a:solidFill>
            </a:endParaRPr>
          </a:p>
        </p:txBody>
      </p:sp>
      <p:sp>
        <p:nvSpPr>
          <p:cNvPr id="482" name="Google Shape;482;p39"/>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users</a:t>
            </a:r>
            <a:endParaRPr sz="1200"/>
          </a:p>
        </p:txBody>
      </p:sp>
      <p:sp>
        <p:nvSpPr>
          <p:cNvPr id="483" name="Google Shape;483;p39"/>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Project install automated</a:t>
            </a:r>
            <a:endParaRPr b="1" sz="1400">
              <a:solidFill>
                <a:srgbClr val="251B5B"/>
              </a:solidFill>
            </a:endParaRPr>
          </a:p>
        </p:txBody>
      </p:sp>
      <p:pic>
        <p:nvPicPr>
          <p:cNvPr id="484" name="Google Shape;484;p39">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85" name="Google Shape;485;p39"/>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86" name="Google Shape;486;p39"/>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87" name="Google Shape;487;p39"/>
          <p:cNvGrpSpPr/>
          <p:nvPr/>
        </p:nvGrpSpPr>
        <p:grpSpPr>
          <a:xfrm>
            <a:off x="1381775" y="851750"/>
            <a:ext cx="333600" cy="333600"/>
            <a:chOff x="305150" y="1296825"/>
            <a:chExt cx="333600" cy="333600"/>
          </a:xfrm>
        </p:grpSpPr>
        <p:sp>
          <p:nvSpPr>
            <p:cNvPr id="488" name="Google Shape;488;p39"/>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39"/>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90" name="Google Shape;490;p39"/>
          <p:cNvGrpSpPr/>
          <p:nvPr/>
        </p:nvGrpSpPr>
        <p:grpSpPr>
          <a:xfrm>
            <a:off x="2667650" y="851750"/>
            <a:ext cx="333600" cy="333600"/>
            <a:chOff x="305150" y="3610150"/>
            <a:chExt cx="333600" cy="333600"/>
          </a:xfrm>
        </p:grpSpPr>
        <p:sp>
          <p:nvSpPr>
            <p:cNvPr id="491" name="Google Shape;491;p39"/>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2" name="Google Shape;492;p39"/>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93" name="Google Shape;493;p39"/>
          <p:cNvGrpSpPr/>
          <p:nvPr/>
        </p:nvGrpSpPr>
        <p:grpSpPr>
          <a:xfrm>
            <a:off x="2239025" y="851750"/>
            <a:ext cx="333600" cy="333600"/>
            <a:chOff x="305150" y="2772600"/>
            <a:chExt cx="333600" cy="333600"/>
          </a:xfrm>
        </p:grpSpPr>
        <p:sp>
          <p:nvSpPr>
            <p:cNvPr id="494" name="Google Shape;494;p39"/>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5" name="Google Shape;495;p39"/>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96" name="Google Shape;496;p39"/>
          <p:cNvGrpSpPr/>
          <p:nvPr/>
        </p:nvGrpSpPr>
        <p:grpSpPr>
          <a:xfrm>
            <a:off x="1810400" y="851750"/>
            <a:ext cx="333600" cy="333600"/>
            <a:chOff x="305150" y="1935050"/>
            <a:chExt cx="333600" cy="333600"/>
          </a:xfrm>
        </p:grpSpPr>
        <p:sp>
          <p:nvSpPr>
            <p:cNvPr id="497" name="Google Shape;497;p39"/>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98" name="Google Shape;498;p39"/>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0"/>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None/>
            </a:pPr>
            <a:r>
              <a:t/>
            </a:r>
            <a:endParaRPr sz="1000"/>
          </a:p>
        </p:txBody>
      </p:sp>
      <p:sp>
        <p:nvSpPr>
          <p:cNvPr id="504" name="Google Shape;504;p40"/>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505" name="Google Shape;505;p40"/>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strike="sngStrike">
              <a:solidFill>
                <a:schemeClr val="dk1"/>
              </a:solidFill>
            </a:endParaRPr>
          </a:p>
        </p:txBody>
      </p:sp>
      <p:sp>
        <p:nvSpPr>
          <p:cNvPr id="506" name="Google Shape;506;p40"/>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T</a:t>
            </a:r>
            <a:r>
              <a:rPr lang="en" sz="1000">
                <a:solidFill>
                  <a:schemeClr val="dk1"/>
                </a:solidFill>
              </a:rPr>
              <a:t>he community can report bugs and improvement/feature requests, and follow the work done on the project.</a:t>
            </a:r>
            <a:endParaRPr sz="1000">
              <a:solidFill>
                <a:schemeClr val="dk1"/>
              </a:solidFill>
            </a:endParaRPr>
          </a:p>
        </p:txBody>
      </p:sp>
      <p:sp>
        <p:nvSpPr>
          <p:cNvPr id="507" name="Google Shape;507;p40"/>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users</a:t>
            </a:r>
            <a:endParaRPr sz="1200"/>
          </a:p>
        </p:txBody>
      </p:sp>
      <p:sp>
        <p:nvSpPr>
          <p:cNvPr id="508" name="Google Shape;508;p40"/>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bug tracking</a:t>
            </a:r>
            <a:endParaRPr b="1" sz="1400">
              <a:solidFill>
                <a:srgbClr val="251B5B"/>
              </a:solidFill>
            </a:endParaRPr>
          </a:p>
        </p:txBody>
      </p:sp>
      <p:pic>
        <p:nvPicPr>
          <p:cNvPr id="509" name="Google Shape;509;p40">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10" name="Google Shape;510;p40"/>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11" name="Google Shape;511;p40"/>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12" name="Google Shape;512;p40"/>
          <p:cNvGrpSpPr/>
          <p:nvPr/>
        </p:nvGrpSpPr>
        <p:grpSpPr>
          <a:xfrm>
            <a:off x="1381775" y="851750"/>
            <a:ext cx="333600" cy="333600"/>
            <a:chOff x="305150" y="1296825"/>
            <a:chExt cx="333600" cy="333600"/>
          </a:xfrm>
        </p:grpSpPr>
        <p:sp>
          <p:nvSpPr>
            <p:cNvPr id="513" name="Google Shape;513;p40"/>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4" name="Google Shape;514;p40"/>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15" name="Google Shape;515;p40"/>
          <p:cNvGrpSpPr/>
          <p:nvPr/>
        </p:nvGrpSpPr>
        <p:grpSpPr>
          <a:xfrm>
            <a:off x="2667650" y="851750"/>
            <a:ext cx="333600" cy="333600"/>
            <a:chOff x="305150" y="3610150"/>
            <a:chExt cx="333600" cy="333600"/>
          </a:xfrm>
        </p:grpSpPr>
        <p:sp>
          <p:nvSpPr>
            <p:cNvPr id="516" name="Google Shape;516;p40"/>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7" name="Google Shape;517;p40"/>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18" name="Google Shape;518;p40"/>
          <p:cNvGrpSpPr/>
          <p:nvPr/>
        </p:nvGrpSpPr>
        <p:grpSpPr>
          <a:xfrm>
            <a:off x="2239025" y="851750"/>
            <a:ext cx="333600" cy="333600"/>
            <a:chOff x="305150" y="2772600"/>
            <a:chExt cx="333600" cy="333600"/>
          </a:xfrm>
        </p:grpSpPr>
        <p:sp>
          <p:nvSpPr>
            <p:cNvPr id="519" name="Google Shape;519;p40"/>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0"/>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21" name="Google Shape;521;p40"/>
          <p:cNvGrpSpPr/>
          <p:nvPr/>
        </p:nvGrpSpPr>
        <p:grpSpPr>
          <a:xfrm>
            <a:off x="1810400" y="851750"/>
            <a:ext cx="333600" cy="333600"/>
            <a:chOff x="305150" y="1935050"/>
            <a:chExt cx="333600" cy="333600"/>
          </a:xfrm>
        </p:grpSpPr>
        <p:sp>
          <p:nvSpPr>
            <p:cNvPr id="522" name="Google Shape;522;p40"/>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23" name="Google Shape;523;p40"/>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41"/>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529" name="Google Shape;529;p41"/>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530" name="Google Shape;530;p41"/>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chemeClr val="dk1"/>
              </a:solidFill>
            </a:endParaRPr>
          </a:p>
        </p:txBody>
      </p:sp>
      <p:sp>
        <p:nvSpPr>
          <p:cNvPr id="531" name="Google Shape;531;p41"/>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In addition to the executables, the source code is available to download</a:t>
            </a:r>
            <a:endParaRPr sz="1000">
              <a:solidFill>
                <a:schemeClr val="dk1"/>
              </a:solidFill>
            </a:endParaRPr>
          </a:p>
        </p:txBody>
      </p:sp>
      <p:sp>
        <p:nvSpPr>
          <p:cNvPr id="532" name="Google Shape;532;p41"/>
          <p:cNvSpPr txBox="1"/>
          <p:nvPr>
            <p:ph idx="2" type="body"/>
          </p:nvPr>
        </p:nvSpPr>
        <p:spPr>
          <a:xfrm>
            <a:off x="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developers</a:t>
            </a:r>
            <a:endParaRPr sz="1200"/>
          </a:p>
        </p:txBody>
      </p:sp>
      <p:sp>
        <p:nvSpPr>
          <p:cNvPr id="533" name="Google Shape;533;p4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Complete source published</a:t>
            </a:r>
            <a:endParaRPr b="1" sz="1400">
              <a:solidFill>
                <a:srgbClr val="251B5B"/>
              </a:solidFill>
            </a:endParaRPr>
          </a:p>
        </p:txBody>
      </p:sp>
      <p:pic>
        <p:nvPicPr>
          <p:cNvPr id="534" name="Google Shape;534;p41">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35" name="Google Shape;535;p41"/>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36" name="Google Shape;536;p41"/>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37" name="Google Shape;537;p41"/>
          <p:cNvGrpSpPr/>
          <p:nvPr/>
        </p:nvGrpSpPr>
        <p:grpSpPr>
          <a:xfrm>
            <a:off x="1381775" y="851750"/>
            <a:ext cx="333600" cy="333600"/>
            <a:chOff x="305150" y="1296825"/>
            <a:chExt cx="333600" cy="333600"/>
          </a:xfrm>
        </p:grpSpPr>
        <p:sp>
          <p:nvSpPr>
            <p:cNvPr id="538" name="Google Shape;538;p41"/>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41"/>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40" name="Google Shape;540;p41"/>
          <p:cNvGrpSpPr/>
          <p:nvPr/>
        </p:nvGrpSpPr>
        <p:grpSpPr>
          <a:xfrm>
            <a:off x="2667650" y="851750"/>
            <a:ext cx="333600" cy="333600"/>
            <a:chOff x="305150" y="3610150"/>
            <a:chExt cx="333600" cy="333600"/>
          </a:xfrm>
        </p:grpSpPr>
        <p:sp>
          <p:nvSpPr>
            <p:cNvPr id="541" name="Google Shape;541;p41"/>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2" name="Google Shape;542;p41"/>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43" name="Google Shape;543;p41"/>
          <p:cNvGrpSpPr/>
          <p:nvPr/>
        </p:nvGrpSpPr>
        <p:grpSpPr>
          <a:xfrm>
            <a:off x="2239025" y="851750"/>
            <a:ext cx="333600" cy="333600"/>
            <a:chOff x="305150" y="2772600"/>
            <a:chExt cx="333600" cy="333600"/>
          </a:xfrm>
        </p:grpSpPr>
        <p:sp>
          <p:nvSpPr>
            <p:cNvPr id="544" name="Google Shape;544;p41"/>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5" name="Google Shape;545;p41"/>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46" name="Google Shape;546;p41"/>
          <p:cNvGrpSpPr/>
          <p:nvPr/>
        </p:nvGrpSpPr>
        <p:grpSpPr>
          <a:xfrm>
            <a:off x="1810400" y="851750"/>
            <a:ext cx="333600" cy="333600"/>
            <a:chOff x="305150" y="1935050"/>
            <a:chExt cx="333600" cy="333600"/>
          </a:xfrm>
        </p:grpSpPr>
        <p:sp>
          <p:nvSpPr>
            <p:cNvPr id="547" name="Google Shape;547;p41"/>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48" name="Google Shape;548;p41"/>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2"/>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554" name="Google Shape;554;p42"/>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rgbClr val="251B5B"/>
              </a:solidFill>
            </a:endParaRPr>
          </a:p>
        </p:txBody>
      </p:sp>
      <p:sp>
        <p:nvSpPr>
          <p:cNvPr id="555" name="Google Shape;555;p42"/>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556" name="Google Shape;556;p42"/>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First step: documentation and scripts provided to the community so anyone can build the project with the sources.</a:t>
            </a:r>
            <a:endParaRPr sz="1000">
              <a:solidFill>
                <a:schemeClr val="dk1"/>
              </a:solidFill>
            </a:endParaRPr>
          </a:p>
        </p:txBody>
      </p:sp>
      <p:sp>
        <p:nvSpPr>
          <p:cNvPr id="557" name="Google Shape;557;p42"/>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developers</a:t>
            </a:r>
            <a:endParaRPr sz="1200"/>
          </a:p>
        </p:txBody>
      </p:sp>
      <p:sp>
        <p:nvSpPr>
          <p:cNvPr id="558" name="Google Shape;558;p4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Project build documented</a:t>
            </a:r>
            <a:endParaRPr b="1" sz="1400">
              <a:solidFill>
                <a:srgbClr val="251B5B"/>
              </a:solidFill>
            </a:endParaRPr>
          </a:p>
        </p:txBody>
      </p:sp>
      <p:pic>
        <p:nvPicPr>
          <p:cNvPr id="559" name="Google Shape;559;p42">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60" name="Google Shape;560;p42"/>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61" name="Google Shape;561;p42"/>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62" name="Google Shape;562;p42"/>
          <p:cNvGrpSpPr/>
          <p:nvPr/>
        </p:nvGrpSpPr>
        <p:grpSpPr>
          <a:xfrm>
            <a:off x="1381775" y="851750"/>
            <a:ext cx="333600" cy="333600"/>
            <a:chOff x="305150" y="1296825"/>
            <a:chExt cx="333600" cy="333600"/>
          </a:xfrm>
        </p:grpSpPr>
        <p:sp>
          <p:nvSpPr>
            <p:cNvPr id="563" name="Google Shape;563;p4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42"/>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65" name="Google Shape;565;p42"/>
          <p:cNvGrpSpPr/>
          <p:nvPr/>
        </p:nvGrpSpPr>
        <p:grpSpPr>
          <a:xfrm>
            <a:off x="2667650" y="851750"/>
            <a:ext cx="333600" cy="333600"/>
            <a:chOff x="305150" y="3610150"/>
            <a:chExt cx="333600" cy="333600"/>
          </a:xfrm>
        </p:grpSpPr>
        <p:sp>
          <p:nvSpPr>
            <p:cNvPr id="566" name="Google Shape;566;p4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7" name="Google Shape;567;p42"/>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68" name="Google Shape;568;p42"/>
          <p:cNvGrpSpPr/>
          <p:nvPr/>
        </p:nvGrpSpPr>
        <p:grpSpPr>
          <a:xfrm>
            <a:off x="2239025" y="851750"/>
            <a:ext cx="333600" cy="333600"/>
            <a:chOff x="305150" y="2772600"/>
            <a:chExt cx="333600" cy="333600"/>
          </a:xfrm>
        </p:grpSpPr>
        <p:sp>
          <p:nvSpPr>
            <p:cNvPr id="569" name="Google Shape;569;p4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0" name="Google Shape;570;p42"/>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71" name="Google Shape;571;p42"/>
          <p:cNvGrpSpPr/>
          <p:nvPr/>
        </p:nvGrpSpPr>
        <p:grpSpPr>
          <a:xfrm>
            <a:off x="1810400" y="851750"/>
            <a:ext cx="333600" cy="333600"/>
            <a:chOff x="305150" y="1935050"/>
            <a:chExt cx="333600" cy="333600"/>
          </a:xfrm>
        </p:grpSpPr>
        <p:sp>
          <p:nvSpPr>
            <p:cNvPr id="572" name="Google Shape;572;p4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73" name="Google Shape;573;p42"/>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4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p:txBody>
      </p:sp>
      <p:sp>
        <p:nvSpPr>
          <p:cNvPr id="579" name="Google Shape;579;p4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p:txBody>
      </p:sp>
      <p:sp>
        <p:nvSpPr>
          <p:cNvPr id="580" name="Google Shape;580;p4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strike="sngStrike">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000" strike="sngStrike">
              <a:solidFill>
                <a:schemeClr val="dk1"/>
              </a:solidFill>
              <a:latin typeface="Arial"/>
              <a:ea typeface="Arial"/>
              <a:cs typeface="Arial"/>
              <a:sym typeface="Arial"/>
            </a:endParaRPr>
          </a:p>
        </p:txBody>
      </p:sp>
      <p:sp>
        <p:nvSpPr>
          <p:cNvPr id="581" name="Google Shape;581;p43"/>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First step: documentation and scripts provided to the community so anyone can launch the tests against a build</a:t>
            </a:r>
            <a:endParaRPr sz="1000">
              <a:solidFill>
                <a:schemeClr val="dk1"/>
              </a:solidFill>
            </a:endParaRPr>
          </a:p>
        </p:txBody>
      </p:sp>
      <p:sp>
        <p:nvSpPr>
          <p:cNvPr id="582" name="Google Shape;582;p43"/>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developers</a:t>
            </a:r>
            <a:endParaRPr sz="1200"/>
          </a:p>
        </p:txBody>
      </p:sp>
      <p:sp>
        <p:nvSpPr>
          <p:cNvPr id="583" name="Google Shape;583;p4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tests documented</a:t>
            </a:r>
            <a:endParaRPr b="1" sz="1400">
              <a:solidFill>
                <a:srgbClr val="251B5B"/>
              </a:solidFill>
            </a:endParaRPr>
          </a:p>
        </p:txBody>
      </p:sp>
      <p:pic>
        <p:nvPicPr>
          <p:cNvPr id="584" name="Google Shape;584;p4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85" name="Google Shape;585;p4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86" name="Google Shape;586;p4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87" name="Google Shape;587;p43"/>
          <p:cNvGrpSpPr/>
          <p:nvPr/>
        </p:nvGrpSpPr>
        <p:grpSpPr>
          <a:xfrm>
            <a:off x="1381775" y="851750"/>
            <a:ext cx="333600" cy="333600"/>
            <a:chOff x="305150" y="1296825"/>
            <a:chExt cx="333600" cy="333600"/>
          </a:xfrm>
        </p:grpSpPr>
        <p:sp>
          <p:nvSpPr>
            <p:cNvPr id="588" name="Google Shape;588;p4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9" name="Google Shape;589;p43"/>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90" name="Google Shape;590;p43"/>
          <p:cNvGrpSpPr/>
          <p:nvPr/>
        </p:nvGrpSpPr>
        <p:grpSpPr>
          <a:xfrm>
            <a:off x="2667650" y="851750"/>
            <a:ext cx="333600" cy="333600"/>
            <a:chOff x="305150" y="3610150"/>
            <a:chExt cx="333600" cy="333600"/>
          </a:xfrm>
        </p:grpSpPr>
        <p:sp>
          <p:nvSpPr>
            <p:cNvPr id="591" name="Google Shape;591;p43"/>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2" name="Google Shape;592;p43"/>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93" name="Google Shape;593;p43"/>
          <p:cNvGrpSpPr/>
          <p:nvPr/>
        </p:nvGrpSpPr>
        <p:grpSpPr>
          <a:xfrm>
            <a:off x="2239025" y="851750"/>
            <a:ext cx="333600" cy="333600"/>
            <a:chOff x="305150" y="2772600"/>
            <a:chExt cx="333600" cy="333600"/>
          </a:xfrm>
        </p:grpSpPr>
        <p:sp>
          <p:nvSpPr>
            <p:cNvPr id="594" name="Google Shape;594;p43"/>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5" name="Google Shape;595;p43"/>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96" name="Google Shape;596;p43"/>
          <p:cNvGrpSpPr/>
          <p:nvPr/>
        </p:nvGrpSpPr>
        <p:grpSpPr>
          <a:xfrm>
            <a:off x="1810400" y="851750"/>
            <a:ext cx="333600" cy="333600"/>
            <a:chOff x="305150" y="1935050"/>
            <a:chExt cx="333600" cy="333600"/>
          </a:xfrm>
        </p:grpSpPr>
        <p:sp>
          <p:nvSpPr>
            <p:cNvPr id="597" name="Google Shape;597;p43"/>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98" name="Google Shape;598;p43"/>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44"/>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p:txBody>
      </p:sp>
      <p:sp>
        <p:nvSpPr>
          <p:cNvPr id="604" name="Google Shape;604;p44"/>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05" name="Google Shape;605;p44"/>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06" name="Google Shape;606;p44"/>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Step 2: builds are automatised every nights with the merged code of the day, or eventually also for each contribution in order to be able to test as soon as possible</a:t>
            </a:r>
            <a:endParaRPr sz="1000">
              <a:solidFill>
                <a:schemeClr val="dk1"/>
              </a:solidFill>
            </a:endParaRPr>
          </a:p>
        </p:txBody>
      </p:sp>
      <p:sp>
        <p:nvSpPr>
          <p:cNvPr id="607" name="Google Shape;607;p44"/>
          <p:cNvSpPr txBox="1"/>
          <p:nvPr>
            <p:ph idx="2" type="body"/>
          </p:nvPr>
        </p:nvSpPr>
        <p:spPr>
          <a:xfrm>
            <a:off x="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contributors</a:t>
            </a:r>
            <a:endParaRPr sz="1200"/>
          </a:p>
        </p:txBody>
      </p:sp>
      <p:sp>
        <p:nvSpPr>
          <p:cNvPr id="608" name="Google Shape;608;p44"/>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build automated</a:t>
            </a:r>
            <a:endParaRPr b="1" sz="1400">
              <a:solidFill>
                <a:srgbClr val="251B5B"/>
              </a:solidFill>
            </a:endParaRPr>
          </a:p>
        </p:txBody>
      </p:sp>
      <p:pic>
        <p:nvPicPr>
          <p:cNvPr id="609" name="Google Shape;609;p44">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grpSp>
        <p:nvGrpSpPr>
          <p:cNvPr id="610" name="Google Shape;610;p44"/>
          <p:cNvGrpSpPr/>
          <p:nvPr/>
        </p:nvGrpSpPr>
        <p:grpSpPr>
          <a:xfrm>
            <a:off x="1381775" y="851750"/>
            <a:ext cx="333600" cy="333600"/>
            <a:chOff x="305150" y="1296825"/>
            <a:chExt cx="333600" cy="333600"/>
          </a:xfrm>
        </p:grpSpPr>
        <p:sp>
          <p:nvSpPr>
            <p:cNvPr id="611" name="Google Shape;611;p44"/>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44"/>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13" name="Google Shape;613;p44"/>
          <p:cNvGrpSpPr/>
          <p:nvPr/>
        </p:nvGrpSpPr>
        <p:grpSpPr>
          <a:xfrm>
            <a:off x="2667650" y="851750"/>
            <a:ext cx="333600" cy="333600"/>
            <a:chOff x="305150" y="3610150"/>
            <a:chExt cx="333600" cy="333600"/>
          </a:xfrm>
        </p:grpSpPr>
        <p:sp>
          <p:nvSpPr>
            <p:cNvPr id="614" name="Google Shape;614;p44"/>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5" name="Google Shape;615;p44"/>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16" name="Google Shape;616;p44"/>
          <p:cNvGrpSpPr/>
          <p:nvPr/>
        </p:nvGrpSpPr>
        <p:grpSpPr>
          <a:xfrm>
            <a:off x="2239025" y="851750"/>
            <a:ext cx="333600" cy="333600"/>
            <a:chOff x="305150" y="2772600"/>
            <a:chExt cx="333600" cy="333600"/>
          </a:xfrm>
        </p:grpSpPr>
        <p:sp>
          <p:nvSpPr>
            <p:cNvPr id="617" name="Google Shape;617;p44"/>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8" name="Google Shape;618;p44"/>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19" name="Google Shape;619;p44"/>
          <p:cNvGrpSpPr/>
          <p:nvPr/>
        </p:nvGrpSpPr>
        <p:grpSpPr>
          <a:xfrm>
            <a:off x="1810400" y="851750"/>
            <a:ext cx="333600" cy="333600"/>
            <a:chOff x="305150" y="1935050"/>
            <a:chExt cx="333600" cy="333600"/>
          </a:xfrm>
        </p:grpSpPr>
        <p:sp>
          <p:nvSpPr>
            <p:cNvPr id="620" name="Google Shape;620;p44"/>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621" name="Google Shape;621;p44"/>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45"/>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solidFill>
                <a:srgbClr val="251B5B"/>
              </a:solidFill>
            </a:endParaRPr>
          </a:p>
        </p:txBody>
      </p:sp>
      <p:sp>
        <p:nvSpPr>
          <p:cNvPr id="627" name="Google Shape;627;p45"/>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p:txBody>
      </p:sp>
      <p:sp>
        <p:nvSpPr>
          <p:cNvPr id="628" name="Google Shape;628;p45"/>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29" name="Google Shape;629;p45"/>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Step 2: after each build, tests are launched automatically and a report is built and published for each build</a:t>
            </a:r>
            <a:endParaRPr sz="1000">
              <a:solidFill>
                <a:schemeClr val="dk1"/>
              </a:solidFill>
            </a:endParaRPr>
          </a:p>
        </p:txBody>
      </p:sp>
      <p:sp>
        <p:nvSpPr>
          <p:cNvPr id="630" name="Google Shape;630;p45"/>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contributors</a:t>
            </a:r>
            <a:endParaRPr sz="1200"/>
          </a:p>
        </p:txBody>
      </p:sp>
      <p:sp>
        <p:nvSpPr>
          <p:cNvPr id="631" name="Google Shape;631;p4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test automated</a:t>
            </a:r>
            <a:endParaRPr b="1" sz="1400">
              <a:solidFill>
                <a:srgbClr val="251B5B"/>
              </a:solidFill>
            </a:endParaRPr>
          </a:p>
        </p:txBody>
      </p:sp>
      <p:pic>
        <p:nvPicPr>
          <p:cNvPr id="632" name="Google Shape;632;p45">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633" name="Google Shape;633;p45"/>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634" name="Google Shape;634;p45"/>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635" name="Google Shape;635;p45"/>
          <p:cNvGrpSpPr/>
          <p:nvPr/>
        </p:nvGrpSpPr>
        <p:grpSpPr>
          <a:xfrm>
            <a:off x="1381775" y="851750"/>
            <a:ext cx="333600" cy="333600"/>
            <a:chOff x="305150" y="1296825"/>
            <a:chExt cx="333600" cy="333600"/>
          </a:xfrm>
        </p:grpSpPr>
        <p:sp>
          <p:nvSpPr>
            <p:cNvPr id="636" name="Google Shape;636;p45"/>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7" name="Google Shape;637;p45"/>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38" name="Google Shape;638;p45"/>
          <p:cNvGrpSpPr/>
          <p:nvPr/>
        </p:nvGrpSpPr>
        <p:grpSpPr>
          <a:xfrm>
            <a:off x="2667650" y="851750"/>
            <a:ext cx="333600" cy="333600"/>
            <a:chOff x="305150" y="3610150"/>
            <a:chExt cx="333600" cy="333600"/>
          </a:xfrm>
        </p:grpSpPr>
        <p:sp>
          <p:nvSpPr>
            <p:cNvPr id="639" name="Google Shape;639;p45"/>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0" name="Google Shape;640;p45"/>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41" name="Google Shape;641;p45"/>
          <p:cNvGrpSpPr/>
          <p:nvPr/>
        </p:nvGrpSpPr>
        <p:grpSpPr>
          <a:xfrm>
            <a:off x="2239025" y="851750"/>
            <a:ext cx="333600" cy="333600"/>
            <a:chOff x="305150" y="2772600"/>
            <a:chExt cx="333600" cy="333600"/>
          </a:xfrm>
        </p:grpSpPr>
        <p:sp>
          <p:nvSpPr>
            <p:cNvPr id="642" name="Google Shape;642;p45"/>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3" name="Google Shape;643;p45"/>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44" name="Google Shape;644;p45"/>
          <p:cNvGrpSpPr/>
          <p:nvPr/>
        </p:nvGrpSpPr>
        <p:grpSpPr>
          <a:xfrm>
            <a:off x="1810400" y="851750"/>
            <a:ext cx="333600" cy="333600"/>
            <a:chOff x="305150" y="1935050"/>
            <a:chExt cx="333600" cy="333600"/>
          </a:xfrm>
        </p:grpSpPr>
        <p:sp>
          <p:nvSpPr>
            <p:cNvPr id="645" name="Google Shape;645;p45"/>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646" name="Google Shape;646;p45"/>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46"/>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00000"/>
              </a:lnSpc>
              <a:spcBef>
                <a:spcPts val="0"/>
              </a:spcBef>
              <a:spcAft>
                <a:spcPts val="0"/>
              </a:spcAft>
              <a:buNone/>
            </a:pPr>
            <a:r>
              <a:t/>
            </a:r>
            <a:endParaRPr sz="1000"/>
          </a:p>
        </p:txBody>
      </p:sp>
      <p:sp>
        <p:nvSpPr>
          <p:cNvPr id="652" name="Google Shape;652;p46"/>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53" name="Google Shape;653;p46"/>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00000"/>
              </a:lnSpc>
              <a:spcBef>
                <a:spcPts val="0"/>
              </a:spcBef>
              <a:spcAft>
                <a:spcPts val="0"/>
              </a:spcAft>
              <a:buNone/>
            </a:pPr>
            <a:r>
              <a:t/>
            </a:r>
            <a:endParaRPr sz="1000">
              <a:solidFill>
                <a:srgbClr val="251B5B"/>
              </a:solidFill>
              <a:latin typeface="Arial"/>
              <a:ea typeface="Arial"/>
              <a:cs typeface="Arial"/>
              <a:sym typeface="Arial"/>
            </a:endParaRPr>
          </a:p>
        </p:txBody>
      </p:sp>
      <p:sp>
        <p:nvSpPr>
          <p:cNvPr id="654" name="Google Shape;654;p46"/>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Designs and other description of the different components of the software and their </a:t>
            </a:r>
            <a:r>
              <a:rPr lang="en" sz="1000">
                <a:solidFill>
                  <a:schemeClr val="dk1"/>
                </a:solidFill>
              </a:rPr>
              <a:t>interactions</a:t>
            </a:r>
            <a:r>
              <a:rPr lang="en" sz="1000">
                <a:solidFill>
                  <a:schemeClr val="dk1"/>
                </a:solidFill>
              </a:rPr>
              <a:t>, including the core, the dependencies and eventual native extensions/modules</a:t>
            </a:r>
            <a:endParaRPr sz="1000">
              <a:solidFill>
                <a:schemeClr val="dk1"/>
              </a:solidFill>
            </a:endParaRPr>
          </a:p>
        </p:txBody>
      </p:sp>
      <p:sp>
        <p:nvSpPr>
          <p:cNvPr id="655" name="Google Shape;655;p46"/>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contributors</a:t>
            </a:r>
            <a:endParaRPr sz="1200"/>
          </a:p>
        </p:txBody>
      </p:sp>
      <p:sp>
        <p:nvSpPr>
          <p:cNvPr id="656" name="Google Shape;656;p46"/>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Basic architecture description</a:t>
            </a:r>
            <a:endParaRPr b="1" sz="1400">
              <a:solidFill>
                <a:srgbClr val="251B5B"/>
              </a:solidFill>
            </a:endParaRPr>
          </a:p>
        </p:txBody>
      </p:sp>
      <p:pic>
        <p:nvPicPr>
          <p:cNvPr id="657" name="Google Shape;657;p46">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658" name="Google Shape;658;p46"/>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659" name="Google Shape;659;p46"/>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660" name="Google Shape;660;p46"/>
          <p:cNvGrpSpPr/>
          <p:nvPr/>
        </p:nvGrpSpPr>
        <p:grpSpPr>
          <a:xfrm>
            <a:off x="1381775" y="851750"/>
            <a:ext cx="333600" cy="333600"/>
            <a:chOff x="305150" y="1296825"/>
            <a:chExt cx="333600" cy="333600"/>
          </a:xfrm>
        </p:grpSpPr>
        <p:sp>
          <p:nvSpPr>
            <p:cNvPr id="661" name="Google Shape;661;p46"/>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2" name="Google Shape;662;p46"/>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63" name="Google Shape;663;p46"/>
          <p:cNvGrpSpPr/>
          <p:nvPr/>
        </p:nvGrpSpPr>
        <p:grpSpPr>
          <a:xfrm>
            <a:off x="2667650" y="851750"/>
            <a:ext cx="333600" cy="333600"/>
            <a:chOff x="305150" y="3610150"/>
            <a:chExt cx="333600" cy="333600"/>
          </a:xfrm>
        </p:grpSpPr>
        <p:sp>
          <p:nvSpPr>
            <p:cNvPr id="664" name="Google Shape;664;p46"/>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5" name="Google Shape;665;p46"/>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66" name="Google Shape;666;p46"/>
          <p:cNvGrpSpPr/>
          <p:nvPr/>
        </p:nvGrpSpPr>
        <p:grpSpPr>
          <a:xfrm>
            <a:off x="2239025" y="851750"/>
            <a:ext cx="333600" cy="333600"/>
            <a:chOff x="305150" y="2772600"/>
            <a:chExt cx="333600" cy="333600"/>
          </a:xfrm>
        </p:grpSpPr>
        <p:sp>
          <p:nvSpPr>
            <p:cNvPr id="667" name="Google Shape;667;p46"/>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8" name="Google Shape;668;p46"/>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69" name="Google Shape;669;p46"/>
          <p:cNvGrpSpPr/>
          <p:nvPr/>
        </p:nvGrpSpPr>
        <p:grpSpPr>
          <a:xfrm>
            <a:off x="1810400" y="851750"/>
            <a:ext cx="333600" cy="333600"/>
            <a:chOff x="305150" y="1935050"/>
            <a:chExt cx="333600" cy="333600"/>
          </a:xfrm>
        </p:grpSpPr>
        <p:sp>
          <p:nvSpPr>
            <p:cNvPr id="670" name="Google Shape;670;p46"/>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671" name="Google Shape;671;p46"/>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20"/>
          <p:cNvSpPr txBox="1"/>
          <p:nvPr>
            <p:ph idx="4294967295" type="title"/>
          </p:nvPr>
        </p:nvSpPr>
        <p:spPr>
          <a:xfrm>
            <a:off x="243125" y="93450"/>
            <a:ext cx="86988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Continuous improvement to grow an open source project’s ecosystem</a:t>
            </a:r>
            <a:endParaRPr b="1" sz="1400">
              <a:solidFill>
                <a:srgbClr val="251B5B"/>
              </a:solidFill>
            </a:endParaRPr>
          </a:p>
        </p:txBody>
      </p:sp>
      <p:sp>
        <p:nvSpPr>
          <p:cNvPr id="87" name="Google Shape;87;p20"/>
          <p:cNvSpPr txBox="1"/>
          <p:nvPr/>
        </p:nvSpPr>
        <p:spPr>
          <a:xfrm>
            <a:off x="3076900" y="905375"/>
            <a:ext cx="2172600" cy="7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Montserrat"/>
                <a:ea typeface="Montserrat"/>
                <a:cs typeface="Montserrat"/>
                <a:sym typeface="Montserrat"/>
              </a:rPr>
              <a:t>More users</a:t>
            </a:r>
            <a:endParaRPr b="1" sz="1800">
              <a:solidFill>
                <a:schemeClr val="dk2"/>
              </a:solidFill>
              <a:latin typeface="Montserrat"/>
              <a:ea typeface="Montserrat"/>
              <a:cs typeface="Montserrat"/>
              <a:sym typeface="Montserrat"/>
            </a:endParaRPr>
          </a:p>
        </p:txBody>
      </p:sp>
      <p:sp>
        <p:nvSpPr>
          <p:cNvPr id="88" name="Google Shape;88;p20"/>
          <p:cNvSpPr txBox="1"/>
          <p:nvPr/>
        </p:nvSpPr>
        <p:spPr>
          <a:xfrm>
            <a:off x="4997575" y="2170250"/>
            <a:ext cx="2491200" cy="7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Montserrat"/>
                <a:ea typeface="Montserrat"/>
                <a:cs typeface="Montserrat"/>
                <a:sym typeface="Montserrat"/>
              </a:rPr>
              <a:t>More developers</a:t>
            </a:r>
            <a:endParaRPr b="1" sz="1800">
              <a:solidFill>
                <a:schemeClr val="dk2"/>
              </a:solidFill>
              <a:latin typeface="Montserrat"/>
              <a:ea typeface="Montserrat"/>
              <a:cs typeface="Montserrat"/>
              <a:sym typeface="Montserrat"/>
            </a:endParaRPr>
          </a:p>
        </p:txBody>
      </p:sp>
      <p:sp>
        <p:nvSpPr>
          <p:cNvPr id="89" name="Google Shape;89;p20"/>
          <p:cNvSpPr txBox="1"/>
          <p:nvPr/>
        </p:nvSpPr>
        <p:spPr>
          <a:xfrm>
            <a:off x="3076900" y="3532325"/>
            <a:ext cx="2172600" cy="7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Montserrat"/>
                <a:ea typeface="Montserrat"/>
                <a:cs typeface="Montserrat"/>
                <a:sym typeface="Montserrat"/>
              </a:rPr>
              <a:t>More contributions</a:t>
            </a:r>
            <a:endParaRPr b="1" sz="1800">
              <a:solidFill>
                <a:schemeClr val="dk2"/>
              </a:solidFill>
              <a:latin typeface="Montserrat"/>
              <a:ea typeface="Montserrat"/>
              <a:cs typeface="Montserrat"/>
              <a:sym typeface="Montserrat"/>
            </a:endParaRPr>
          </a:p>
        </p:txBody>
      </p:sp>
      <p:sp>
        <p:nvSpPr>
          <p:cNvPr id="90" name="Google Shape;90;p20"/>
          <p:cNvSpPr txBox="1"/>
          <p:nvPr/>
        </p:nvSpPr>
        <p:spPr>
          <a:xfrm>
            <a:off x="861075" y="2170250"/>
            <a:ext cx="2491200" cy="7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Montserrat"/>
                <a:ea typeface="Montserrat"/>
                <a:cs typeface="Montserrat"/>
                <a:sym typeface="Montserrat"/>
              </a:rPr>
              <a:t>Better</a:t>
            </a:r>
            <a:r>
              <a:rPr b="1" lang="en" sz="2000">
                <a:solidFill>
                  <a:srgbClr val="21A3BD"/>
                </a:solidFill>
                <a:latin typeface="Montserrat"/>
                <a:ea typeface="Montserrat"/>
                <a:cs typeface="Montserrat"/>
                <a:sym typeface="Montserrat"/>
              </a:rPr>
              <a:t> </a:t>
            </a:r>
            <a:r>
              <a:rPr b="1" lang="en" sz="2000">
                <a:solidFill>
                  <a:schemeClr val="dk2"/>
                </a:solidFill>
                <a:latin typeface="Montserrat"/>
                <a:ea typeface="Montserrat"/>
                <a:cs typeface="Montserrat"/>
                <a:sym typeface="Montserrat"/>
              </a:rPr>
              <a:t>IP</a:t>
            </a:r>
            <a:endParaRPr b="1"/>
          </a:p>
        </p:txBody>
      </p:sp>
      <p:sp>
        <p:nvSpPr>
          <p:cNvPr id="91" name="Google Shape;91;p20"/>
          <p:cNvSpPr/>
          <p:nvPr/>
        </p:nvSpPr>
        <p:spPr>
          <a:xfrm rot="5400000">
            <a:off x="5188434" y="974450"/>
            <a:ext cx="1287600" cy="14325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
        <p:nvSpPr>
          <p:cNvPr id="92" name="Google Shape;92;p20"/>
          <p:cNvSpPr/>
          <p:nvPr/>
        </p:nvSpPr>
        <p:spPr>
          <a:xfrm rot="-5400000">
            <a:off x="1840910" y="2665025"/>
            <a:ext cx="1287600" cy="15432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
        <p:nvSpPr>
          <p:cNvPr id="93" name="Google Shape;93;p20"/>
          <p:cNvSpPr/>
          <p:nvPr/>
        </p:nvSpPr>
        <p:spPr>
          <a:xfrm>
            <a:off x="1821353" y="981575"/>
            <a:ext cx="1530900" cy="12876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4" name="Google Shape;94;p20"/>
          <p:cNvSpPr/>
          <p:nvPr/>
        </p:nvSpPr>
        <p:spPr>
          <a:xfrm rot="10800000">
            <a:off x="5005426" y="2900450"/>
            <a:ext cx="1421100" cy="12876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 </a:t>
            </a:r>
            <a:endParaRPr/>
          </a:p>
        </p:txBody>
      </p:sp>
      <p:sp>
        <p:nvSpPr>
          <p:cNvPr id="95" name="Google Shape;95;p20"/>
          <p:cNvSpPr txBox="1"/>
          <p:nvPr/>
        </p:nvSpPr>
        <p:spPr>
          <a:xfrm>
            <a:off x="1473288" y="101412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1</a:t>
            </a:r>
            <a:endParaRPr b="1" sz="2400">
              <a:latin typeface="Montserrat"/>
              <a:ea typeface="Montserrat"/>
              <a:cs typeface="Montserrat"/>
              <a:sym typeface="Montserrat"/>
            </a:endParaRPr>
          </a:p>
        </p:txBody>
      </p:sp>
      <p:sp>
        <p:nvSpPr>
          <p:cNvPr id="96" name="Google Shape;96;p20"/>
          <p:cNvSpPr txBox="1"/>
          <p:nvPr/>
        </p:nvSpPr>
        <p:spPr>
          <a:xfrm>
            <a:off x="6429688" y="364107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3</a:t>
            </a:r>
            <a:endParaRPr b="1" sz="2400">
              <a:solidFill>
                <a:srgbClr val="DF006A"/>
              </a:solidFill>
              <a:latin typeface="Montserrat"/>
              <a:ea typeface="Montserrat"/>
              <a:cs typeface="Montserrat"/>
              <a:sym typeface="Montserrat"/>
            </a:endParaRPr>
          </a:p>
        </p:txBody>
      </p:sp>
      <p:sp>
        <p:nvSpPr>
          <p:cNvPr id="97" name="Google Shape;97;p20"/>
          <p:cNvSpPr txBox="1"/>
          <p:nvPr/>
        </p:nvSpPr>
        <p:spPr>
          <a:xfrm>
            <a:off x="1440363" y="364107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4</a:t>
            </a:r>
            <a:endParaRPr b="1" sz="2400">
              <a:solidFill>
                <a:srgbClr val="DF006A"/>
              </a:solidFill>
              <a:latin typeface="Montserrat"/>
              <a:ea typeface="Montserrat"/>
              <a:cs typeface="Montserrat"/>
              <a:sym typeface="Montserrat"/>
            </a:endParaRPr>
          </a:p>
        </p:txBody>
      </p:sp>
      <p:sp>
        <p:nvSpPr>
          <p:cNvPr id="98" name="Google Shape;98;p20"/>
          <p:cNvSpPr txBox="1"/>
          <p:nvPr/>
        </p:nvSpPr>
        <p:spPr>
          <a:xfrm>
            <a:off x="6429688" y="101412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2</a:t>
            </a:r>
            <a:endParaRPr b="1" sz="2400">
              <a:solidFill>
                <a:schemeClr val="dk2"/>
              </a:solidFill>
              <a:latin typeface="Montserrat"/>
              <a:ea typeface="Montserrat"/>
              <a:cs typeface="Montserrat"/>
              <a:sym typeface="Montserrat"/>
            </a:endParaRPr>
          </a:p>
        </p:txBody>
      </p:sp>
      <p:sp>
        <p:nvSpPr>
          <p:cNvPr id="99" name="Google Shape;99;p20"/>
          <p:cNvSpPr txBox="1"/>
          <p:nvPr/>
        </p:nvSpPr>
        <p:spPr>
          <a:xfrm>
            <a:off x="788391" y="1439075"/>
            <a:ext cx="1051800" cy="297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release</a:t>
            </a:r>
            <a:endParaRPr b="1" sz="1800">
              <a:latin typeface="Montserrat"/>
              <a:ea typeface="Montserrat"/>
              <a:cs typeface="Montserrat"/>
              <a:sym typeface="Montserrat"/>
            </a:endParaRPr>
          </a:p>
        </p:txBody>
      </p:sp>
      <p:sp>
        <p:nvSpPr>
          <p:cNvPr id="100" name="Google Shape;100;p20"/>
          <p:cNvSpPr txBox="1"/>
          <p:nvPr/>
        </p:nvSpPr>
        <p:spPr>
          <a:xfrm>
            <a:off x="740915" y="4059125"/>
            <a:ext cx="1051800" cy="297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merge</a:t>
            </a:r>
            <a:endParaRPr>
              <a:solidFill>
                <a:srgbClr val="DF006A"/>
              </a:solidFill>
            </a:endParaRPr>
          </a:p>
        </p:txBody>
      </p:sp>
      <p:sp>
        <p:nvSpPr>
          <p:cNvPr id="101" name="Google Shape;101;p20"/>
          <p:cNvSpPr txBox="1"/>
          <p:nvPr/>
        </p:nvSpPr>
        <p:spPr>
          <a:xfrm>
            <a:off x="6429693" y="1439075"/>
            <a:ext cx="12105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needs</a:t>
            </a:r>
            <a:endParaRPr>
              <a:solidFill>
                <a:srgbClr val="DF006A"/>
              </a:solidFill>
            </a:endParaRPr>
          </a:p>
        </p:txBody>
      </p:sp>
      <p:sp>
        <p:nvSpPr>
          <p:cNvPr id="102" name="Google Shape;102;p20"/>
          <p:cNvSpPr txBox="1"/>
          <p:nvPr/>
        </p:nvSpPr>
        <p:spPr>
          <a:xfrm>
            <a:off x="6429688" y="4059125"/>
            <a:ext cx="19734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improvements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47"/>
          <p:cNvSpPr txBox="1"/>
          <p:nvPr>
            <p:ph type="title"/>
          </p:nvPr>
        </p:nvSpPr>
        <p:spPr>
          <a:xfrm>
            <a:off x="1609300" y="14117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IP Management Activities</a:t>
            </a:r>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48"/>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682" name="Google Shape;682;p48"/>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83" name="Google Shape;683;p48"/>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84" name="Google Shape;684;p48"/>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From intellectual property’s point of view, with the list of license used or approved to be used in the dependencies, written by a lawyer</a:t>
            </a:r>
            <a:endParaRPr sz="1000">
              <a:solidFill>
                <a:schemeClr val="dk1"/>
              </a:solidFill>
            </a:endParaRPr>
          </a:p>
        </p:txBody>
      </p:sp>
      <p:sp>
        <p:nvSpPr>
          <p:cNvPr id="685" name="Google Shape;685;p48"/>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a:t>
            </a:r>
            <a:r>
              <a:rPr lang="en" sz="1200">
                <a:solidFill>
                  <a:schemeClr val="dk1"/>
                </a:solidFill>
              </a:rPr>
              <a:t> -- Encourage corporate contributions</a:t>
            </a:r>
            <a:endParaRPr sz="1200"/>
          </a:p>
        </p:txBody>
      </p:sp>
      <p:sp>
        <p:nvSpPr>
          <p:cNvPr id="686" name="Google Shape;686;p48"/>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license documented</a:t>
            </a:r>
            <a:endParaRPr b="1" sz="1400">
              <a:solidFill>
                <a:srgbClr val="251B5B"/>
              </a:solidFill>
            </a:endParaRPr>
          </a:p>
        </p:txBody>
      </p:sp>
      <p:pic>
        <p:nvPicPr>
          <p:cNvPr id="687" name="Google Shape;687;p48">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688" name="Google Shape;688;p48"/>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689" name="Google Shape;689;p48"/>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690" name="Google Shape;690;p48"/>
          <p:cNvGrpSpPr/>
          <p:nvPr/>
        </p:nvGrpSpPr>
        <p:grpSpPr>
          <a:xfrm>
            <a:off x="1381775" y="851750"/>
            <a:ext cx="333600" cy="333600"/>
            <a:chOff x="305150" y="1296825"/>
            <a:chExt cx="333600" cy="333600"/>
          </a:xfrm>
        </p:grpSpPr>
        <p:sp>
          <p:nvSpPr>
            <p:cNvPr id="691" name="Google Shape;691;p48"/>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2" name="Google Shape;692;p48"/>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93" name="Google Shape;693;p48"/>
          <p:cNvGrpSpPr/>
          <p:nvPr/>
        </p:nvGrpSpPr>
        <p:grpSpPr>
          <a:xfrm>
            <a:off x="2667650" y="851750"/>
            <a:ext cx="333600" cy="333600"/>
            <a:chOff x="305150" y="3610150"/>
            <a:chExt cx="333600" cy="333600"/>
          </a:xfrm>
        </p:grpSpPr>
        <p:sp>
          <p:nvSpPr>
            <p:cNvPr id="694" name="Google Shape;694;p48"/>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5" name="Google Shape;695;p48"/>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96" name="Google Shape;696;p48"/>
          <p:cNvGrpSpPr/>
          <p:nvPr/>
        </p:nvGrpSpPr>
        <p:grpSpPr>
          <a:xfrm>
            <a:off x="2239025" y="851750"/>
            <a:ext cx="333600" cy="333600"/>
            <a:chOff x="305150" y="2772600"/>
            <a:chExt cx="333600" cy="333600"/>
          </a:xfrm>
        </p:grpSpPr>
        <p:sp>
          <p:nvSpPr>
            <p:cNvPr id="697" name="Google Shape;697;p48"/>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8" name="Google Shape;698;p48"/>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99" name="Google Shape;699;p48"/>
          <p:cNvGrpSpPr/>
          <p:nvPr/>
        </p:nvGrpSpPr>
        <p:grpSpPr>
          <a:xfrm>
            <a:off x="1810400" y="851750"/>
            <a:ext cx="333600" cy="333600"/>
            <a:chOff x="305150" y="1935050"/>
            <a:chExt cx="333600" cy="333600"/>
          </a:xfrm>
        </p:grpSpPr>
        <p:sp>
          <p:nvSpPr>
            <p:cNvPr id="700" name="Google Shape;700;p48"/>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01" name="Google Shape;701;p48"/>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49"/>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Clr>
                <a:srgbClr val="000000"/>
              </a:buClr>
              <a:buSzPts val="1100"/>
              <a:buFont typeface="Arial"/>
              <a:buNone/>
            </a:pPr>
            <a:r>
              <a:t/>
            </a:r>
            <a:endParaRPr sz="1000"/>
          </a:p>
        </p:txBody>
      </p:sp>
      <p:sp>
        <p:nvSpPr>
          <p:cNvPr id="707" name="Google Shape;707;p49"/>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08" name="Google Shape;708;p49"/>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09" name="Google Shape;709;p49"/>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Only selected and approved people can modify the code in the repositories of the project</a:t>
            </a:r>
            <a:endParaRPr sz="1000">
              <a:solidFill>
                <a:schemeClr val="dk1"/>
              </a:solidFill>
            </a:endParaRPr>
          </a:p>
        </p:txBody>
      </p:sp>
      <p:sp>
        <p:nvSpPr>
          <p:cNvPr id="710" name="Google Shape;710;p49"/>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11" name="Google Shape;711;p49"/>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Repositories protected</a:t>
            </a:r>
            <a:endParaRPr b="1" sz="1400">
              <a:solidFill>
                <a:srgbClr val="251B5B"/>
              </a:solidFill>
            </a:endParaRPr>
          </a:p>
        </p:txBody>
      </p:sp>
      <p:pic>
        <p:nvPicPr>
          <p:cNvPr id="712" name="Google Shape;712;p49">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13" name="Google Shape;713;p49"/>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14" name="Google Shape;714;p49"/>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15" name="Google Shape;715;p49"/>
          <p:cNvGrpSpPr/>
          <p:nvPr/>
        </p:nvGrpSpPr>
        <p:grpSpPr>
          <a:xfrm>
            <a:off x="1381775" y="851750"/>
            <a:ext cx="333600" cy="333600"/>
            <a:chOff x="305150" y="1296825"/>
            <a:chExt cx="333600" cy="333600"/>
          </a:xfrm>
        </p:grpSpPr>
        <p:sp>
          <p:nvSpPr>
            <p:cNvPr id="716" name="Google Shape;716;p49"/>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7" name="Google Shape;717;p49"/>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18" name="Google Shape;718;p49"/>
          <p:cNvGrpSpPr/>
          <p:nvPr/>
        </p:nvGrpSpPr>
        <p:grpSpPr>
          <a:xfrm>
            <a:off x="2667650" y="851750"/>
            <a:ext cx="333600" cy="333600"/>
            <a:chOff x="305150" y="3610150"/>
            <a:chExt cx="333600" cy="333600"/>
          </a:xfrm>
        </p:grpSpPr>
        <p:sp>
          <p:nvSpPr>
            <p:cNvPr id="719" name="Google Shape;719;p49"/>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0" name="Google Shape;720;p49"/>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21" name="Google Shape;721;p49"/>
          <p:cNvGrpSpPr/>
          <p:nvPr/>
        </p:nvGrpSpPr>
        <p:grpSpPr>
          <a:xfrm>
            <a:off x="2239025" y="851750"/>
            <a:ext cx="333600" cy="333600"/>
            <a:chOff x="305150" y="2772600"/>
            <a:chExt cx="333600" cy="333600"/>
          </a:xfrm>
        </p:grpSpPr>
        <p:sp>
          <p:nvSpPr>
            <p:cNvPr id="722" name="Google Shape;722;p49"/>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3" name="Google Shape;723;p49"/>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24" name="Google Shape;724;p49"/>
          <p:cNvGrpSpPr/>
          <p:nvPr/>
        </p:nvGrpSpPr>
        <p:grpSpPr>
          <a:xfrm>
            <a:off x="1810400" y="851750"/>
            <a:ext cx="333600" cy="333600"/>
            <a:chOff x="305150" y="1935050"/>
            <a:chExt cx="333600" cy="333600"/>
          </a:xfrm>
        </p:grpSpPr>
        <p:sp>
          <p:nvSpPr>
            <p:cNvPr id="725" name="Google Shape;725;p49"/>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26" name="Google Shape;726;p49"/>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50"/>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732" name="Google Shape;732;p50"/>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None/>
            </a:pPr>
            <a:r>
              <a:t/>
            </a:r>
            <a:endParaRPr sz="1000">
              <a:solidFill>
                <a:srgbClr val="251B5B"/>
              </a:solidFill>
            </a:endParaRPr>
          </a:p>
        </p:txBody>
      </p:sp>
      <p:sp>
        <p:nvSpPr>
          <p:cNvPr id="733" name="Google Shape;733;p50"/>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34" name="Google Shape;734;p50"/>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The complete list of dependencies, with versions and licenses is available, maintained and controlled.</a:t>
            </a:r>
            <a:endParaRPr sz="1000">
              <a:solidFill>
                <a:schemeClr val="dk1"/>
              </a:solidFill>
            </a:endParaRPr>
          </a:p>
        </p:txBody>
      </p:sp>
      <p:sp>
        <p:nvSpPr>
          <p:cNvPr id="735" name="Google Shape;735;p50"/>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36" name="Google Shape;736;p50"/>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Dependencies documented</a:t>
            </a:r>
            <a:endParaRPr b="1" sz="1400">
              <a:solidFill>
                <a:srgbClr val="251B5B"/>
              </a:solidFill>
            </a:endParaRPr>
          </a:p>
        </p:txBody>
      </p:sp>
      <p:pic>
        <p:nvPicPr>
          <p:cNvPr id="737" name="Google Shape;737;p50">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38" name="Google Shape;738;p50"/>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39" name="Google Shape;739;p50"/>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40" name="Google Shape;740;p50"/>
          <p:cNvGrpSpPr/>
          <p:nvPr/>
        </p:nvGrpSpPr>
        <p:grpSpPr>
          <a:xfrm>
            <a:off x="1381775" y="851750"/>
            <a:ext cx="333600" cy="333600"/>
            <a:chOff x="305150" y="1296825"/>
            <a:chExt cx="333600" cy="333600"/>
          </a:xfrm>
        </p:grpSpPr>
        <p:sp>
          <p:nvSpPr>
            <p:cNvPr id="741" name="Google Shape;741;p50"/>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2" name="Google Shape;742;p50"/>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43" name="Google Shape;743;p50"/>
          <p:cNvGrpSpPr/>
          <p:nvPr/>
        </p:nvGrpSpPr>
        <p:grpSpPr>
          <a:xfrm>
            <a:off x="2667650" y="851750"/>
            <a:ext cx="333600" cy="333600"/>
            <a:chOff x="305150" y="3610150"/>
            <a:chExt cx="333600" cy="333600"/>
          </a:xfrm>
        </p:grpSpPr>
        <p:sp>
          <p:nvSpPr>
            <p:cNvPr id="744" name="Google Shape;744;p50"/>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5" name="Google Shape;745;p50"/>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46" name="Google Shape;746;p50"/>
          <p:cNvGrpSpPr/>
          <p:nvPr/>
        </p:nvGrpSpPr>
        <p:grpSpPr>
          <a:xfrm>
            <a:off x="2239025" y="851750"/>
            <a:ext cx="333600" cy="333600"/>
            <a:chOff x="305150" y="2772600"/>
            <a:chExt cx="333600" cy="333600"/>
          </a:xfrm>
        </p:grpSpPr>
        <p:sp>
          <p:nvSpPr>
            <p:cNvPr id="747" name="Google Shape;747;p50"/>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8" name="Google Shape;748;p50"/>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49" name="Google Shape;749;p50"/>
          <p:cNvGrpSpPr/>
          <p:nvPr/>
        </p:nvGrpSpPr>
        <p:grpSpPr>
          <a:xfrm>
            <a:off x="1810400" y="851750"/>
            <a:ext cx="333600" cy="333600"/>
            <a:chOff x="305150" y="1935050"/>
            <a:chExt cx="333600" cy="333600"/>
          </a:xfrm>
        </p:grpSpPr>
        <p:sp>
          <p:nvSpPr>
            <p:cNvPr id="750" name="Google Shape;750;p50"/>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51" name="Google Shape;751;p50"/>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51"/>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00000"/>
              </a:lnSpc>
              <a:spcBef>
                <a:spcPts val="0"/>
              </a:spcBef>
              <a:spcAft>
                <a:spcPts val="0"/>
              </a:spcAft>
              <a:buNone/>
            </a:pPr>
            <a:r>
              <a:t/>
            </a:r>
            <a:endParaRPr sz="1000"/>
          </a:p>
        </p:txBody>
      </p:sp>
      <p:sp>
        <p:nvSpPr>
          <p:cNvPr id="757" name="Google Shape;757;p51"/>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58" name="Google Shape;758;p51"/>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759" name="Google Shape;759;p51"/>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Rules for pull request validation and how to become a committer, or a maintainer, and eventually describe the mentoring and other mandatory steps.</a:t>
            </a:r>
            <a:endParaRPr sz="1000">
              <a:solidFill>
                <a:schemeClr val="dk1"/>
              </a:solidFill>
            </a:endParaRPr>
          </a:p>
        </p:txBody>
      </p:sp>
      <p:sp>
        <p:nvSpPr>
          <p:cNvPr id="760" name="Google Shape;760;p51"/>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61" name="Google Shape;761;p5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Committer Governance</a:t>
            </a:r>
            <a:endParaRPr b="1" sz="1400">
              <a:solidFill>
                <a:srgbClr val="251B5B"/>
              </a:solidFill>
            </a:endParaRPr>
          </a:p>
        </p:txBody>
      </p:sp>
      <p:pic>
        <p:nvPicPr>
          <p:cNvPr id="762" name="Google Shape;762;p51">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63" name="Google Shape;763;p51"/>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64" name="Google Shape;764;p51"/>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65" name="Google Shape;765;p51"/>
          <p:cNvGrpSpPr/>
          <p:nvPr/>
        </p:nvGrpSpPr>
        <p:grpSpPr>
          <a:xfrm>
            <a:off x="1381775" y="851750"/>
            <a:ext cx="333600" cy="333600"/>
            <a:chOff x="305150" y="1296825"/>
            <a:chExt cx="333600" cy="333600"/>
          </a:xfrm>
        </p:grpSpPr>
        <p:sp>
          <p:nvSpPr>
            <p:cNvPr id="766" name="Google Shape;766;p51"/>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7" name="Google Shape;767;p51"/>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68" name="Google Shape;768;p51"/>
          <p:cNvGrpSpPr/>
          <p:nvPr/>
        </p:nvGrpSpPr>
        <p:grpSpPr>
          <a:xfrm>
            <a:off x="2667650" y="851750"/>
            <a:ext cx="333600" cy="333600"/>
            <a:chOff x="305150" y="3610150"/>
            <a:chExt cx="333600" cy="333600"/>
          </a:xfrm>
        </p:grpSpPr>
        <p:sp>
          <p:nvSpPr>
            <p:cNvPr id="769" name="Google Shape;769;p51"/>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0" name="Google Shape;770;p51"/>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71" name="Google Shape;771;p51"/>
          <p:cNvGrpSpPr/>
          <p:nvPr/>
        </p:nvGrpSpPr>
        <p:grpSpPr>
          <a:xfrm>
            <a:off x="2239025" y="851750"/>
            <a:ext cx="333600" cy="333600"/>
            <a:chOff x="305150" y="2772600"/>
            <a:chExt cx="333600" cy="333600"/>
          </a:xfrm>
        </p:grpSpPr>
        <p:sp>
          <p:nvSpPr>
            <p:cNvPr id="772" name="Google Shape;772;p51"/>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3" name="Google Shape;773;p51"/>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74" name="Google Shape;774;p51"/>
          <p:cNvGrpSpPr/>
          <p:nvPr/>
        </p:nvGrpSpPr>
        <p:grpSpPr>
          <a:xfrm>
            <a:off x="1810400" y="851750"/>
            <a:ext cx="333600" cy="333600"/>
            <a:chOff x="305150" y="1935050"/>
            <a:chExt cx="333600" cy="333600"/>
          </a:xfrm>
        </p:grpSpPr>
        <p:sp>
          <p:nvSpPr>
            <p:cNvPr id="775" name="Google Shape;775;p51"/>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76" name="Google Shape;776;p51"/>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52"/>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82" name="Google Shape;782;p52"/>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83" name="Google Shape;783;p52"/>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84" name="Google Shape;784;p52"/>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Contributions are merged after a process to check that their quality. The process is described in the developer documentation.</a:t>
            </a:r>
            <a:endParaRPr sz="1000">
              <a:solidFill>
                <a:schemeClr val="dk1"/>
              </a:solidFill>
            </a:endParaRPr>
          </a:p>
        </p:txBody>
      </p:sp>
      <p:sp>
        <p:nvSpPr>
          <p:cNvPr id="785" name="Google Shape;785;p52"/>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86" name="Google Shape;786;p5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Contributions audited</a:t>
            </a:r>
            <a:endParaRPr b="1" sz="1400">
              <a:solidFill>
                <a:srgbClr val="251B5B"/>
              </a:solidFill>
            </a:endParaRPr>
          </a:p>
        </p:txBody>
      </p:sp>
      <p:pic>
        <p:nvPicPr>
          <p:cNvPr id="787" name="Google Shape;787;p52">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88" name="Google Shape;788;p52"/>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89" name="Google Shape;789;p52"/>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90" name="Google Shape;790;p52"/>
          <p:cNvGrpSpPr/>
          <p:nvPr/>
        </p:nvGrpSpPr>
        <p:grpSpPr>
          <a:xfrm>
            <a:off x="1381775" y="851750"/>
            <a:ext cx="333600" cy="333600"/>
            <a:chOff x="305150" y="1296825"/>
            <a:chExt cx="333600" cy="333600"/>
          </a:xfrm>
        </p:grpSpPr>
        <p:sp>
          <p:nvSpPr>
            <p:cNvPr id="791" name="Google Shape;791;p5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2" name="Google Shape;792;p52"/>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93" name="Google Shape;793;p52"/>
          <p:cNvGrpSpPr/>
          <p:nvPr/>
        </p:nvGrpSpPr>
        <p:grpSpPr>
          <a:xfrm>
            <a:off x="2667650" y="851750"/>
            <a:ext cx="333600" cy="333600"/>
            <a:chOff x="305150" y="3610150"/>
            <a:chExt cx="333600" cy="333600"/>
          </a:xfrm>
        </p:grpSpPr>
        <p:sp>
          <p:nvSpPr>
            <p:cNvPr id="794" name="Google Shape;794;p5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5" name="Google Shape;795;p52"/>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96" name="Google Shape;796;p52"/>
          <p:cNvGrpSpPr/>
          <p:nvPr/>
        </p:nvGrpSpPr>
        <p:grpSpPr>
          <a:xfrm>
            <a:off x="2239025" y="851750"/>
            <a:ext cx="333600" cy="333600"/>
            <a:chOff x="305150" y="2772600"/>
            <a:chExt cx="333600" cy="333600"/>
          </a:xfrm>
        </p:grpSpPr>
        <p:sp>
          <p:nvSpPr>
            <p:cNvPr id="797" name="Google Shape;797;p5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8" name="Google Shape;798;p52"/>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99" name="Google Shape;799;p52"/>
          <p:cNvGrpSpPr/>
          <p:nvPr/>
        </p:nvGrpSpPr>
        <p:grpSpPr>
          <a:xfrm>
            <a:off x="1810400" y="851750"/>
            <a:ext cx="333600" cy="333600"/>
            <a:chOff x="305150" y="1935050"/>
            <a:chExt cx="333600" cy="333600"/>
          </a:xfrm>
        </p:grpSpPr>
        <p:sp>
          <p:nvSpPr>
            <p:cNvPr id="800" name="Google Shape;800;p5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01" name="Google Shape;801;p52"/>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5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807" name="Google Shape;807;p5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None/>
            </a:pPr>
            <a:r>
              <a:t/>
            </a:r>
            <a:endParaRPr sz="1000">
              <a:solidFill>
                <a:schemeClr val="dk1"/>
              </a:solidFill>
            </a:endParaRPr>
          </a:p>
        </p:txBody>
      </p:sp>
      <p:sp>
        <p:nvSpPr>
          <p:cNvPr id="808" name="Google Shape;808;p5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09" name="Google Shape;809;p53"/>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Regular audit of existing source code, and eventually automatic check of pull request before merge, to check it is original, to protect users.</a:t>
            </a:r>
            <a:endParaRPr sz="1000">
              <a:solidFill>
                <a:schemeClr val="dk1"/>
              </a:solidFill>
            </a:endParaRPr>
          </a:p>
        </p:txBody>
      </p:sp>
      <p:sp>
        <p:nvSpPr>
          <p:cNvPr id="810" name="Google Shape;810;p53"/>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11" name="Google Shape;811;p5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Provenance tracking</a:t>
            </a:r>
            <a:endParaRPr b="1" sz="1400">
              <a:solidFill>
                <a:srgbClr val="251B5B"/>
              </a:solidFill>
            </a:endParaRPr>
          </a:p>
        </p:txBody>
      </p:sp>
      <p:pic>
        <p:nvPicPr>
          <p:cNvPr id="812" name="Google Shape;812;p5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13" name="Google Shape;813;p5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14" name="Google Shape;814;p5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15" name="Google Shape;815;p53"/>
          <p:cNvGrpSpPr/>
          <p:nvPr/>
        </p:nvGrpSpPr>
        <p:grpSpPr>
          <a:xfrm>
            <a:off x="1381775" y="851750"/>
            <a:ext cx="333600" cy="333600"/>
            <a:chOff x="305150" y="1296825"/>
            <a:chExt cx="333600" cy="333600"/>
          </a:xfrm>
        </p:grpSpPr>
        <p:sp>
          <p:nvSpPr>
            <p:cNvPr id="816" name="Google Shape;816;p5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7" name="Google Shape;817;p53"/>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18" name="Google Shape;818;p53"/>
          <p:cNvGrpSpPr/>
          <p:nvPr/>
        </p:nvGrpSpPr>
        <p:grpSpPr>
          <a:xfrm>
            <a:off x="2667650" y="851750"/>
            <a:ext cx="333600" cy="333600"/>
            <a:chOff x="305150" y="3610150"/>
            <a:chExt cx="333600" cy="333600"/>
          </a:xfrm>
        </p:grpSpPr>
        <p:sp>
          <p:nvSpPr>
            <p:cNvPr id="819" name="Google Shape;819;p53"/>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0" name="Google Shape;820;p53"/>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21" name="Google Shape;821;p53"/>
          <p:cNvGrpSpPr/>
          <p:nvPr/>
        </p:nvGrpSpPr>
        <p:grpSpPr>
          <a:xfrm>
            <a:off x="2239025" y="851750"/>
            <a:ext cx="333600" cy="333600"/>
            <a:chOff x="305150" y="2772600"/>
            <a:chExt cx="333600" cy="333600"/>
          </a:xfrm>
        </p:grpSpPr>
        <p:sp>
          <p:nvSpPr>
            <p:cNvPr id="822" name="Google Shape;822;p53"/>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3" name="Google Shape;823;p53"/>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24" name="Google Shape;824;p53"/>
          <p:cNvGrpSpPr/>
          <p:nvPr/>
        </p:nvGrpSpPr>
        <p:grpSpPr>
          <a:xfrm>
            <a:off x="1810400" y="851750"/>
            <a:ext cx="333600" cy="333600"/>
            <a:chOff x="305150" y="1935050"/>
            <a:chExt cx="333600" cy="333600"/>
          </a:xfrm>
        </p:grpSpPr>
        <p:sp>
          <p:nvSpPr>
            <p:cNvPr id="825" name="Google Shape;825;p53"/>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26" name="Google Shape;826;p53"/>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54"/>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832" name="Google Shape;832;p54"/>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33" name="Google Shape;833;p54"/>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34" name="Google Shape;834;p54"/>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Management of source code authors, who they are, and their employer, in order to check that there is no conflict of interest regarding copyright or “droit d’auteur”</a:t>
            </a:r>
            <a:endParaRPr sz="1000">
              <a:solidFill>
                <a:schemeClr val="dk1"/>
              </a:solidFill>
            </a:endParaRPr>
          </a:p>
        </p:txBody>
      </p:sp>
      <p:sp>
        <p:nvSpPr>
          <p:cNvPr id="835" name="Google Shape;835;p54"/>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36" name="Google Shape;836;p54"/>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Provenance management</a:t>
            </a:r>
            <a:endParaRPr b="1" sz="1400">
              <a:solidFill>
                <a:srgbClr val="251B5B"/>
              </a:solidFill>
            </a:endParaRPr>
          </a:p>
        </p:txBody>
      </p:sp>
      <p:pic>
        <p:nvPicPr>
          <p:cNvPr id="837" name="Google Shape;837;p54">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38" name="Google Shape;838;p54"/>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39" name="Google Shape;839;p54"/>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40" name="Google Shape;840;p54"/>
          <p:cNvGrpSpPr/>
          <p:nvPr/>
        </p:nvGrpSpPr>
        <p:grpSpPr>
          <a:xfrm>
            <a:off x="1381775" y="851750"/>
            <a:ext cx="333600" cy="333600"/>
            <a:chOff x="305150" y="1296825"/>
            <a:chExt cx="333600" cy="333600"/>
          </a:xfrm>
        </p:grpSpPr>
        <p:sp>
          <p:nvSpPr>
            <p:cNvPr id="841" name="Google Shape;841;p54"/>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2" name="Google Shape;842;p54"/>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43" name="Google Shape;843;p54"/>
          <p:cNvGrpSpPr/>
          <p:nvPr/>
        </p:nvGrpSpPr>
        <p:grpSpPr>
          <a:xfrm>
            <a:off x="2667650" y="851750"/>
            <a:ext cx="333600" cy="333600"/>
            <a:chOff x="305150" y="3610150"/>
            <a:chExt cx="333600" cy="333600"/>
          </a:xfrm>
        </p:grpSpPr>
        <p:sp>
          <p:nvSpPr>
            <p:cNvPr id="844" name="Google Shape;844;p54"/>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5" name="Google Shape;845;p54"/>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46" name="Google Shape;846;p54"/>
          <p:cNvGrpSpPr/>
          <p:nvPr/>
        </p:nvGrpSpPr>
        <p:grpSpPr>
          <a:xfrm>
            <a:off x="2239025" y="851750"/>
            <a:ext cx="333600" cy="333600"/>
            <a:chOff x="305150" y="2772600"/>
            <a:chExt cx="333600" cy="333600"/>
          </a:xfrm>
        </p:grpSpPr>
        <p:sp>
          <p:nvSpPr>
            <p:cNvPr id="847" name="Google Shape;847;p54"/>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8" name="Google Shape;848;p54"/>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49" name="Google Shape;849;p54"/>
          <p:cNvGrpSpPr/>
          <p:nvPr/>
        </p:nvGrpSpPr>
        <p:grpSpPr>
          <a:xfrm>
            <a:off x="1810400" y="851750"/>
            <a:ext cx="333600" cy="333600"/>
            <a:chOff x="305150" y="1935050"/>
            <a:chExt cx="333600" cy="333600"/>
          </a:xfrm>
        </p:grpSpPr>
        <p:sp>
          <p:nvSpPr>
            <p:cNvPr id="850" name="Google Shape;850;p54"/>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51" name="Google Shape;851;p54"/>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55"/>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857" name="Google Shape;857;p55"/>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p:txBody>
      </p:sp>
      <p:sp>
        <p:nvSpPr>
          <p:cNvPr id="858" name="Google Shape;858;p55"/>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59" name="Google Shape;859;p55"/>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The name of the project and its logo are protected trademarks and are part of the IP to manage and protect</a:t>
            </a:r>
            <a:endParaRPr sz="1000">
              <a:solidFill>
                <a:schemeClr val="dk1"/>
              </a:solidFill>
            </a:endParaRPr>
          </a:p>
        </p:txBody>
      </p:sp>
      <p:sp>
        <p:nvSpPr>
          <p:cNvPr id="860" name="Google Shape;860;p55"/>
          <p:cNvSpPr txBox="1"/>
          <p:nvPr>
            <p:ph idx="2" type="body"/>
          </p:nvPr>
        </p:nvSpPr>
        <p:spPr>
          <a:xfrm>
            <a:off x="129120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61" name="Google Shape;861;p5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Trademark management</a:t>
            </a:r>
            <a:endParaRPr b="1" sz="1400">
              <a:solidFill>
                <a:srgbClr val="251B5B"/>
              </a:solidFill>
            </a:endParaRPr>
          </a:p>
        </p:txBody>
      </p:sp>
      <p:pic>
        <p:nvPicPr>
          <p:cNvPr id="862" name="Google Shape;862;p55">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63" name="Google Shape;863;p55"/>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64" name="Google Shape;864;p55"/>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65" name="Google Shape;865;p55"/>
          <p:cNvGrpSpPr/>
          <p:nvPr/>
        </p:nvGrpSpPr>
        <p:grpSpPr>
          <a:xfrm>
            <a:off x="1381775" y="851750"/>
            <a:ext cx="333600" cy="333600"/>
            <a:chOff x="305150" y="1296825"/>
            <a:chExt cx="333600" cy="333600"/>
          </a:xfrm>
        </p:grpSpPr>
        <p:sp>
          <p:nvSpPr>
            <p:cNvPr id="866" name="Google Shape;866;p55"/>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7" name="Google Shape;867;p55"/>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68" name="Google Shape;868;p55"/>
          <p:cNvGrpSpPr/>
          <p:nvPr/>
        </p:nvGrpSpPr>
        <p:grpSpPr>
          <a:xfrm>
            <a:off x="2667650" y="851750"/>
            <a:ext cx="333600" cy="333600"/>
            <a:chOff x="305150" y="3610150"/>
            <a:chExt cx="333600" cy="333600"/>
          </a:xfrm>
        </p:grpSpPr>
        <p:sp>
          <p:nvSpPr>
            <p:cNvPr id="869" name="Google Shape;869;p55"/>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0" name="Google Shape;870;p55"/>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71" name="Google Shape;871;p55"/>
          <p:cNvGrpSpPr/>
          <p:nvPr/>
        </p:nvGrpSpPr>
        <p:grpSpPr>
          <a:xfrm>
            <a:off x="2239025" y="851750"/>
            <a:ext cx="333600" cy="333600"/>
            <a:chOff x="305150" y="2772600"/>
            <a:chExt cx="333600" cy="333600"/>
          </a:xfrm>
        </p:grpSpPr>
        <p:sp>
          <p:nvSpPr>
            <p:cNvPr id="872" name="Google Shape;872;p55"/>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3" name="Google Shape;873;p55"/>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74" name="Google Shape;874;p55"/>
          <p:cNvGrpSpPr/>
          <p:nvPr/>
        </p:nvGrpSpPr>
        <p:grpSpPr>
          <a:xfrm>
            <a:off x="1810400" y="851750"/>
            <a:ext cx="333600" cy="333600"/>
            <a:chOff x="305150" y="1935050"/>
            <a:chExt cx="333600" cy="333600"/>
          </a:xfrm>
        </p:grpSpPr>
        <p:sp>
          <p:nvSpPr>
            <p:cNvPr id="875" name="Google Shape;875;p55"/>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76" name="Google Shape;876;p55"/>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56"/>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882" name="Google Shape;882;p56"/>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883" name="Google Shape;883;p56"/>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84" name="Google Shape;884;p56"/>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Legal insurance for people who manage and contribute to the project, to protect them if they are sued by a copyright holder or a patent troll</a:t>
            </a:r>
            <a:endParaRPr sz="1000">
              <a:solidFill>
                <a:schemeClr val="dk1"/>
              </a:solidFill>
            </a:endParaRPr>
          </a:p>
        </p:txBody>
      </p:sp>
      <p:sp>
        <p:nvSpPr>
          <p:cNvPr id="885" name="Google Shape;885;p56"/>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86" name="Google Shape;886;p56"/>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Committers indemnified</a:t>
            </a:r>
            <a:endParaRPr b="1" sz="1400">
              <a:solidFill>
                <a:srgbClr val="251B5B"/>
              </a:solidFill>
            </a:endParaRPr>
          </a:p>
        </p:txBody>
      </p:sp>
      <p:pic>
        <p:nvPicPr>
          <p:cNvPr id="887" name="Google Shape;887;p56">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88" name="Google Shape;888;p56"/>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89" name="Google Shape;889;p56"/>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90" name="Google Shape;890;p56"/>
          <p:cNvGrpSpPr/>
          <p:nvPr/>
        </p:nvGrpSpPr>
        <p:grpSpPr>
          <a:xfrm>
            <a:off x="1381775" y="851750"/>
            <a:ext cx="333600" cy="333600"/>
            <a:chOff x="305150" y="1296825"/>
            <a:chExt cx="333600" cy="333600"/>
          </a:xfrm>
        </p:grpSpPr>
        <p:sp>
          <p:nvSpPr>
            <p:cNvPr id="891" name="Google Shape;891;p56"/>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2" name="Google Shape;892;p56"/>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93" name="Google Shape;893;p56"/>
          <p:cNvGrpSpPr/>
          <p:nvPr/>
        </p:nvGrpSpPr>
        <p:grpSpPr>
          <a:xfrm>
            <a:off x="2667650" y="851750"/>
            <a:ext cx="333600" cy="333600"/>
            <a:chOff x="305150" y="3610150"/>
            <a:chExt cx="333600" cy="333600"/>
          </a:xfrm>
        </p:grpSpPr>
        <p:sp>
          <p:nvSpPr>
            <p:cNvPr id="894" name="Google Shape;894;p56"/>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5" name="Google Shape;895;p56"/>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96" name="Google Shape;896;p56"/>
          <p:cNvGrpSpPr/>
          <p:nvPr/>
        </p:nvGrpSpPr>
        <p:grpSpPr>
          <a:xfrm>
            <a:off x="2239025" y="851750"/>
            <a:ext cx="333600" cy="333600"/>
            <a:chOff x="305150" y="2772600"/>
            <a:chExt cx="333600" cy="333600"/>
          </a:xfrm>
        </p:grpSpPr>
        <p:sp>
          <p:nvSpPr>
            <p:cNvPr id="897" name="Google Shape;897;p56"/>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8" name="Google Shape;898;p56"/>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99" name="Google Shape;899;p56"/>
          <p:cNvGrpSpPr/>
          <p:nvPr/>
        </p:nvGrpSpPr>
        <p:grpSpPr>
          <a:xfrm>
            <a:off x="1810400" y="851750"/>
            <a:ext cx="333600" cy="333600"/>
            <a:chOff x="305150" y="1935050"/>
            <a:chExt cx="333600" cy="333600"/>
          </a:xfrm>
        </p:grpSpPr>
        <p:sp>
          <p:nvSpPr>
            <p:cNvPr id="900" name="Google Shape;900;p56"/>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901" name="Google Shape;901;p56"/>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496500" y="752025"/>
            <a:ext cx="8151000" cy="3894900"/>
          </a:xfrm>
          <a:prstGeom prst="rect">
            <a:avLst/>
          </a:prstGeom>
        </p:spPr>
        <p:txBody>
          <a:bodyPr anchorCtr="0" anchor="ctr" bIns="68575" lIns="68575" spcFirstLastPara="1" rIns="68575" wrap="square" tIns="68575">
            <a:noAutofit/>
          </a:bodyPr>
          <a:lstStyle/>
          <a:p>
            <a:pPr indent="0" lvl="0" marL="0" rtl="0" algn="l">
              <a:spcBef>
                <a:spcPts val="800"/>
              </a:spcBef>
              <a:spcAft>
                <a:spcPts val="0"/>
              </a:spcAft>
              <a:buNone/>
            </a:pPr>
            <a:r>
              <a:rPr b="1" lang="en" sz="1400"/>
              <a:t>Developers:</a:t>
            </a:r>
            <a:r>
              <a:rPr lang="en" sz="1400"/>
              <a:t> people who code, core, extensions, modules, themes for themselves or for their customers.</a:t>
            </a:r>
            <a:br>
              <a:rPr lang="en" sz="1400"/>
            </a:br>
            <a:r>
              <a:rPr i="1" lang="en" sz="1200">
                <a:solidFill>
                  <a:srgbClr val="999999"/>
                </a:solidFill>
              </a:rPr>
              <a:t>Note: describe here who are they in your community or your project, use personas if possible</a:t>
            </a:r>
            <a:endParaRPr i="1" sz="1200">
              <a:solidFill>
                <a:srgbClr val="999999"/>
              </a:solidFill>
            </a:endParaRPr>
          </a:p>
          <a:p>
            <a:pPr indent="0" lvl="0" marL="0" rtl="0" algn="l">
              <a:spcBef>
                <a:spcPts val="800"/>
              </a:spcBef>
              <a:spcAft>
                <a:spcPts val="0"/>
              </a:spcAft>
              <a:buNone/>
            </a:pPr>
            <a:r>
              <a:t/>
            </a:r>
            <a:endParaRPr i="1" sz="1200"/>
          </a:p>
          <a:p>
            <a:pPr indent="0" lvl="0" marL="0" rtl="0" algn="l">
              <a:spcBef>
                <a:spcPts val="0"/>
              </a:spcBef>
              <a:spcAft>
                <a:spcPts val="0"/>
              </a:spcAft>
              <a:buNone/>
            </a:pPr>
            <a:r>
              <a:rPr b="1" lang="en" sz="1400"/>
              <a:t>Contributors:</a:t>
            </a:r>
            <a:r>
              <a:rPr lang="en" sz="1400"/>
              <a:t> people who are key active contributors to the open source project, coders, but not only, a lot of contributors actually don’t code at all.</a:t>
            </a:r>
            <a:br>
              <a:rPr lang="en" sz="1400"/>
            </a:br>
            <a:r>
              <a:rPr i="1" lang="en" sz="1200">
                <a:solidFill>
                  <a:srgbClr val="999999"/>
                </a:solidFill>
              </a:rPr>
              <a:t>Note: </a:t>
            </a:r>
            <a:r>
              <a:rPr i="1" lang="en" sz="1200">
                <a:solidFill>
                  <a:srgbClr val="999999"/>
                </a:solidFill>
              </a:rPr>
              <a:t>describe here who are they in your community or your project, use personas if possible</a:t>
            </a:r>
            <a:endParaRPr i="1" sz="1200">
              <a:solidFill>
                <a:srgbClr val="999999"/>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Corporate contributors:</a:t>
            </a:r>
            <a:r>
              <a:rPr lang="en" sz="1400"/>
              <a:t> people who are working for a company that is using/integrating the project, and that company wants to improve the project as part of its strategy</a:t>
            </a:r>
            <a:br>
              <a:rPr lang="en" sz="1400"/>
            </a:br>
            <a:r>
              <a:rPr i="1" lang="en" sz="1200">
                <a:solidFill>
                  <a:srgbClr val="999999"/>
                </a:solidFill>
              </a:rPr>
              <a:t>Note: list here a few companies that are contributing, if any already</a:t>
            </a:r>
            <a:endParaRPr i="1" sz="1200">
              <a:solidFill>
                <a:srgbClr val="999999"/>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Intellectual Property:</a:t>
            </a:r>
            <a:r>
              <a:rPr lang="en" sz="1400"/>
              <a:t> code, documentation, artwork, trademarks, domain names, etc.</a:t>
            </a:r>
            <a:br>
              <a:rPr lang="en" sz="1400"/>
            </a:br>
            <a:r>
              <a:rPr i="1" lang="en" sz="1200">
                <a:solidFill>
                  <a:srgbClr val="999999"/>
                </a:solidFill>
              </a:rPr>
              <a:t>Note: list here brands, logos, ...</a:t>
            </a:r>
            <a:endParaRPr i="1" sz="1200">
              <a:solidFill>
                <a:srgbClr val="999999"/>
              </a:solidFill>
            </a:endParaRPr>
          </a:p>
        </p:txBody>
      </p:sp>
      <p:sp>
        <p:nvSpPr>
          <p:cNvPr id="108" name="Google Shape;108;p2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Terminology</a:t>
            </a:r>
            <a:endParaRPr b="1" sz="1400">
              <a:solidFill>
                <a:srgbClr val="251B5B"/>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57"/>
          <p:cNvSpPr txBox="1"/>
          <p:nvPr>
            <p:ph type="title"/>
          </p:nvPr>
        </p:nvSpPr>
        <p:spPr>
          <a:xfrm>
            <a:off x="1609300" y="6497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Credits</a:t>
            </a:r>
            <a:endParaRPr>
              <a:solidFill>
                <a:schemeClr val="dk2"/>
              </a:solidFill>
            </a:endParaRPr>
          </a:p>
        </p:txBody>
      </p:sp>
      <p:sp>
        <p:nvSpPr>
          <p:cNvPr id="907" name="Google Shape;907;p57"/>
          <p:cNvSpPr txBox="1"/>
          <p:nvPr/>
        </p:nvSpPr>
        <p:spPr>
          <a:xfrm>
            <a:off x="1287700" y="1769725"/>
            <a:ext cx="6678600" cy="23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Originally</a:t>
            </a:r>
            <a:r>
              <a:rPr lang="en" sz="1200">
                <a:latin typeface="Montserrat"/>
                <a:ea typeface="Montserrat"/>
                <a:cs typeface="Montserrat"/>
                <a:sym typeface="Montserrat"/>
              </a:rPr>
              <a:t> designed and built by </a:t>
            </a:r>
            <a:r>
              <a:rPr b="1" lang="en" sz="1200">
                <a:latin typeface="Montserrat"/>
                <a:ea typeface="Montserrat"/>
                <a:cs typeface="Montserrat"/>
                <a:sym typeface="Montserrat"/>
              </a:rPr>
              <a:t>Antoine Thomas</a:t>
            </a:r>
            <a:r>
              <a:rPr lang="en" sz="1200">
                <a:latin typeface="Montserrat"/>
                <a:ea typeface="Montserrat"/>
                <a:cs typeface="Montserrat"/>
                <a:sym typeface="Montserrat"/>
              </a:rPr>
              <a:t> for the </a:t>
            </a:r>
            <a:r>
              <a:rPr b="1" lang="en" sz="1200">
                <a:latin typeface="Montserrat"/>
                <a:ea typeface="Montserrat"/>
                <a:cs typeface="Montserrat"/>
                <a:sym typeface="Montserrat"/>
              </a:rPr>
              <a:t>PrestaShop</a:t>
            </a:r>
            <a:r>
              <a:rPr lang="en" sz="1200">
                <a:latin typeface="Montserrat"/>
                <a:ea typeface="Montserrat"/>
                <a:cs typeface="Montserrat"/>
                <a:sym typeface="Montserrat"/>
              </a:rPr>
              <a:t> open source project and company,</a:t>
            </a:r>
            <a:r>
              <a:rPr b="1" lang="en" sz="1200">
                <a:latin typeface="Montserrat"/>
                <a:ea typeface="Montserrat"/>
                <a:cs typeface="Montserrat"/>
                <a:sym typeface="Montserrat"/>
              </a:rPr>
              <a:t> </a:t>
            </a:r>
            <a:r>
              <a:rPr lang="en" sz="1200">
                <a:latin typeface="Montserrat"/>
                <a:ea typeface="Montserrat"/>
                <a:cs typeface="Montserrat"/>
                <a:sym typeface="Montserrat"/>
              </a:rPr>
              <a:t>thanks to:</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Stephen Walli</a:t>
            </a:r>
            <a:r>
              <a:rPr lang="en" sz="1200">
                <a:latin typeface="Montserrat"/>
                <a:ea typeface="Montserrat"/>
                <a:cs typeface="Montserrat"/>
                <a:sym typeface="Montserrat"/>
              </a:rPr>
              <a:t> for his advices and encouragement, and of course, for his list of “open source project communities patterns and practices” (look for his articles and presentations)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Aurélien Pelletier</a:t>
            </a:r>
            <a:r>
              <a:rPr lang="en" sz="1200">
                <a:latin typeface="Montserrat"/>
                <a:ea typeface="Montserrat"/>
                <a:cs typeface="Montserrat"/>
                <a:sym typeface="Montserrat"/>
              </a:rPr>
              <a:t> for the design discussions and suggestions.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Tristan Lehot</a:t>
            </a:r>
            <a:r>
              <a:rPr lang="en" sz="1200">
                <a:latin typeface="Montserrat"/>
                <a:ea typeface="Montserrat"/>
                <a:cs typeface="Montserrat"/>
                <a:sym typeface="Montserrat"/>
              </a:rPr>
              <a:t> for the look and colours.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And thanks a lot to all the fantastic people who spent time to answer to my questions, to read and to discuss this document. You made it too!</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Available under </a:t>
            </a:r>
            <a:r>
              <a:rPr b="1" lang="en" sz="1200">
                <a:latin typeface="Montserrat"/>
                <a:ea typeface="Montserrat"/>
                <a:cs typeface="Montserrat"/>
                <a:sym typeface="Montserrat"/>
              </a:rPr>
              <a:t>CC-by-sa 4.0 international</a:t>
            </a:r>
            <a:endParaRPr b="1" sz="1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847377" y="752025"/>
            <a:ext cx="8151000" cy="38949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b="1" lang="en" sz="1400"/>
              <a:t>Green check mark:</a:t>
            </a:r>
            <a:r>
              <a:rPr lang="en" sz="1400"/>
              <a:t> the status of the project is ok regarding the section and your objectives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solidFill>
                  <a:schemeClr val="dk1"/>
                </a:solidFill>
              </a:rPr>
              <a:t>Blue eye mark</a:t>
            </a:r>
            <a:r>
              <a:rPr b="1" lang="en" sz="1400"/>
              <a:t>:</a:t>
            </a:r>
            <a:r>
              <a:rPr lang="en" sz="1400"/>
              <a:t> you need to investigate because you miss information, or the definition of the objective for this section is not clear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solidFill>
                  <a:schemeClr val="dk1"/>
                </a:solidFill>
              </a:rPr>
              <a:t>Orange exclamation mark</a:t>
            </a:r>
            <a:r>
              <a:rPr b="1" lang="en" sz="1400"/>
              <a:t>:</a:t>
            </a:r>
            <a:r>
              <a:rPr lang="en" sz="1400"/>
              <a:t> important problems are identified and actions to solve them are listed or in work in progress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Red exclamation mark:</a:t>
            </a:r>
            <a:r>
              <a:rPr lang="en" sz="1400"/>
              <a:t> blocker, serious issue, or nothing is done yet; or even worse, bad things for the project have been done</a:t>
            </a:r>
            <a:endParaRPr sz="1400"/>
          </a:p>
        </p:txBody>
      </p:sp>
      <p:sp>
        <p:nvSpPr>
          <p:cNvPr id="114" name="Google Shape;114;p2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Status icons</a:t>
            </a:r>
            <a:endParaRPr b="1" sz="1400">
              <a:solidFill>
                <a:srgbClr val="251B5B"/>
              </a:solidFill>
            </a:endParaRPr>
          </a:p>
        </p:txBody>
      </p:sp>
      <p:grpSp>
        <p:nvGrpSpPr>
          <p:cNvPr id="115" name="Google Shape;115;p22"/>
          <p:cNvGrpSpPr/>
          <p:nvPr/>
        </p:nvGrpSpPr>
        <p:grpSpPr>
          <a:xfrm>
            <a:off x="305150" y="1258279"/>
            <a:ext cx="333600" cy="333600"/>
            <a:chOff x="305150" y="1296825"/>
            <a:chExt cx="333600" cy="333600"/>
          </a:xfrm>
        </p:grpSpPr>
        <p:sp>
          <p:nvSpPr>
            <p:cNvPr id="116" name="Google Shape;116;p2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347175" y="1338850"/>
              <a:ext cx="249550" cy="249550"/>
            </a:xfrm>
            <a:prstGeom prst="rect">
              <a:avLst/>
            </a:prstGeom>
            <a:noFill/>
            <a:ln>
              <a:noFill/>
            </a:ln>
          </p:spPr>
        </p:pic>
      </p:grpSp>
      <p:grpSp>
        <p:nvGrpSpPr>
          <p:cNvPr id="118" name="Google Shape;118;p22"/>
          <p:cNvGrpSpPr/>
          <p:nvPr/>
        </p:nvGrpSpPr>
        <p:grpSpPr>
          <a:xfrm>
            <a:off x="305150" y="3670927"/>
            <a:ext cx="333600" cy="333600"/>
            <a:chOff x="305150" y="3610150"/>
            <a:chExt cx="333600" cy="333600"/>
          </a:xfrm>
        </p:grpSpPr>
        <p:sp>
          <p:nvSpPr>
            <p:cNvPr id="119" name="Google Shape;119;p2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2"/>
            <p:cNvPicPr preferRelativeResize="0"/>
            <p:nvPr/>
          </p:nvPicPr>
          <p:blipFill>
            <a:blip r:embed="rId4">
              <a:alphaModFix/>
            </a:blip>
            <a:stretch>
              <a:fillRect/>
            </a:stretch>
          </p:blipFill>
          <p:spPr>
            <a:xfrm>
              <a:off x="375725" y="3670921"/>
              <a:ext cx="192425" cy="192425"/>
            </a:xfrm>
            <a:prstGeom prst="rect">
              <a:avLst/>
            </a:prstGeom>
            <a:noFill/>
            <a:ln>
              <a:noFill/>
            </a:ln>
          </p:spPr>
        </p:pic>
      </p:grpSp>
      <p:grpSp>
        <p:nvGrpSpPr>
          <p:cNvPr id="121" name="Google Shape;121;p22"/>
          <p:cNvGrpSpPr/>
          <p:nvPr/>
        </p:nvGrpSpPr>
        <p:grpSpPr>
          <a:xfrm>
            <a:off x="305150" y="2009780"/>
            <a:ext cx="333600" cy="333600"/>
            <a:chOff x="305150" y="2772600"/>
            <a:chExt cx="333600" cy="333600"/>
          </a:xfrm>
        </p:grpSpPr>
        <p:sp>
          <p:nvSpPr>
            <p:cNvPr id="122" name="Google Shape;122;p2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2"/>
            <p:cNvPicPr preferRelativeResize="0"/>
            <p:nvPr/>
          </p:nvPicPr>
          <p:blipFill>
            <a:blip r:embed="rId5">
              <a:alphaModFix/>
            </a:blip>
            <a:stretch>
              <a:fillRect/>
            </a:stretch>
          </p:blipFill>
          <p:spPr>
            <a:xfrm>
              <a:off x="376050" y="2850056"/>
              <a:ext cx="191775" cy="191775"/>
            </a:xfrm>
            <a:prstGeom prst="rect">
              <a:avLst/>
            </a:prstGeom>
            <a:noFill/>
            <a:ln>
              <a:noFill/>
            </a:ln>
          </p:spPr>
        </p:pic>
      </p:grpSp>
      <p:grpSp>
        <p:nvGrpSpPr>
          <p:cNvPr id="124" name="Google Shape;124;p22"/>
          <p:cNvGrpSpPr/>
          <p:nvPr/>
        </p:nvGrpSpPr>
        <p:grpSpPr>
          <a:xfrm>
            <a:off x="305150" y="2851649"/>
            <a:ext cx="333600" cy="333600"/>
            <a:chOff x="305150" y="1935050"/>
            <a:chExt cx="333600" cy="333600"/>
          </a:xfrm>
        </p:grpSpPr>
        <p:sp>
          <p:nvSpPr>
            <p:cNvPr id="125" name="Google Shape;125;p2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126" name="Google Shape;126;p22"/>
            <p:cNvPicPr preferRelativeResize="0"/>
            <p:nvPr/>
          </p:nvPicPr>
          <p:blipFill>
            <a:blip r:embed="rId6">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Describe the state of the project regarding this section, and then use the right status icon color.</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You can update it when there is an evolution.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And don’t forget to update the icon on the main dashboard.</a:t>
            </a:r>
            <a:endParaRPr sz="1000"/>
          </a:p>
        </p:txBody>
      </p:sp>
      <p:sp>
        <p:nvSpPr>
          <p:cNvPr id="132" name="Google Shape;132;p2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a:t>Problems &amp; objectives</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What needs to be solved or improved, and eventually why.</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Keep it short, and add long sources and references (links to web page, document, …) in the notes of the slides</a:t>
            </a:r>
            <a:endParaRPr sz="1000"/>
          </a:p>
        </p:txBody>
      </p:sp>
      <p:sp>
        <p:nvSpPr>
          <p:cNvPr id="133" name="Google Shape;133;p2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a:t>Actions</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The aim is to be able to create a backlog with all the action of all section. You can then add a link to the tickets you created in your project solution (GitHub issues, Jira, Tuleap, Bugzilla, …) with more details.</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Then, it will be possible to sort them by priorities, difficulty, and start the work with the different teams. And of course, to follow the implementation.</a:t>
            </a:r>
            <a:endParaRPr sz="1000"/>
          </a:p>
        </p:txBody>
      </p:sp>
      <p:sp>
        <p:nvSpPr>
          <p:cNvPr id="134" name="Google Shape;134;p23"/>
          <p:cNvSpPr txBox="1"/>
          <p:nvPr>
            <p:ph idx="2" type="body"/>
          </p:nvPr>
        </p:nvSpPr>
        <p:spPr>
          <a:xfrm>
            <a:off x="3288900" y="93450"/>
            <a:ext cx="5612100" cy="500100"/>
          </a:xfrm>
          <a:prstGeom prst="rect">
            <a:avLst/>
          </a:prstGeom>
        </p:spPr>
        <p:txBody>
          <a:bodyPr anchorCtr="0" anchor="t" bIns="68575" lIns="68575" spcFirstLastPara="1" rIns="68575" wrap="square" tIns="68575">
            <a:noAutofit/>
          </a:bodyPr>
          <a:lstStyle/>
          <a:p>
            <a:pPr indent="0" lvl="0" marL="0" rtl="0" algn="l">
              <a:lnSpc>
                <a:spcPct val="100000"/>
              </a:lnSpc>
              <a:spcBef>
                <a:spcPts val="800"/>
              </a:spcBef>
              <a:spcAft>
                <a:spcPts val="0"/>
              </a:spcAft>
              <a:buNone/>
            </a:pPr>
            <a:r>
              <a:rPr lang="en" sz="1000">
                <a:solidFill>
                  <a:schemeClr val="dk1"/>
                </a:solidFill>
              </a:rPr>
              <a:t>Definition</a:t>
            </a:r>
            <a:endParaRPr sz="1000"/>
          </a:p>
        </p:txBody>
      </p:sp>
      <p:sp>
        <p:nvSpPr>
          <p:cNvPr id="135" name="Google Shape;135;p23"/>
          <p:cNvSpPr txBox="1"/>
          <p:nvPr>
            <p:ph idx="2" type="body"/>
          </p:nvPr>
        </p:nvSpPr>
        <p:spPr>
          <a:xfrm>
            <a:off x="129120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Thème - Section</a:t>
            </a:r>
            <a:endParaRPr sz="1200"/>
          </a:p>
        </p:txBody>
      </p:sp>
      <p:pic>
        <p:nvPicPr>
          <p:cNvPr id="136" name="Google Shape;136;p2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sp>
        <p:nvSpPr>
          <p:cNvPr id="137" name="Google Shape;137;p2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rgbClr val="251B5B"/>
                </a:solidFill>
              </a:rPr>
              <a:t>Activity </a:t>
            </a:r>
            <a:r>
              <a:rPr b="1" lang="en" sz="1400">
                <a:solidFill>
                  <a:srgbClr val="251B5B"/>
                </a:solidFill>
              </a:rPr>
              <a:t>template</a:t>
            </a:r>
            <a:endParaRPr/>
          </a:p>
        </p:txBody>
      </p:sp>
      <p:cxnSp>
        <p:nvCxnSpPr>
          <p:cNvPr id="138" name="Google Shape;138;p2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139" name="Google Shape;139;p2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140" name="Google Shape;140;p23"/>
          <p:cNvGrpSpPr/>
          <p:nvPr/>
        </p:nvGrpSpPr>
        <p:grpSpPr>
          <a:xfrm>
            <a:off x="1381775" y="851750"/>
            <a:ext cx="333600" cy="333600"/>
            <a:chOff x="305150" y="1296825"/>
            <a:chExt cx="333600" cy="333600"/>
          </a:xfrm>
        </p:grpSpPr>
        <p:sp>
          <p:nvSpPr>
            <p:cNvPr id="141" name="Google Shape;141;p2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143" name="Google Shape;143;p23"/>
          <p:cNvGrpSpPr/>
          <p:nvPr/>
        </p:nvGrpSpPr>
        <p:grpSpPr>
          <a:xfrm>
            <a:off x="2667650" y="851750"/>
            <a:ext cx="333600" cy="333600"/>
            <a:chOff x="305150" y="3610150"/>
            <a:chExt cx="333600" cy="333600"/>
          </a:xfrm>
        </p:grpSpPr>
        <p:sp>
          <p:nvSpPr>
            <p:cNvPr id="144" name="Google Shape;144;p23"/>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3"/>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146" name="Google Shape;146;p23"/>
          <p:cNvGrpSpPr/>
          <p:nvPr/>
        </p:nvGrpSpPr>
        <p:grpSpPr>
          <a:xfrm>
            <a:off x="2239025" y="851750"/>
            <a:ext cx="333600" cy="333600"/>
            <a:chOff x="305150" y="2772600"/>
            <a:chExt cx="333600" cy="333600"/>
          </a:xfrm>
        </p:grpSpPr>
        <p:sp>
          <p:nvSpPr>
            <p:cNvPr id="147" name="Google Shape;147;p23"/>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3"/>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149" name="Google Shape;149;p23"/>
          <p:cNvGrpSpPr/>
          <p:nvPr/>
        </p:nvGrpSpPr>
        <p:grpSpPr>
          <a:xfrm>
            <a:off x="1810400" y="851750"/>
            <a:ext cx="333600" cy="333600"/>
            <a:chOff x="305150" y="1935050"/>
            <a:chExt cx="333600" cy="333600"/>
          </a:xfrm>
        </p:grpSpPr>
        <p:sp>
          <p:nvSpPr>
            <p:cNvPr id="150" name="Google Shape;150;p23"/>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151" name="Google Shape;151;p23"/>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1609350" y="17876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Dashboard</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267890" y="824687"/>
            <a:ext cx="8151000" cy="3372000"/>
          </a:xfrm>
          <a:prstGeom prst="rect">
            <a:avLst/>
          </a:prstGeom>
        </p:spPr>
        <p:txBody>
          <a:bodyPr anchorCtr="0" anchor="ctr" bIns="68575" lIns="68575" spcFirstLastPara="1" rIns="68575" wrap="square" tIns="68575">
            <a:noAutofit/>
          </a:bodyPr>
          <a:lstStyle/>
          <a:p>
            <a:pPr indent="0" lvl="0" marL="0" rtl="0" algn="l">
              <a:spcBef>
                <a:spcPts val="800"/>
              </a:spcBef>
              <a:spcAft>
                <a:spcPts val="0"/>
              </a:spcAft>
              <a:buNone/>
            </a:pPr>
            <a:r>
              <a:rPr lang="en"/>
              <a:t>Name of your project:</a:t>
            </a:r>
            <a:endParaRPr/>
          </a:p>
          <a:p>
            <a:pPr indent="0" lvl="0" marL="0" rtl="0" algn="l">
              <a:spcBef>
                <a:spcPts val="800"/>
              </a:spcBef>
              <a:spcAft>
                <a:spcPts val="0"/>
              </a:spcAft>
              <a:buNone/>
            </a:pPr>
            <a:r>
              <a:t/>
            </a:r>
            <a:endParaRPr/>
          </a:p>
          <a:p>
            <a:pPr indent="-361950" lvl="0" marL="457200" rtl="0" algn="l">
              <a:spcBef>
                <a:spcPts val="800"/>
              </a:spcBef>
              <a:spcAft>
                <a:spcPts val="0"/>
              </a:spcAft>
              <a:buClr>
                <a:srgbClr val="000000"/>
              </a:buClr>
              <a:buSzPts val="2100"/>
              <a:buChar char="●"/>
            </a:pPr>
            <a:r>
              <a:rPr lang="en"/>
              <a:t>Objective 1</a:t>
            </a:r>
            <a:endParaRPr/>
          </a:p>
          <a:p>
            <a:pPr indent="-361950" lvl="0" marL="457200" rtl="0" algn="l">
              <a:spcBef>
                <a:spcPts val="0"/>
              </a:spcBef>
              <a:spcAft>
                <a:spcPts val="0"/>
              </a:spcAft>
              <a:buClr>
                <a:srgbClr val="000000"/>
              </a:buClr>
              <a:buSzPts val="2100"/>
              <a:buChar char="●"/>
            </a:pPr>
            <a:r>
              <a:rPr lang="en"/>
              <a:t>Objective 2</a:t>
            </a:r>
            <a:endParaRPr/>
          </a:p>
          <a:p>
            <a:pPr indent="-361950" lvl="0" marL="457200" rtl="0" algn="l">
              <a:spcBef>
                <a:spcPts val="0"/>
              </a:spcBef>
              <a:spcAft>
                <a:spcPts val="0"/>
              </a:spcAft>
              <a:buClr>
                <a:srgbClr val="000000"/>
              </a:buClr>
              <a:buSzPts val="2100"/>
              <a:buChar char="●"/>
            </a:pPr>
            <a:r>
              <a:rPr lang="en"/>
              <a:t>Objective 3</a:t>
            </a:r>
            <a:endParaRPr/>
          </a:p>
          <a:p>
            <a:pPr indent="-361950" lvl="0" marL="457200" rtl="0" algn="l">
              <a:spcBef>
                <a:spcPts val="0"/>
              </a:spcBef>
              <a:spcAft>
                <a:spcPts val="0"/>
              </a:spcAft>
              <a:buClr>
                <a:srgbClr val="000000"/>
              </a:buClr>
              <a:buSzPts val="2100"/>
              <a:buChar char="●"/>
            </a:pPr>
            <a:r>
              <a:rPr lang="en"/>
              <a:t>Objective 4</a:t>
            </a:r>
            <a:endParaRPr/>
          </a:p>
        </p:txBody>
      </p:sp>
      <p:sp>
        <p:nvSpPr>
          <p:cNvPr id="162" name="Google Shape;162;p2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Strategic objectives</a:t>
            </a:r>
            <a:endParaRPr b="1" sz="1400">
              <a:solidFill>
                <a:srgbClr val="251B5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p:nvPr/>
        </p:nvSpPr>
        <p:spPr>
          <a:xfrm>
            <a:off x="7525" y="75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6"/>
          <p:cNvCxnSpPr/>
          <p:nvPr/>
        </p:nvCxnSpPr>
        <p:spPr>
          <a:xfrm>
            <a:off x="4801509" y="869135"/>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169" name="Google Shape;169;p26"/>
          <p:cNvCxnSpPr/>
          <p:nvPr/>
        </p:nvCxnSpPr>
        <p:spPr>
          <a:xfrm>
            <a:off x="2753159" y="869135"/>
            <a:ext cx="0" cy="3787500"/>
          </a:xfrm>
          <a:prstGeom prst="straightConnector1">
            <a:avLst/>
          </a:prstGeom>
          <a:noFill/>
          <a:ln cap="flat" cmpd="sng" w="76200">
            <a:solidFill>
              <a:srgbClr val="EEEEEE"/>
            </a:solidFill>
            <a:prstDash val="solid"/>
            <a:round/>
            <a:headEnd len="med" w="med" type="none"/>
            <a:tailEnd len="med" w="med" type="none"/>
          </a:ln>
        </p:spPr>
      </p:cxnSp>
      <p:sp>
        <p:nvSpPr>
          <p:cNvPr id="170" name="Google Shape;170;p26"/>
          <p:cNvSpPr/>
          <p:nvPr/>
        </p:nvSpPr>
        <p:spPr>
          <a:xfrm>
            <a:off x="316300" y="1018300"/>
            <a:ext cx="5625300" cy="1125300"/>
          </a:xfrm>
          <a:prstGeom prst="roundRect">
            <a:avLst>
              <a:gd fmla="val 4111"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71" name="Google Shape;171;p26"/>
          <p:cNvSpPr/>
          <p:nvPr/>
        </p:nvSpPr>
        <p:spPr>
          <a:xfrm>
            <a:off x="316300" y="2465062"/>
            <a:ext cx="5625300" cy="1125300"/>
          </a:xfrm>
          <a:prstGeom prst="roundRect">
            <a:avLst>
              <a:gd fmla="val 4111"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316300" y="3950500"/>
            <a:ext cx="5625300" cy="1095000"/>
          </a:xfrm>
          <a:prstGeom prst="roundRect">
            <a:avLst>
              <a:gd fmla="val 4111"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6259775" y="1018300"/>
            <a:ext cx="2551200" cy="4027200"/>
          </a:xfrm>
          <a:prstGeom prst="roundRect">
            <a:avLst>
              <a:gd fmla="val 1702"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nvSpPr>
        <p:spPr>
          <a:xfrm>
            <a:off x="97894" y="687464"/>
            <a:ext cx="18459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Encourage</a:t>
            </a:r>
            <a:endParaRPr sz="1200">
              <a:latin typeface="Montserrat"/>
              <a:ea typeface="Montserrat"/>
              <a:cs typeface="Montserrat"/>
              <a:sym typeface="Montserrat"/>
            </a:endParaRPr>
          </a:p>
          <a:p>
            <a:pPr indent="0" lvl="0" marL="0" rtl="0" algn="l">
              <a:spcBef>
                <a:spcPts val="0"/>
              </a:spcBef>
              <a:spcAft>
                <a:spcPts val="0"/>
              </a:spcAft>
              <a:buNone/>
            </a:pPr>
            <a:r>
              <a:rPr lang="en" sz="1800">
                <a:latin typeface="Montserrat ExtraBold"/>
                <a:ea typeface="Montserrat ExtraBold"/>
                <a:cs typeface="Montserrat ExtraBold"/>
                <a:sym typeface="Montserrat ExtraBold"/>
              </a:rPr>
              <a:t>USERS</a:t>
            </a:r>
            <a:endParaRPr sz="1800">
              <a:latin typeface="Montserrat ExtraBold"/>
              <a:ea typeface="Montserrat ExtraBold"/>
              <a:cs typeface="Montserrat ExtraBold"/>
              <a:sym typeface="Montserrat ExtraBold"/>
            </a:endParaRPr>
          </a:p>
        </p:txBody>
      </p:sp>
      <p:sp>
        <p:nvSpPr>
          <p:cNvPr id="175" name="Google Shape;175;p26"/>
          <p:cNvSpPr txBox="1"/>
          <p:nvPr/>
        </p:nvSpPr>
        <p:spPr>
          <a:xfrm>
            <a:off x="90364" y="2143583"/>
            <a:ext cx="22149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Encourage</a:t>
            </a:r>
            <a:endParaRPr sz="1200">
              <a:latin typeface="Montserrat"/>
              <a:ea typeface="Montserrat"/>
              <a:cs typeface="Montserrat"/>
              <a:sym typeface="Montserrat"/>
            </a:endParaRPr>
          </a:p>
          <a:p>
            <a:pPr indent="0" lvl="0" marL="0" rtl="0" algn="l">
              <a:spcBef>
                <a:spcPts val="0"/>
              </a:spcBef>
              <a:spcAft>
                <a:spcPts val="0"/>
              </a:spcAft>
              <a:buNone/>
            </a:pPr>
            <a:r>
              <a:rPr lang="en" sz="1600">
                <a:latin typeface="Montserrat ExtraBold"/>
                <a:ea typeface="Montserrat ExtraBold"/>
                <a:cs typeface="Montserrat ExtraBold"/>
                <a:sym typeface="Montserrat ExtraBold"/>
              </a:rPr>
              <a:t>DEVELOPERS</a:t>
            </a:r>
            <a:endParaRPr sz="1600">
              <a:latin typeface="Montserrat ExtraBold"/>
              <a:ea typeface="Montserrat ExtraBold"/>
              <a:cs typeface="Montserrat ExtraBold"/>
              <a:sym typeface="Montserrat ExtraBold"/>
            </a:endParaRPr>
          </a:p>
        </p:txBody>
      </p:sp>
      <p:sp>
        <p:nvSpPr>
          <p:cNvPr id="176" name="Google Shape;176;p26"/>
          <p:cNvSpPr txBox="1"/>
          <p:nvPr/>
        </p:nvSpPr>
        <p:spPr>
          <a:xfrm>
            <a:off x="90364" y="3641569"/>
            <a:ext cx="24258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Encourage</a:t>
            </a:r>
            <a:endParaRPr sz="1200">
              <a:latin typeface="Montserrat"/>
              <a:ea typeface="Montserrat"/>
              <a:cs typeface="Montserrat"/>
              <a:sym typeface="Montserrat"/>
            </a:endParaRPr>
          </a:p>
          <a:p>
            <a:pPr indent="0" lvl="0" marL="0" rtl="0" algn="l">
              <a:spcBef>
                <a:spcPts val="0"/>
              </a:spcBef>
              <a:spcAft>
                <a:spcPts val="0"/>
              </a:spcAft>
              <a:buNone/>
            </a:pPr>
            <a:r>
              <a:rPr lang="en">
                <a:latin typeface="Montserrat ExtraBold"/>
                <a:ea typeface="Montserrat ExtraBold"/>
                <a:cs typeface="Montserrat ExtraBold"/>
                <a:sym typeface="Montserrat ExtraBold"/>
              </a:rPr>
              <a:t>CONTRIBUTORS</a:t>
            </a:r>
            <a:endParaRPr>
              <a:latin typeface="Montserrat ExtraBold"/>
              <a:ea typeface="Montserrat ExtraBold"/>
              <a:cs typeface="Montserrat ExtraBold"/>
              <a:sym typeface="Montserrat ExtraBold"/>
            </a:endParaRPr>
          </a:p>
        </p:txBody>
      </p:sp>
      <p:sp>
        <p:nvSpPr>
          <p:cNvPr id="177" name="Google Shape;177;p26">
            <a:hlinkClick action="ppaction://hlinksldjump" r:id="rId3"/>
          </p:cNvPr>
          <p:cNvSpPr/>
          <p:nvPr/>
        </p:nvSpPr>
        <p:spPr>
          <a:xfrm>
            <a:off x="6612413" y="1203385"/>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00"/>
                </a:solidFill>
                <a:latin typeface="Montserrat"/>
                <a:ea typeface="Montserrat"/>
                <a:cs typeface="Montserrat"/>
                <a:sym typeface="Montserrat"/>
              </a:rPr>
              <a:t>Project license</a:t>
            </a:r>
            <a:r>
              <a:rPr lang="en" sz="900">
                <a:solidFill>
                  <a:srgbClr val="000000"/>
                </a:solidFill>
                <a:latin typeface="Montserrat"/>
                <a:ea typeface="Montserrat"/>
                <a:cs typeface="Montserrat"/>
                <a:sym typeface="Montserrat"/>
              </a:rPr>
              <a:t> document</a:t>
            </a:r>
            <a:r>
              <a:rPr lang="en" sz="900">
                <a:latin typeface="Montserrat"/>
                <a:ea typeface="Montserrat"/>
                <a:cs typeface="Montserrat"/>
                <a:sym typeface="Montserrat"/>
              </a:rPr>
              <a:t>ed</a:t>
            </a:r>
            <a:endParaRPr sz="900"/>
          </a:p>
        </p:txBody>
      </p:sp>
      <p:sp>
        <p:nvSpPr>
          <p:cNvPr id="178" name="Google Shape;178;p26"/>
          <p:cNvSpPr txBox="1"/>
          <p:nvPr/>
        </p:nvSpPr>
        <p:spPr>
          <a:xfrm>
            <a:off x="6029163" y="4276722"/>
            <a:ext cx="24258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Encourage</a:t>
            </a:r>
            <a:endParaRPr sz="1100">
              <a:latin typeface="Montserrat"/>
              <a:ea typeface="Montserrat"/>
              <a:cs typeface="Montserrat"/>
              <a:sym typeface="Montserrat"/>
            </a:endParaRPr>
          </a:p>
          <a:p>
            <a:pPr indent="0" lvl="0" marL="0" rtl="0" algn="l">
              <a:spcBef>
                <a:spcPts val="0"/>
              </a:spcBef>
              <a:spcAft>
                <a:spcPts val="0"/>
              </a:spcAft>
              <a:buNone/>
            </a:pPr>
            <a:r>
              <a:rPr lang="en" sz="1800">
                <a:latin typeface="Montserrat ExtraBold"/>
                <a:ea typeface="Montserrat ExtraBold"/>
                <a:cs typeface="Montserrat ExtraBold"/>
                <a:sym typeface="Montserrat ExtraBold"/>
              </a:rPr>
              <a:t>CORPORATE CONTRIBUTIONS</a:t>
            </a:r>
            <a:endParaRPr sz="1800">
              <a:latin typeface="Montserrat ExtraBold"/>
              <a:ea typeface="Montserrat ExtraBold"/>
              <a:cs typeface="Montserrat ExtraBold"/>
              <a:sym typeface="Montserrat ExtraBold"/>
            </a:endParaRPr>
          </a:p>
        </p:txBody>
      </p:sp>
      <p:sp>
        <p:nvSpPr>
          <p:cNvPr id="179" name="Google Shape;179;p26">
            <a:hlinkClick action="ppaction://hlinksldjump" r:id="rId4"/>
          </p:cNvPr>
          <p:cNvSpPr/>
          <p:nvPr/>
        </p:nvSpPr>
        <p:spPr>
          <a:xfrm>
            <a:off x="6612413" y="1500822"/>
            <a:ext cx="18459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Repositories protected</a:t>
            </a:r>
            <a:endParaRPr>
              <a:solidFill>
                <a:srgbClr val="000000"/>
              </a:solidFill>
            </a:endParaRPr>
          </a:p>
        </p:txBody>
      </p:sp>
      <p:sp>
        <p:nvSpPr>
          <p:cNvPr id="180" name="Google Shape;180;p26">
            <a:hlinkClick action="ppaction://hlinksldjump" r:id="rId5"/>
          </p:cNvPr>
          <p:cNvSpPr/>
          <p:nvPr/>
        </p:nvSpPr>
        <p:spPr>
          <a:xfrm>
            <a:off x="6612413" y="1798260"/>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00"/>
                </a:solidFill>
                <a:latin typeface="Montserrat"/>
                <a:ea typeface="Montserrat"/>
                <a:cs typeface="Montserrat"/>
                <a:sym typeface="Montserrat"/>
              </a:rPr>
              <a:t>Dependencies documented</a:t>
            </a:r>
            <a:endParaRPr sz="900"/>
          </a:p>
        </p:txBody>
      </p:sp>
      <p:sp>
        <p:nvSpPr>
          <p:cNvPr id="181" name="Google Shape;181;p26">
            <a:hlinkClick action="ppaction://hlinksldjump" r:id="rId6"/>
          </p:cNvPr>
          <p:cNvSpPr/>
          <p:nvPr/>
        </p:nvSpPr>
        <p:spPr>
          <a:xfrm>
            <a:off x="6612413" y="2095697"/>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Committer Governance</a:t>
            </a:r>
            <a:endParaRPr/>
          </a:p>
        </p:txBody>
      </p:sp>
      <p:sp>
        <p:nvSpPr>
          <p:cNvPr id="182" name="Google Shape;182;p26">
            <a:hlinkClick action="ppaction://hlinksldjump" r:id="rId7"/>
          </p:cNvPr>
          <p:cNvSpPr/>
          <p:nvPr/>
        </p:nvSpPr>
        <p:spPr>
          <a:xfrm>
            <a:off x="6612413" y="2393135"/>
            <a:ext cx="18459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Contributions audited</a:t>
            </a:r>
            <a:endParaRPr/>
          </a:p>
        </p:txBody>
      </p:sp>
      <p:sp>
        <p:nvSpPr>
          <p:cNvPr id="183" name="Google Shape;183;p26">
            <a:hlinkClick action="ppaction://hlinksldjump" r:id="rId8"/>
          </p:cNvPr>
          <p:cNvSpPr/>
          <p:nvPr/>
        </p:nvSpPr>
        <p:spPr>
          <a:xfrm>
            <a:off x="6612413" y="2690572"/>
            <a:ext cx="1845900" cy="203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Provenance tracking</a:t>
            </a:r>
            <a:endParaRPr/>
          </a:p>
        </p:txBody>
      </p:sp>
      <p:sp>
        <p:nvSpPr>
          <p:cNvPr id="184" name="Google Shape;184;p26">
            <a:hlinkClick action="ppaction://hlinksldjump" r:id="rId9"/>
          </p:cNvPr>
          <p:cNvSpPr/>
          <p:nvPr/>
        </p:nvSpPr>
        <p:spPr>
          <a:xfrm>
            <a:off x="6612413" y="2988010"/>
            <a:ext cx="1845900" cy="203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Provenance Management</a:t>
            </a:r>
            <a:endParaRPr/>
          </a:p>
        </p:txBody>
      </p:sp>
      <p:sp>
        <p:nvSpPr>
          <p:cNvPr id="185" name="Google Shape;185;p26">
            <a:hlinkClick action="ppaction://hlinksldjump" r:id="rId10"/>
          </p:cNvPr>
          <p:cNvSpPr/>
          <p:nvPr/>
        </p:nvSpPr>
        <p:spPr>
          <a:xfrm>
            <a:off x="6612413" y="3285447"/>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Trademark management</a:t>
            </a:r>
            <a:endParaRPr/>
          </a:p>
        </p:txBody>
      </p:sp>
      <p:sp>
        <p:nvSpPr>
          <p:cNvPr id="186" name="Google Shape;186;p26">
            <a:hlinkClick action="ppaction://hlinksldjump" r:id="rId11"/>
          </p:cNvPr>
          <p:cNvSpPr/>
          <p:nvPr/>
        </p:nvSpPr>
        <p:spPr>
          <a:xfrm>
            <a:off x="6612413" y="3582885"/>
            <a:ext cx="1845900" cy="203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Committers indemnified</a:t>
            </a:r>
            <a:endParaRPr/>
          </a:p>
        </p:txBody>
      </p:sp>
      <p:sp>
        <p:nvSpPr>
          <p:cNvPr id="187" name="Google Shape;187;p26">
            <a:hlinkClick action="ppaction://hlinksldjump" r:id="rId12"/>
          </p:cNvPr>
          <p:cNvSpPr/>
          <p:nvPr/>
        </p:nvSpPr>
        <p:spPr>
          <a:xfrm>
            <a:off x="1816110" y="1204779"/>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Montserrat"/>
                <a:ea typeface="Montserrat"/>
                <a:cs typeface="Montserrat"/>
                <a:sym typeface="Montserrat"/>
              </a:rPr>
              <a:t>Project</a:t>
            </a:r>
            <a:r>
              <a:rPr lang="en" sz="1100">
                <a:latin typeface="Montserrat"/>
                <a:ea typeface="Montserrat"/>
                <a:cs typeface="Montserrat"/>
                <a:sym typeface="Montserrat"/>
              </a:rPr>
              <a:t> license</a:t>
            </a:r>
            <a:endParaRPr sz="1100">
              <a:latin typeface="Montserrat"/>
              <a:ea typeface="Montserrat"/>
              <a:cs typeface="Montserrat"/>
              <a:sym typeface="Montserrat"/>
            </a:endParaRPr>
          </a:p>
        </p:txBody>
      </p:sp>
      <p:sp>
        <p:nvSpPr>
          <p:cNvPr id="188" name="Google Shape;188;p26">
            <a:hlinkClick action="ppaction://hlinksldjump" r:id="rId13"/>
          </p:cNvPr>
          <p:cNvSpPr/>
          <p:nvPr/>
        </p:nvSpPr>
        <p:spPr>
          <a:xfrm>
            <a:off x="1816110" y="1490955"/>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Montserrat"/>
                <a:ea typeface="Montserrat"/>
                <a:cs typeface="Montserrat"/>
                <a:sym typeface="Montserrat"/>
              </a:rPr>
              <a:t>User Documentation</a:t>
            </a:r>
            <a:endParaRPr sz="1100">
              <a:latin typeface="Montserrat"/>
              <a:ea typeface="Montserrat"/>
              <a:cs typeface="Montserrat"/>
              <a:sym typeface="Montserrat"/>
            </a:endParaRPr>
          </a:p>
        </p:txBody>
      </p:sp>
      <p:sp>
        <p:nvSpPr>
          <p:cNvPr id="189" name="Google Shape;189;p26">
            <a:hlinkClick action="ppaction://hlinksldjump" r:id="rId14"/>
          </p:cNvPr>
          <p:cNvSpPr/>
          <p:nvPr/>
        </p:nvSpPr>
        <p:spPr>
          <a:xfrm>
            <a:off x="3903335" y="2643932"/>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00"/>
                </a:solidFill>
                <a:latin typeface="Montserrat"/>
                <a:ea typeface="Montserrat"/>
                <a:cs typeface="Montserrat"/>
                <a:sym typeface="Montserrat"/>
              </a:rPr>
              <a:t>Complete source published</a:t>
            </a:r>
            <a:endParaRPr sz="900"/>
          </a:p>
        </p:txBody>
      </p:sp>
      <p:sp>
        <p:nvSpPr>
          <p:cNvPr id="190" name="Google Shape;190;p26"/>
          <p:cNvSpPr/>
          <p:nvPr/>
        </p:nvSpPr>
        <p:spPr>
          <a:xfrm>
            <a:off x="3903335" y="2930107"/>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Project build </a:t>
            </a:r>
            <a:r>
              <a:rPr lang="en" sz="1000">
                <a:latin typeface="Montserrat"/>
                <a:ea typeface="Montserrat"/>
                <a:cs typeface="Montserrat"/>
                <a:sym typeface="Montserrat"/>
              </a:rPr>
              <a:t>documented</a:t>
            </a:r>
            <a:endParaRPr sz="1000"/>
          </a:p>
        </p:txBody>
      </p:sp>
      <p:sp>
        <p:nvSpPr>
          <p:cNvPr id="191" name="Google Shape;191;p26">
            <a:hlinkClick action="ppaction://hlinksldjump" r:id="rId15"/>
          </p:cNvPr>
          <p:cNvSpPr/>
          <p:nvPr/>
        </p:nvSpPr>
        <p:spPr>
          <a:xfrm>
            <a:off x="3903335" y="3216283"/>
            <a:ext cx="1874100" cy="203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Project tests </a:t>
            </a:r>
            <a:r>
              <a:rPr lang="en" sz="1000">
                <a:latin typeface="Montserrat"/>
                <a:ea typeface="Montserrat"/>
                <a:cs typeface="Montserrat"/>
                <a:sym typeface="Montserrat"/>
              </a:rPr>
              <a:t>documented</a:t>
            </a:r>
            <a:endParaRPr/>
          </a:p>
        </p:txBody>
      </p:sp>
      <p:sp>
        <p:nvSpPr>
          <p:cNvPr id="192" name="Google Shape;192;p26">
            <a:hlinkClick action="ppaction://hlinksldjump" r:id="rId16"/>
          </p:cNvPr>
          <p:cNvSpPr/>
          <p:nvPr/>
        </p:nvSpPr>
        <p:spPr>
          <a:xfrm>
            <a:off x="1816110" y="2643932"/>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Mission Statement</a:t>
            </a:r>
            <a:endParaRPr/>
          </a:p>
        </p:txBody>
      </p:sp>
      <p:sp>
        <p:nvSpPr>
          <p:cNvPr id="193" name="Google Shape;193;p26">
            <a:hlinkClick action="ppaction://hlinksldjump" r:id="rId17"/>
          </p:cNvPr>
          <p:cNvSpPr/>
          <p:nvPr/>
        </p:nvSpPr>
        <p:spPr>
          <a:xfrm>
            <a:off x="1816110" y="2930107"/>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Contribution guidelines</a:t>
            </a:r>
            <a:endParaRPr/>
          </a:p>
        </p:txBody>
      </p:sp>
      <p:sp>
        <p:nvSpPr>
          <p:cNvPr id="194" name="Google Shape;194;p26">
            <a:hlinkClick action="ppaction://hlinksldjump" r:id="rId18"/>
          </p:cNvPr>
          <p:cNvSpPr/>
          <p:nvPr/>
        </p:nvSpPr>
        <p:spPr>
          <a:xfrm>
            <a:off x="1816110" y="3216283"/>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Developers Platform</a:t>
            </a:r>
            <a:endParaRPr/>
          </a:p>
        </p:txBody>
      </p:sp>
      <p:sp>
        <p:nvSpPr>
          <p:cNvPr id="195" name="Google Shape;195;p26">
            <a:hlinkClick action="ppaction://hlinksldjump" r:id="rId19"/>
          </p:cNvPr>
          <p:cNvSpPr/>
          <p:nvPr/>
        </p:nvSpPr>
        <p:spPr>
          <a:xfrm>
            <a:off x="3903335" y="4084484"/>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Project build </a:t>
            </a:r>
            <a:r>
              <a:rPr lang="en" sz="1100">
                <a:latin typeface="Montserrat"/>
                <a:ea typeface="Montserrat"/>
                <a:cs typeface="Montserrat"/>
                <a:sym typeface="Montserrat"/>
              </a:rPr>
              <a:t>automated</a:t>
            </a:r>
            <a:endParaRPr/>
          </a:p>
        </p:txBody>
      </p:sp>
      <p:sp>
        <p:nvSpPr>
          <p:cNvPr id="196" name="Google Shape;196;p26">
            <a:hlinkClick action="ppaction://hlinksldjump" r:id="rId20"/>
          </p:cNvPr>
          <p:cNvSpPr/>
          <p:nvPr/>
        </p:nvSpPr>
        <p:spPr>
          <a:xfrm>
            <a:off x="3903335" y="4370659"/>
            <a:ext cx="1874100" cy="203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Project tests automated</a:t>
            </a:r>
            <a:endParaRPr/>
          </a:p>
        </p:txBody>
      </p:sp>
      <p:sp>
        <p:nvSpPr>
          <p:cNvPr id="197" name="Google Shape;197;p26">
            <a:hlinkClick action="ppaction://hlinksldjump" r:id="rId21"/>
          </p:cNvPr>
          <p:cNvSpPr/>
          <p:nvPr/>
        </p:nvSpPr>
        <p:spPr>
          <a:xfrm>
            <a:off x="3903334" y="4615860"/>
            <a:ext cx="1874100" cy="3015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Basic </a:t>
            </a:r>
            <a:r>
              <a:rPr lang="en" sz="900">
                <a:latin typeface="Montserrat"/>
                <a:ea typeface="Montserrat"/>
                <a:cs typeface="Montserrat"/>
                <a:sym typeface="Montserrat"/>
              </a:rPr>
              <a:t>architecture</a:t>
            </a:r>
            <a:r>
              <a:rPr lang="en" sz="1000">
                <a:solidFill>
                  <a:srgbClr val="000000"/>
                </a:solidFill>
                <a:latin typeface="Montserrat"/>
                <a:ea typeface="Montserrat"/>
                <a:cs typeface="Montserrat"/>
                <a:sym typeface="Montserrat"/>
              </a:rPr>
              <a:t> description</a:t>
            </a:r>
            <a:endParaRPr/>
          </a:p>
        </p:txBody>
      </p:sp>
      <p:sp>
        <p:nvSpPr>
          <p:cNvPr id="198" name="Google Shape;198;p26">
            <a:hlinkClick action="ppaction://hlinksldjump" r:id="rId22"/>
          </p:cNvPr>
          <p:cNvSpPr/>
          <p:nvPr/>
        </p:nvSpPr>
        <p:spPr>
          <a:xfrm>
            <a:off x="1816110" y="4107076"/>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latin typeface="Montserrat"/>
                <a:ea typeface="Montserrat"/>
                <a:cs typeface="Montserrat"/>
                <a:sym typeface="Montserrat"/>
              </a:rPr>
              <a:t>Code of conduct</a:t>
            </a:r>
            <a:endParaRPr sz="1100">
              <a:latin typeface="Montserrat"/>
              <a:ea typeface="Montserrat"/>
              <a:cs typeface="Montserrat"/>
              <a:sym typeface="Montserrat"/>
            </a:endParaRPr>
          </a:p>
        </p:txBody>
      </p:sp>
      <p:sp>
        <p:nvSpPr>
          <p:cNvPr id="199" name="Google Shape;199;p26">
            <a:hlinkClick action="ppaction://hlinksldjump" r:id="rId23"/>
          </p:cNvPr>
          <p:cNvSpPr/>
          <p:nvPr/>
        </p:nvSpPr>
        <p:spPr>
          <a:xfrm>
            <a:off x="1816110" y="4393252"/>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Governance</a:t>
            </a:r>
            <a:endParaRPr sz="1100"/>
          </a:p>
        </p:txBody>
      </p:sp>
      <p:sp>
        <p:nvSpPr>
          <p:cNvPr id="200" name="Google Shape;200;p26">
            <a:hlinkClick action="ppaction://hlinksldjump" r:id="rId24"/>
          </p:cNvPr>
          <p:cNvSpPr/>
          <p:nvPr/>
        </p:nvSpPr>
        <p:spPr>
          <a:xfrm>
            <a:off x="1816110" y="4679427"/>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Events &amp; promotion</a:t>
            </a:r>
            <a:endParaRPr sz="1100"/>
          </a:p>
        </p:txBody>
      </p:sp>
      <p:sp>
        <p:nvSpPr>
          <p:cNvPr id="201" name="Google Shape;201;p26">
            <a:hlinkClick/>
          </p:cNvPr>
          <p:cNvSpPr txBox="1"/>
          <p:nvPr/>
        </p:nvSpPr>
        <p:spPr>
          <a:xfrm>
            <a:off x="3871239" y="542770"/>
            <a:ext cx="1845900" cy="2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Software </a:t>
            </a:r>
            <a:endParaRPr b="1" sz="11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construction maturity</a:t>
            </a:r>
            <a:endParaRPr b="1" sz="1100">
              <a:solidFill>
                <a:srgbClr val="000000"/>
              </a:solidFill>
              <a:latin typeface="Montserrat"/>
              <a:ea typeface="Montserrat"/>
              <a:cs typeface="Montserrat"/>
              <a:sym typeface="Montserrat"/>
            </a:endParaRPr>
          </a:p>
        </p:txBody>
      </p:sp>
      <p:sp>
        <p:nvSpPr>
          <p:cNvPr id="202" name="Google Shape;202;p26">
            <a:hlinkClick/>
          </p:cNvPr>
          <p:cNvSpPr txBox="1"/>
          <p:nvPr/>
        </p:nvSpPr>
        <p:spPr>
          <a:xfrm>
            <a:off x="1710209" y="616585"/>
            <a:ext cx="2085900" cy="2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Community development</a:t>
            </a:r>
            <a:endParaRPr b="1" sz="1100">
              <a:solidFill>
                <a:srgbClr val="000000"/>
              </a:solidFill>
              <a:latin typeface="Montserrat"/>
              <a:ea typeface="Montserrat"/>
              <a:cs typeface="Montserrat"/>
              <a:sym typeface="Montserrat"/>
            </a:endParaRPr>
          </a:p>
        </p:txBody>
      </p:sp>
      <p:sp>
        <p:nvSpPr>
          <p:cNvPr id="203" name="Google Shape;203;p26">
            <a:hlinkClick/>
          </p:cNvPr>
          <p:cNvSpPr txBox="1"/>
          <p:nvPr/>
        </p:nvSpPr>
        <p:spPr>
          <a:xfrm>
            <a:off x="6322475" y="610702"/>
            <a:ext cx="2425800" cy="2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IP management activities</a:t>
            </a:r>
            <a:endParaRPr b="1" sz="1100">
              <a:solidFill>
                <a:srgbClr val="000000"/>
              </a:solidFill>
              <a:latin typeface="Montserrat"/>
              <a:ea typeface="Montserrat"/>
              <a:cs typeface="Montserrat"/>
              <a:sym typeface="Montserrat"/>
            </a:endParaRPr>
          </a:p>
        </p:txBody>
      </p:sp>
      <p:pic>
        <p:nvPicPr>
          <p:cNvPr id="204" name="Google Shape;204;p26"/>
          <p:cNvPicPr preferRelativeResize="0"/>
          <p:nvPr/>
        </p:nvPicPr>
        <p:blipFill>
          <a:blip r:embed="rId25">
            <a:alphaModFix/>
          </a:blip>
          <a:stretch>
            <a:fillRect/>
          </a:stretch>
        </p:blipFill>
        <p:spPr>
          <a:xfrm>
            <a:off x="7966962" y="4185061"/>
            <a:ext cx="579275" cy="579275"/>
          </a:xfrm>
          <a:prstGeom prst="rect">
            <a:avLst/>
          </a:prstGeom>
          <a:noFill/>
          <a:ln>
            <a:noFill/>
          </a:ln>
        </p:spPr>
      </p:pic>
      <p:pic>
        <p:nvPicPr>
          <p:cNvPr id="205" name="Google Shape;205;p26"/>
          <p:cNvPicPr preferRelativeResize="0"/>
          <p:nvPr/>
        </p:nvPicPr>
        <p:blipFill>
          <a:blip r:embed="rId26">
            <a:alphaModFix/>
          </a:blip>
          <a:stretch>
            <a:fillRect/>
          </a:stretch>
        </p:blipFill>
        <p:spPr>
          <a:xfrm>
            <a:off x="661320" y="4312795"/>
            <a:ext cx="566675" cy="566697"/>
          </a:xfrm>
          <a:prstGeom prst="rect">
            <a:avLst/>
          </a:prstGeom>
          <a:noFill/>
          <a:ln>
            <a:noFill/>
          </a:ln>
        </p:spPr>
      </p:pic>
      <p:pic>
        <p:nvPicPr>
          <p:cNvPr id="206" name="Google Shape;206;p26"/>
          <p:cNvPicPr preferRelativeResize="0"/>
          <p:nvPr/>
        </p:nvPicPr>
        <p:blipFill>
          <a:blip r:embed="rId27">
            <a:alphaModFix/>
          </a:blip>
          <a:stretch>
            <a:fillRect/>
          </a:stretch>
        </p:blipFill>
        <p:spPr>
          <a:xfrm>
            <a:off x="627573" y="2890570"/>
            <a:ext cx="546294" cy="532725"/>
          </a:xfrm>
          <a:prstGeom prst="rect">
            <a:avLst/>
          </a:prstGeom>
          <a:noFill/>
          <a:ln>
            <a:noFill/>
          </a:ln>
        </p:spPr>
      </p:pic>
      <p:pic>
        <p:nvPicPr>
          <p:cNvPr id="207" name="Google Shape;207;p26"/>
          <p:cNvPicPr preferRelativeResize="0"/>
          <p:nvPr/>
        </p:nvPicPr>
        <p:blipFill>
          <a:blip r:embed="rId28">
            <a:alphaModFix/>
          </a:blip>
          <a:stretch>
            <a:fillRect/>
          </a:stretch>
        </p:blipFill>
        <p:spPr>
          <a:xfrm>
            <a:off x="601874" y="1464858"/>
            <a:ext cx="685567" cy="506100"/>
          </a:xfrm>
          <a:prstGeom prst="rect">
            <a:avLst/>
          </a:prstGeom>
          <a:noFill/>
          <a:ln>
            <a:noFill/>
          </a:ln>
        </p:spPr>
      </p:pic>
      <p:sp>
        <p:nvSpPr>
          <p:cNvPr id="208" name="Google Shape;208;p26">
            <a:hlinkClick action="ppaction://hlinksldjump" r:id="rId29"/>
          </p:cNvPr>
          <p:cNvSpPr/>
          <p:nvPr/>
        </p:nvSpPr>
        <p:spPr>
          <a:xfrm>
            <a:off x="1816110" y="1783630"/>
            <a:ext cx="1874100" cy="203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Montserrat"/>
                <a:ea typeface="Montserrat"/>
                <a:cs typeface="Montserrat"/>
                <a:sym typeface="Montserrat"/>
              </a:rPr>
              <a:t>Discussion Platforms</a:t>
            </a:r>
            <a:endParaRPr sz="1100">
              <a:latin typeface="Montserrat"/>
              <a:ea typeface="Montserrat"/>
              <a:cs typeface="Montserrat"/>
              <a:sym typeface="Montserrat"/>
            </a:endParaRPr>
          </a:p>
        </p:txBody>
      </p:sp>
      <p:sp>
        <p:nvSpPr>
          <p:cNvPr id="209" name="Google Shape;209;p26">
            <a:hlinkClick action="ppaction://hlinksldjump" r:id="rId30"/>
          </p:cNvPr>
          <p:cNvSpPr/>
          <p:nvPr/>
        </p:nvSpPr>
        <p:spPr>
          <a:xfrm>
            <a:off x="3903348" y="1155918"/>
            <a:ext cx="1874100" cy="301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Project executables </a:t>
            </a:r>
            <a:endParaRPr sz="1000">
              <a:solidFill>
                <a:srgbClr val="000000"/>
              </a:solidFill>
              <a:latin typeface="Montserrat"/>
              <a:ea typeface="Montserrat"/>
              <a:cs typeface="Montserrat"/>
              <a:sym typeface="Montserrat"/>
            </a:endParaRPr>
          </a:p>
          <a:p>
            <a:pPr indent="0" lvl="0" marL="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published</a:t>
            </a:r>
            <a:endParaRPr sz="1000">
              <a:latin typeface="Montserrat"/>
              <a:ea typeface="Montserrat"/>
              <a:cs typeface="Montserrat"/>
              <a:sym typeface="Montserrat"/>
            </a:endParaRPr>
          </a:p>
        </p:txBody>
      </p:sp>
      <p:sp>
        <p:nvSpPr>
          <p:cNvPr id="210" name="Google Shape;210;p26">
            <a:hlinkClick action="ppaction://hlinksldjump" r:id="rId31"/>
          </p:cNvPr>
          <p:cNvSpPr/>
          <p:nvPr/>
        </p:nvSpPr>
        <p:spPr>
          <a:xfrm>
            <a:off x="3903335" y="1513547"/>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Project Install Automated</a:t>
            </a:r>
            <a:endParaRPr sz="1000">
              <a:latin typeface="Montserrat"/>
              <a:ea typeface="Montserrat"/>
              <a:cs typeface="Montserrat"/>
              <a:sym typeface="Montserrat"/>
            </a:endParaRPr>
          </a:p>
        </p:txBody>
      </p:sp>
      <p:sp>
        <p:nvSpPr>
          <p:cNvPr id="211" name="Google Shape;211;p26">
            <a:hlinkClick action="ppaction://hlinksldjump" r:id="rId32"/>
          </p:cNvPr>
          <p:cNvSpPr/>
          <p:nvPr/>
        </p:nvSpPr>
        <p:spPr>
          <a:xfrm>
            <a:off x="3903335" y="1777130"/>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rgbClr val="000000"/>
                </a:solidFill>
                <a:latin typeface="Montserrat"/>
                <a:ea typeface="Montserrat"/>
                <a:cs typeface="Montserrat"/>
                <a:sym typeface="Montserrat"/>
              </a:rPr>
              <a:t>Project Bug Tracking</a:t>
            </a:r>
            <a:endParaRPr sz="1100">
              <a:latin typeface="Montserrat"/>
              <a:ea typeface="Montserrat"/>
              <a:cs typeface="Montserrat"/>
              <a:sym typeface="Montserrat"/>
            </a:endParaRPr>
          </a:p>
        </p:txBody>
      </p:sp>
      <p:cxnSp>
        <p:nvCxnSpPr>
          <p:cNvPr id="212" name="Google Shape;212;p26"/>
          <p:cNvCxnSpPr>
            <a:endCxn id="173" idx="0"/>
          </p:cNvCxnSpPr>
          <p:nvPr/>
        </p:nvCxnSpPr>
        <p:spPr>
          <a:xfrm>
            <a:off x="7535375" y="869200"/>
            <a:ext cx="0" cy="149100"/>
          </a:xfrm>
          <a:prstGeom prst="straightConnector1">
            <a:avLst/>
          </a:prstGeom>
          <a:noFill/>
          <a:ln cap="flat" cmpd="sng" w="76200">
            <a:solidFill>
              <a:srgbClr val="EEEEEE"/>
            </a:solidFill>
            <a:prstDash val="solid"/>
            <a:round/>
            <a:headEnd len="med" w="med" type="none"/>
            <a:tailEnd len="med" w="med" type="none"/>
          </a:ln>
        </p:spPr>
      </p:cxnSp>
      <p:pic>
        <p:nvPicPr>
          <p:cNvPr id="213" name="Google Shape;213;p26"/>
          <p:cNvPicPr preferRelativeResize="0"/>
          <p:nvPr/>
        </p:nvPicPr>
        <p:blipFill>
          <a:blip r:embed="rId33">
            <a:alphaModFix/>
          </a:blip>
          <a:stretch>
            <a:fillRect/>
          </a:stretch>
        </p:blipFill>
        <p:spPr>
          <a:xfrm rot="-5400000">
            <a:off x="6130421" y="4051097"/>
            <a:ext cx="270225" cy="270225"/>
          </a:xfrm>
          <a:prstGeom prst="rect">
            <a:avLst/>
          </a:prstGeom>
          <a:noFill/>
          <a:ln>
            <a:noFill/>
          </a:ln>
        </p:spPr>
      </p:pic>
      <p:pic>
        <p:nvPicPr>
          <p:cNvPr id="214" name="Google Shape;214;p26"/>
          <p:cNvPicPr preferRelativeResize="0"/>
          <p:nvPr/>
        </p:nvPicPr>
        <p:blipFill>
          <a:blip r:embed="rId33">
            <a:alphaModFix/>
          </a:blip>
          <a:stretch>
            <a:fillRect/>
          </a:stretch>
        </p:blipFill>
        <p:spPr>
          <a:xfrm>
            <a:off x="210299" y="1249556"/>
            <a:ext cx="219300" cy="219300"/>
          </a:xfrm>
          <a:prstGeom prst="rect">
            <a:avLst/>
          </a:prstGeom>
          <a:noFill/>
          <a:ln>
            <a:noFill/>
          </a:ln>
        </p:spPr>
      </p:pic>
      <p:pic>
        <p:nvPicPr>
          <p:cNvPr id="215" name="Google Shape;215;p26"/>
          <p:cNvPicPr preferRelativeResize="0"/>
          <p:nvPr/>
        </p:nvPicPr>
        <p:blipFill>
          <a:blip r:embed="rId33">
            <a:alphaModFix/>
          </a:blip>
          <a:stretch>
            <a:fillRect/>
          </a:stretch>
        </p:blipFill>
        <p:spPr>
          <a:xfrm>
            <a:off x="210299" y="2700558"/>
            <a:ext cx="219300" cy="219300"/>
          </a:xfrm>
          <a:prstGeom prst="rect">
            <a:avLst/>
          </a:prstGeom>
          <a:noFill/>
          <a:ln>
            <a:noFill/>
          </a:ln>
        </p:spPr>
      </p:pic>
      <p:pic>
        <p:nvPicPr>
          <p:cNvPr id="216" name="Google Shape;216;p26"/>
          <p:cNvPicPr preferRelativeResize="0"/>
          <p:nvPr/>
        </p:nvPicPr>
        <p:blipFill>
          <a:blip r:embed="rId33">
            <a:alphaModFix/>
          </a:blip>
          <a:stretch>
            <a:fillRect/>
          </a:stretch>
        </p:blipFill>
        <p:spPr>
          <a:xfrm>
            <a:off x="210299" y="4162729"/>
            <a:ext cx="219300" cy="219300"/>
          </a:xfrm>
          <a:prstGeom prst="rect">
            <a:avLst/>
          </a:prstGeom>
          <a:noFill/>
          <a:ln>
            <a:noFill/>
          </a:ln>
        </p:spPr>
      </p:pic>
      <p:sp>
        <p:nvSpPr>
          <p:cNvPr id="217" name="Google Shape;217;p26"/>
          <p:cNvSpPr txBox="1"/>
          <p:nvPr/>
        </p:nvSpPr>
        <p:spPr>
          <a:xfrm>
            <a:off x="6322469" y="-231"/>
            <a:ext cx="2591100" cy="301800"/>
          </a:xfrm>
          <a:prstGeom prst="rect">
            <a:avLst/>
          </a:prstGeom>
          <a:noFill/>
          <a:ln>
            <a:noFill/>
          </a:ln>
        </p:spPr>
        <p:txBody>
          <a:bodyPr anchorCtr="0" anchor="t" bIns="68575" lIns="68575" spcFirstLastPara="1" rIns="68575" wrap="square" tIns="68575">
            <a:noAutofit/>
          </a:bodyPr>
          <a:lstStyle/>
          <a:p>
            <a:pPr indent="0" lvl="0" marL="0" rtl="0" algn="r">
              <a:spcBef>
                <a:spcPts val="800"/>
              </a:spcBef>
              <a:spcAft>
                <a:spcPts val="0"/>
              </a:spcAft>
              <a:buNone/>
            </a:pPr>
            <a:r>
              <a:rPr lang="en" sz="800">
                <a:solidFill>
                  <a:srgbClr val="B7B7B7"/>
                </a:solidFill>
                <a:latin typeface="Montserrat"/>
                <a:ea typeface="Montserrat"/>
                <a:cs typeface="Montserrat"/>
                <a:sym typeface="Montserrat"/>
              </a:rPr>
              <a:t>Last update - November 2019</a:t>
            </a:r>
            <a:endParaRPr sz="800">
              <a:solidFill>
                <a:srgbClr val="B7B7B7"/>
              </a:solidFill>
              <a:latin typeface="Montserrat"/>
              <a:ea typeface="Montserrat"/>
              <a:cs typeface="Montserrat"/>
              <a:sym typeface="Montserrat"/>
            </a:endParaRPr>
          </a:p>
        </p:txBody>
      </p:sp>
      <p:sp>
        <p:nvSpPr>
          <p:cNvPr id="218" name="Google Shape;218;p26"/>
          <p:cNvSpPr txBox="1"/>
          <p:nvPr>
            <p:ph idx="4294967295" type="title"/>
          </p:nvPr>
        </p:nvSpPr>
        <p:spPr>
          <a:xfrm>
            <a:off x="213000" y="93450"/>
            <a:ext cx="4421400" cy="5001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rgbClr val="251B5B"/>
                </a:solidFill>
              </a:rPr>
              <a:t>Name of your project </a:t>
            </a:r>
            <a:r>
              <a:rPr lang="en" sz="1400">
                <a:solidFill>
                  <a:srgbClr val="251B5B"/>
                </a:solidFill>
              </a:rPr>
              <a:t>Open Source Project</a:t>
            </a:r>
            <a:endParaRPr/>
          </a:p>
        </p:txBody>
      </p:sp>
      <p:sp>
        <p:nvSpPr>
          <p:cNvPr id="219" name="Google Shape;219;p26"/>
          <p:cNvSpPr/>
          <p:nvPr/>
        </p:nvSpPr>
        <p:spPr>
          <a:xfrm>
            <a:off x="8263750" y="329175"/>
            <a:ext cx="109800" cy="109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8408825" y="329175"/>
            <a:ext cx="109800" cy="109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8553900" y="329175"/>
            <a:ext cx="109800" cy="109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8698975" y="329175"/>
            <a:ext cx="109800" cy="1098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estaShop_light_theme">
  <a:themeElements>
    <a:clrScheme name="Prestashop">
      <a:dk1>
        <a:srgbClr val="251B5B"/>
      </a:dk1>
      <a:lt1>
        <a:srgbClr val="FFFFFF"/>
      </a:lt1>
      <a:dk2>
        <a:srgbClr val="3D3D6F"/>
      </a:dk2>
      <a:lt2>
        <a:srgbClr val="DCDEE0"/>
      </a:lt2>
      <a:accent1>
        <a:srgbClr val="DF0067"/>
      </a:accent1>
      <a:accent2>
        <a:srgbClr val="251B5B"/>
      </a:accent2>
      <a:accent3>
        <a:srgbClr val="FBBB22"/>
      </a:accent3>
      <a:accent4>
        <a:srgbClr val="25B9D7"/>
      </a:accent4>
      <a:accent5>
        <a:srgbClr val="009338"/>
      </a:accent5>
      <a:accent6>
        <a:srgbClr val="47426E"/>
      </a:accent6>
      <a:hlink>
        <a:srgbClr val="C73962"/>
      </a:hlink>
      <a:folHlink>
        <a:srgbClr val="73D4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