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7966" autoAdjust="0"/>
  </p:normalViewPr>
  <p:slideViewPr>
    <p:cSldViewPr snapToGrid="0">
      <p:cViewPr varScale="1">
        <p:scale>
          <a:sx n="86" d="100"/>
          <a:sy n="86" d="100"/>
        </p:scale>
        <p:origin x="5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1E2A6-82C7-4BBF-80B9-E8029E6DEE8A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E014E-BD53-4866-A9CB-737FA79A3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68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E014E-BD53-4866-A9CB-737FA79A3D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33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E014E-BD53-4866-A9CB-737FA79A3D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3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E014E-BD53-4866-A9CB-737FA79A3D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12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E014E-BD53-4866-A9CB-737FA79A3D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54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E014E-BD53-4866-A9CB-737FA79A3D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52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E014E-BD53-4866-A9CB-737FA79A3D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55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E014E-BD53-4866-A9CB-737FA79A3D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A32F-F610-4961-AFD0-306992BB3C95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2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EA28-FB52-4CBB-AF98-95889D492246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6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452D-600E-4A1E-9CAA-6C31BDD7504A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8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D174-D1D4-42DC-896E-F2FCD0A55F61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1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0631-793A-4F0C-823D-0F53688A618D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3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2D79-056B-4948-A665-E956564777B5}" type="datetime1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4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9226-A0CA-41E6-931F-AB5F97BA4E1C}" type="datetime1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2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8B5C-9B68-4B02-9368-AA3641255D76}" type="datetime1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3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0E89-72BE-4AAB-A617-2772CBD7E520}" type="datetime1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5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A276-BF2D-4E8D-9CC0-A49031FA3D8F}" type="datetime1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7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4EFF-7BED-450B-A83D-40911ACBF562}" type="datetime1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7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095F0D2-AEA8-468B-8CB8-747318C9BE4F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7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B98925-0550-1AFB-C1DC-02792400F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0AF154-235C-4DE3-23DB-3967DE1FA3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163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DBFCB27-760B-5FF3-72F5-581461CE1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999" cy="128016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E8219-7C93-AF02-BA99-9432021C1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175146"/>
            <a:ext cx="8196432" cy="96012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hantell Sans" pitchFamily="2" charset="0"/>
                <a:cs typeface="Shantell Sans" pitchFamily="2" charset="0"/>
              </a:rPr>
              <a:t>Information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63C13-9F47-5D10-41DF-1DE8FDBC6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6471" y="5490267"/>
            <a:ext cx="3402123" cy="96012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900" b="1" dirty="0">
                <a:solidFill>
                  <a:schemeClr val="bg1"/>
                </a:solidFill>
                <a:latin typeface="Shantell Sans" pitchFamily="2" charset="0"/>
                <a:cs typeface="Shantell Sans" pitchFamily="2" charset="0"/>
              </a:rPr>
              <a:t>Auref Rostamian, PhD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900" b="1" dirty="0">
                <a:solidFill>
                  <a:schemeClr val="bg1"/>
                </a:solidFill>
                <a:latin typeface="Shantell Sans" pitchFamily="2" charset="0"/>
                <a:cs typeface="Shantell Sans" pitchFamily="2" charset="0"/>
              </a:rPr>
              <a:t>Research Fellow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DC4AA-49B2-634B-701D-C52B506E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0AE1C4-DADF-C58E-F367-36FA5D480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39" y="0"/>
            <a:ext cx="1280161" cy="128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305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B603-F186-AF7E-B2B8-77962A85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hantell Sans" pitchFamily="2" charset="0"/>
                <a:cs typeface="Shantell Sans" pitchFamily="2" charset="0"/>
              </a:rPr>
              <a:t>What is Information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8D359-4131-7CB9-DDEE-4ED89F2C6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hantell Sans" pitchFamily="2" charset="0"/>
                <a:cs typeface="Shantell Sans" pitchFamily="2" charset="0"/>
              </a:rPr>
              <a:t>A toolkit to measure uncertainty and compare distributions—useful for loss functions, feature selection, and model evaluation.</a:t>
            </a:r>
          </a:p>
          <a:p>
            <a:r>
              <a:rPr lang="en-US" dirty="0">
                <a:latin typeface="Shantell Sans" pitchFamily="2" charset="0"/>
                <a:cs typeface="Shantell Sans" pitchFamily="2" charset="0"/>
              </a:rPr>
              <a:t>I(X) = -log(P(X))</a:t>
            </a:r>
          </a:p>
          <a:p>
            <a:r>
              <a:rPr lang="en-US" dirty="0">
                <a:latin typeface="Shantell Sans" pitchFamily="2" charset="0"/>
                <a:cs typeface="Shantell Sans" pitchFamily="2" charset="0"/>
              </a:rPr>
              <a:t>Rare outcomes ⇒ larger I(X)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9C9B18-F320-92AD-F46A-411F0779A1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565" t="31253" b="7467"/>
          <a:stretch/>
        </p:blipFill>
        <p:spPr>
          <a:xfrm>
            <a:off x="5586761" y="3429000"/>
            <a:ext cx="6084031" cy="313667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26F0A-2F45-2120-50D0-972D1DB1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2B143DF-5485-928D-2C2F-479C07A6D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0792" y="2392"/>
            <a:ext cx="521208" cy="52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6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D4DB-79B0-2229-D64D-D7281D0B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hantell Sans" pitchFamily="2" charset="0"/>
                <a:cs typeface="Shantell Sans" pitchFamily="2" charset="0"/>
              </a:rPr>
              <a:t>Entropy: The Average Uncertainty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3E02B-C75D-2528-1B42-9ED80ADC76AD}"/>
              </a:ext>
            </a:extLst>
          </p:cNvPr>
          <p:cNvSpPr txBox="1"/>
          <p:nvPr/>
        </p:nvSpPr>
        <p:spPr>
          <a:xfrm>
            <a:off x="618186" y="2118282"/>
            <a:ext cx="103159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hantell Sans" pitchFamily="2" charset="0"/>
                <a:cs typeface="Shantell Sans" pitchFamily="2" charset="0"/>
              </a:rPr>
              <a:t>Entropy (H(P)) is the average surprise packed into an entire probability distribution (P). It quantifies the inherent uncertainty or randomness of the system.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87EDD-B13E-96EF-393C-6240B9076BA0}"/>
              </a:ext>
            </a:extLst>
          </p:cNvPr>
          <p:cNvSpPr txBox="1"/>
          <p:nvPr/>
        </p:nvSpPr>
        <p:spPr>
          <a:xfrm>
            <a:off x="756633" y="3396656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hantell Sans" pitchFamily="2" charset="0"/>
                <a:cs typeface="Shantell Sans" pitchFamily="2" charset="0"/>
              </a:rPr>
              <a:t>Entropy is the expected value of the surprisal: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16310D-3744-E048-50E6-901285A592F8}"/>
              </a:ext>
            </a:extLst>
          </p:cNvPr>
          <p:cNvSpPr txBox="1"/>
          <p:nvPr/>
        </p:nvSpPr>
        <p:spPr>
          <a:xfrm>
            <a:off x="618186" y="5556426"/>
            <a:ext cx="6098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hantell Sans" pitchFamily="2" charset="0"/>
                <a:cs typeface="Shantell Sans" pitchFamily="2" charset="0"/>
              </a:rPr>
              <a:t>P(x): The true probability of outcome x.</a:t>
            </a:r>
          </a:p>
          <a:p>
            <a:r>
              <a:rPr lang="en-US" dirty="0">
                <a:latin typeface="Shantell Sans" pitchFamily="2" charset="0"/>
                <a:cs typeface="Shantell Sans" pitchFamily="2" charset="0"/>
              </a:rPr>
              <a:t>log(1/P(x)): The surprisal of outcome x.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74DB19-9C8F-A826-3BFC-A1239ADDD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24" y="4093388"/>
            <a:ext cx="4610743" cy="110505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D56046C-780D-3F50-D590-C86B832BD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1865" y="5080716"/>
            <a:ext cx="4906335" cy="177728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Shantell Sans" pitchFamily="2" charset="0"/>
                <a:cs typeface="Shantell Sans" pitchFamily="2" charset="0"/>
              </a:rPr>
              <a:t>Code a discrete probability distribution in Python </a:t>
            </a:r>
          </a:p>
          <a:p>
            <a:r>
              <a:rPr lang="en-US" dirty="0">
                <a:latin typeface="Shantell Sans" pitchFamily="2" charset="0"/>
                <a:cs typeface="Shantell Sans" pitchFamily="2" charset="0"/>
              </a:rPr>
              <a:t>Calculate the entropy for this distribution</a:t>
            </a:r>
            <a:br>
              <a:rPr lang="en-US" dirty="0">
                <a:latin typeface="Shantell Sans" pitchFamily="2" charset="0"/>
                <a:cs typeface="Shantell Sans" pitchFamily="2" charset="0"/>
              </a:rPr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3FBB4A-ED7F-EDA0-7DFD-63BF3A3F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D34652C-32C5-613D-FAD8-1D5D0EE5C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0792" y="2392"/>
            <a:ext cx="521208" cy="52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35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B8103-0E32-9368-5208-0CDD32137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69584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hantell Sans" pitchFamily="2" charset="0"/>
                <a:cs typeface="Shantell Sans" pitchFamily="2" charset="0"/>
              </a:rPr>
              <a:t>Cross-Entropy: Surprise from a Bad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53B01F-C0B5-F292-8044-DDCBBAADC978}"/>
              </a:ext>
            </a:extLst>
          </p:cNvPr>
          <p:cNvSpPr txBox="1"/>
          <p:nvPr/>
        </p:nvSpPr>
        <p:spPr>
          <a:xfrm>
            <a:off x="399244" y="1724059"/>
            <a:ext cx="108053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Shantell Sans" pitchFamily="2" charset="0"/>
              <a:cs typeface="Shantell Sans" pitchFamily="2" charset="0"/>
            </a:endParaRPr>
          </a:p>
          <a:p>
            <a:pPr>
              <a:buNone/>
            </a:pPr>
            <a:r>
              <a:rPr lang="en-US" b="1" dirty="0">
                <a:latin typeface="Shantell Sans" pitchFamily="2" charset="0"/>
                <a:cs typeface="Shantell Sans" pitchFamily="2" charset="0"/>
              </a:rPr>
              <a:t>Definition</a:t>
            </a:r>
          </a:p>
          <a:p>
            <a:r>
              <a:rPr lang="en-US" b="1" dirty="0">
                <a:latin typeface="Shantell Sans" pitchFamily="2" charset="0"/>
                <a:cs typeface="Shantell Sans" pitchFamily="2" charset="0"/>
              </a:rPr>
              <a:t>Cross-Entropy</a:t>
            </a:r>
            <a:r>
              <a:rPr lang="en-US" dirty="0">
                <a:latin typeface="Shantell Sans" pitchFamily="2" charset="0"/>
                <a:cs typeface="Shantell Sans" pitchFamily="2" charset="0"/>
              </a:rPr>
              <a:t> (</a:t>
            </a:r>
            <a:r>
              <a:rPr lang="en-US" dirty="0">
                <a:effectLst/>
                <a:latin typeface="Shantell Sans" pitchFamily="2" charset="0"/>
                <a:cs typeface="Shantell Sans" pitchFamily="2" charset="0"/>
              </a:rPr>
              <a:t>H</a:t>
            </a:r>
            <a:r>
              <a:rPr lang="en-US" dirty="0">
                <a:latin typeface="Shantell Sans" pitchFamily="2" charset="0"/>
                <a:cs typeface="Shantell Sans" pitchFamily="2" charset="0"/>
              </a:rPr>
              <a:t>(</a:t>
            </a:r>
            <a:r>
              <a:rPr lang="en-US" dirty="0">
                <a:effectLst/>
                <a:latin typeface="Shantell Sans" pitchFamily="2" charset="0"/>
                <a:cs typeface="Shantell Sans" pitchFamily="2" charset="0"/>
              </a:rPr>
              <a:t>P</a:t>
            </a:r>
            <a:r>
              <a:rPr lang="en-US" dirty="0">
                <a:latin typeface="Shantell Sans" pitchFamily="2" charset="0"/>
                <a:cs typeface="Shantell Sans" pitchFamily="2" charset="0"/>
              </a:rPr>
              <a:t>,Q)) is the </a:t>
            </a:r>
            <a:r>
              <a:rPr lang="en-US" b="1" dirty="0">
                <a:latin typeface="Shantell Sans" pitchFamily="2" charset="0"/>
                <a:cs typeface="Shantell Sans" pitchFamily="2" charset="0"/>
              </a:rPr>
              <a:t>average surprise</a:t>
            </a:r>
            <a:r>
              <a:rPr lang="en-US" dirty="0">
                <a:latin typeface="Shantell Sans" pitchFamily="2" charset="0"/>
                <a:cs typeface="Shantell Sans" pitchFamily="2" charset="0"/>
              </a:rPr>
              <a:t> you expect when observing a process generated by the </a:t>
            </a:r>
            <a:r>
              <a:rPr lang="en-US" b="1" dirty="0">
                <a:latin typeface="Shantell Sans" pitchFamily="2" charset="0"/>
                <a:cs typeface="Shantell Sans" pitchFamily="2" charset="0"/>
              </a:rPr>
              <a:t>true distribution (</a:t>
            </a:r>
            <a:r>
              <a:rPr lang="en-US" b="1" dirty="0">
                <a:effectLst/>
                <a:latin typeface="Shantell Sans" pitchFamily="2" charset="0"/>
                <a:cs typeface="Shantell Sans" pitchFamily="2" charset="0"/>
              </a:rPr>
              <a:t>P</a:t>
            </a:r>
            <a:r>
              <a:rPr lang="en-US" b="1" dirty="0">
                <a:latin typeface="Shantell Sans" pitchFamily="2" charset="0"/>
                <a:cs typeface="Shantell Sans" pitchFamily="2" charset="0"/>
              </a:rPr>
              <a:t>)</a:t>
            </a:r>
            <a:r>
              <a:rPr lang="en-US" dirty="0">
                <a:latin typeface="Shantell Sans" pitchFamily="2" charset="0"/>
                <a:cs typeface="Shantell Sans" pitchFamily="2" charset="0"/>
              </a:rPr>
              <a:t> while believing it comes from your </a:t>
            </a:r>
            <a:r>
              <a:rPr lang="en-US" b="1" dirty="0">
                <a:latin typeface="Shantell Sans" pitchFamily="2" charset="0"/>
                <a:cs typeface="Shantell Sans" pitchFamily="2" charset="0"/>
              </a:rPr>
              <a:t>model (Q)</a:t>
            </a:r>
            <a:r>
              <a:rPr lang="en-US" dirty="0">
                <a:latin typeface="Shantell Sans" pitchFamily="2" charset="0"/>
                <a:cs typeface="Shantell Sans" pitchFamily="2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AC5432-A149-336A-2320-7A04B2298F24}"/>
              </a:ext>
            </a:extLst>
          </p:cNvPr>
          <p:cNvSpPr txBox="1"/>
          <p:nvPr/>
        </p:nvSpPr>
        <p:spPr>
          <a:xfrm>
            <a:off x="228599" y="3933613"/>
            <a:ext cx="10563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hantell Sans" pitchFamily="2" charset="0"/>
                <a:cs typeface="Shantell Sans" pitchFamily="2" charset="0"/>
              </a:rPr>
              <a:t>P(x): The true probability used to weight the average outcome.</a:t>
            </a:r>
          </a:p>
          <a:p>
            <a:r>
              <a:rPr lang="en-US" dirty="0">
                <a:latin typeface="Shantell Sans" pitchFamily="2" charset="0"/>
                <a:cs typeface="Shantell Sans" pitchFamily="2" charset="0"/>
              </a:rPr>
              <a:t>log(1/Q(x)): The surprisal based on your model's belief (Q).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AC6460B-176B-365E-4495-C278DF7F0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165" y="2974193"/>
            <a:ext cx="4222459" cy="10879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41E8481-0997-5E25-300E-917741B80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770" y="3429000"/>
            <a:ext cx="3481118" cy="3139712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69CCE3D-0CBF-245F-149D-BECB111C6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5589169"/>
            <a:ext cx="6713114" cy="1777284"/>
          </a:xfrm>
        </p:spPr>
        <p:txBody>
          <a:bodyPr>
            <a:normAutofit/>
          </a:bodyPr>
          <a:lstStyle/>
          <a:p>
            <a:r>
              <a:rPr lang="en-US" dirty="0">
                <a:latin typeface="Shantell Sans" pitchFamily="2" charset="0"/>
                <a:cs typeface="Shantell Sans" pitchFamily="2" charset="0"/>
              </a:rPr>
              <a:t>Code two discrete probability distributions in Python </a:t>
            </a:r>
          </a:p>
          <a:p>
            <a:r>
              <a:rPr lang="en-US" dirty="0">
                <a:latin typeface="Shantell Sans" pitchFamily="2" charset="0"/>
                <a:cs typeface="Shantell Sans" pitchFamily="2" charset="0"/>
              </a:rPr>
              <a:t>Calculate the cross entropy for these distributions</a:t>
            </a:r>
            <a:br>
              <a:rPr lang="en-US" dirty="0">
                <a:latin typeface="Shantell Sans" pitchFamily="2" charset="0"/>
                <a:cs typeface="Shantell Sans" pitchFamily="2" charset="0"/>
              </a:rPr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9CCD38-F619-3133-6E59-69D8266A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72EE9F4-F76F-F1A1-291E-0F8ECFFA2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0792" y="2392"/>
            <a:ext cx="521208" cy="52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82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9C7B6-06EA-9B9A-6E49-AEFAD01A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Shantell Sans" pitchFamily="2" charset="0"/>
                <a:cs typeface="Shantell Sans" pitchFamily="2" charset="0"/>
              </a:rPr>
              <a:t>KL Divergence: Isolating the Model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3A9050-E1A9-EE04-9FA2-E25A5F64A990}"/>
              </a:ext>
            </a:extLst>
          </p:cNvPr>
          <p:cNvSpPr txBox="1"/>
          <p:nvPr/>
        </p:nvSpPr>
        <p:spPr>
          <a:xfrm>
            <a:off x="515112" y="1841283"/>
            <a:ext cx="106890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Shantell Sans" pitchFamily="2" charset="0"/>
                <a:cs typeface="Shantell Sans" pitchFamily="2" charset="0"/>
              </a:rPr>
              <a:t>Definition</a:t>
            </a:r>
          </a:p>
          <a:p>
            <a:r>
              <a:rPr lang="en-US" dirty="0" err="1">
                <a:latin typeface="Shantell Sans" pitchFamily="2" charset="0"/>
                <a:cs typeface="Shantell Sans" pitchFamily="2" charset="0"/>
              </a:rPr>
              <a:t>Kullback-Leibler</a:t>
            </a:r>
            <a:r>
              <a:rPr lang="en-US" dirty="0">
                <a:latin typeface="Shantell Sans" pitchFamily="2" charset="0"/>
                <a:cs typeface="Shantell Sans" pitchFamily="2" charset="0"/>
              </a:rPr>
              <a:t> (KL) Divergence (D KL​ (P∥Q)), or Relative Entropy, isolates the extra surprise caused purely by using the wrong model (Q) instead of the true distribution (P).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BB0EFF-AC3B-676D-0AB6-EF7F3D8FD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75" y="3111511"/>
            <a:ext cx="4184252" cy="19637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E74A70-CE50-9235-824D-40C9D6A3B819}"/>
              </a:ext>
            </a:extLst>
          </p:cNvPr>
          <p:cNvSpPr txBox="1"/>
          <p:nvPr/>
        </p:nvSpPr>
        <p:spPr>
          <a:xfrm>
            <a:off x="360875" y="5556426"/>
            <a:ext cx="113160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hantell Sans" pitchFamily="2" charset="0"/>
                <a:cs typeface="Shantell Sans" pitchFamily="2" charset="0"/>
              </a:rPr>
              <a:t>D </a:t>
            </a:r>
            <a:r>
              <a:rPr lang="en-US" baseline="-25000" dirty="0">
                <a:latin typeface="Shantell Sans" pitchFamily="2" charset="0"/>
                <a:cs typeface="Shantell Sans" pitchFamily="2" charset="0"/>
              </a:rPr>
              <a:t>KL</a:t>
            </a:r>
            <a:r>
              <a:rPr lang="en-US" dirty="0">
                <a:latin typeface="Shantell Sans" pitchFamily="2" charset="0"/>
                <a:cs typeface="Shantell Sans" pitchFamily="2" charset="0"/>
              </a:rPr>
              <a:t>(P∥Q)≥0. It is zero only when P and Q are identical.</a:t>
            </a:r>
          </a:p>
          <a:p>
            <a:r>
              <a:rPr lang="en-US" dirty="0">
                <a:latin typeface="Shantell Sans" pitchFamily="2" charset="0"/>
                <a:cs typeface="Shantell Sans" pitchFamily="2" charset="0"/>
              </a:rPr>
              <a:t>Believing in the wrong model (Q) can only increase the surprise you get, never decrease it.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0DA500C-3B13-295E-E28C-B135E9300AFF}"/>
              </a:ext>
            </a:extLst>
          </p:cNvPr>
          <p:cNvGrpSpPr/>
          <p:nvPr/>
        </p:nvGrpSpPr>
        <p:grpSpPr>
          <a:xfrm>
            <a:off x="7084028" y="3304323"/>
            <a:ext cx="4429103" cy="1848176"/>
            <a:chOff x="7321095" y="3194756"/>
            <a:chExt cx="4429103" cy="184817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E4E4C4-76BD-5FB3-F820-0EAF120E60DD}"/>
                </a:ext>
              </a:extLst>
            </p:cNvPr>
            <p:cNvSpPr/>
            <p:nvPr/>
          </p:nvSpPr>
          <p:spPr>
            <a:xfrm>
              <a:off x="8980311" y="3492415"/>
              <a:ext cx="457200" cy="787573"/>
            </a:xfrm>
            <a:custGeom>
              <a:avLst/>
              <a:gdLst>
                <a:gd name="connsiteX0" fmla="*/ 228600 w 457200"/>
                <a:gd name="connsiteY0" fmla="*/ 0 h 787573"/>
                <a:gd name="connsiteX1" fmla="*/ 255625 w 457200"/>
                <a:gd name="connsiteY1" fmla="*/ 14668 h 787573"/>
                <a:gd name="connsiteX2" fmla="*/ 457200 w 457200"/>
                <a:gd name="connsiteY2" fmla="*/ 393786 h 787573"/>
                <a:gd name="connsiteX3" fmla="*/ 255625 w 457200"/>
                <a:gd name="connsiteY3" fmla="*/ 772904 h 787573"/>
                <a:gd name="connsiteX4" fmla="*/ 228600 w 457200"/>
                <a:gd name="connsiteY4" fmla="*/ 787573 h 787573"/>
                <a:gd name="connsiteX5" fmla="*/ 201575 w 457200"/>
                <a:gd name="connsiteY5" fmla="*/ 772904 h 787573"/>
                <a:gd name="connsiteX6" fmla="*/ 0 w 457200"/>
                <a:gd name="connsiteY6" fmla="*/ 393786 h 787573"/>
                <a:gd name="connsiteX7" fmla="*/ 201575 w 457200"/>
                <a:gd name="connsiteY7" fmla="*/ 14668 h 787573"/>
                <a:gd name="connsiteX8" fmla="*/ 228600 w 457200"/>
                <a:gd name="connsiteY8" fmla="*/ 0 h 78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787573">
                  <a:moveTo>
                    <a:pt x="228600" y="0"/>
                  </a:moveTo>
                  <a:lnTo>
                    <a:pt x="255625" y="14668"/>
                  </a:lnTo>
                  <a:cubicBezTo>
                    <a:pt x="377241" y="96831"/>
                    <a:pt x="457200" y="235971"/>
                    <a:pt x="457200" y="393786"/>
                  </a:cubicBezTo>
                  <a:cubicBezTo>
                    <a:pt x="457200" y="551602"/>
                    <a:pt x="377241" y="690742"/>
                    <a:pt x="255625" y="772904"/>
                  </a:cubicBezTo>
                  <a:lnTo>
                    <a:pt x="228600" y="787573"/>
                  </a:lnTo>
                  <a:lnTo>
                    <a:pt x="201575" y="772904"/>
                  </a:lnTo>
                  <a:cubicBezTo>
                    <a:pt x="79959" y="690742"/>
                    <a:pt x="0" y="551602"/>
                    <a:pt x="0" y="393786"/>
                  </a:cubicBezTo>
                  <a:cubicBezTo>
                    <a:pt x="0" y="235971"/>
                    <a:pt x="79959" y="96831"/>
                    <a:pt x="201575" y="14668"/>
                  </a:cubicBezTo>
                  <a:lnTo>
                    <a:pt x="228600" y="0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D64705-AC55-AEB9-969D-166C328B4220}"/>
                </a:ext>
              </a:extLst>
            </p:cNvPr>
            <p:cNvSpPr/>
            <p:nvPr/>
          </p:nvSpPr>
          <p:spPr>
            <a:xfrm>
              <a:off x="9469966" y="3429000"/>
              <a:ext cx="685800" cy="914400"/>
            </a:xfrm>
            <a:custGeom>
              <a:avLst/>
              <a:gdLst>
                <a:gd name="connsiteX0" fmla="*/ 228600 w 685800"/>
                <a:gd name="connsiteY0" fmla="*/ 0 h 914400"/>
                <a:gd name="connsiteX1" fmla="*/ 685800 w 685800"/>
                <a:gd name="connsiteY1" fmla="*/ 457200 h 914400"/>
                <a:gd name="connsiteX2" fmla="*/ 228600 w 685800"/>
                <a:gd name="connsiteY2" fmla="*/ 914400 h 914400"/>
                <a:gd name="connsiteX3" fmla="*/ 50637 w 685800"/>
                <a:gd name="connsiteY3" fmla="*/ 878471 h 914400"/>
                <a:gd name="connsiteX4" fmla="*/ 0 w 685800"/>
                <a:gd name="connsiteY4" fmla="*/ 850987 h 914400"/>
                <a:gd name="connsiteX5" fmla="*/ 27025 w 685800"/>
                <a:gd name="connsiteY5" fmla="*/ 836318 h 914400"/>
                <a:gd name="connsiteX6" fmla="*/ 228600 w 685800"/>
                <a:gd name="connsiteY6" fmla="*/ 457200 h 914400"/>
                <a:gd name="connsiteX7" fmla="*/ 27025 w 685800"/>
                <a:gd name="connsiteY7" fmla="*/ 78082 h 914400"/>
                <a:gd name="connsiteX8" fmla="*/ 0 w 685800"/>
                <a:gd name="connsiteY8" fmla="*/ 63414 h 914400"/>
                <a:gd name="connsiteX9" fmla="*/ 50637 w 685800"/>
                <a:gd name="connsiteY9" fmla="*/ 35929 h 914400"/>
                <a:gd name="connsiteX10" fmla="*/ 228600 w 685800"/>
                <a:gd name="connsiteY10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800" h="914400">
                  <a:moveTo>
                    <a:pt x="228600" y="0"/>
                  </a:moveTo>
                  <a:cubicBezTo>
                    <a:pt x="481105" y="0"/>
                    <a:pt x="685800" y="204695"/>
                    <a:pt x="685800" y="457200"/>
                  </a:cubicBezTo>
                  <a:cubicBezTo>
                    <a:pt x="685800" y="709705"/>
                    <a:pt x="481105" y="914400"/>
                    <a:pt x="228600" y="914400"/>
                  </a:cubicBezTo>
                  <a:cubicBezTo>
                    <a:pt x="165474" y="914400"/>
                    <a:pt x="105336" y="901607"/>
                    <a:pt x="50637" y="878471"/>
                  </a:cubicBezTo>
                  <a:lnTo>
                    <a:pt x="0" y="850987"/>
                  </a:lnTo>
                  <a:lnTo>
                    <a:pt x="27025" y="836318"/>
                  </a:lnTo>
                  <a:cubicBezTo>
                    <a:pt x="148641" y="754156"/>
                    <a:pt x="228600" y="615016"/>
                    <a:pt x="228600" y="457200"/>
                  </a:cubicBezTo>
                  <a:cubicBezTo>
                    <a:pt x="228600" y="299385"/>
                    <a:pt x="148641" y="160245"/>
                    <a:pt x="27025" y="78082"/>
                  </a:cubicBezTo>
                  <a:lnTo>
                    <a:pt x="0" y="63414"/>
                  </a:lnTo>
                  <a:lnTo>
                    <a:pt x="50637" y="35929"/>
                  </a:lnTo>
                  <a:cubicBezTo>
                    <a:pt x="105336" y="12794"/>
                    <a:pt x="165474" y="0"/>
                    <a:pt x="228600" y="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6D68B8-AF47-D5E6-CF18-030558787B8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5266" y="3889022"/>
              <a:ext cx="4967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C61C11D-0588-99C6-D2AF-8238512CE36A}"/>
                </a:ext>
              </a:extLst>
            </p:cNvPr>
            <p:cNvSpPr txBox="1"/>
            <p:nvPr/>
          </p:nvSpPr>
          <p:spPr>
            <a:xfrm>
              <a:off x="10521977" y="3703562"/>
              <a:ext cx="1228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hantell Sans" pitchFamily="2" charset="0"/>
                  <a:cs typeface="Shantell Sans" pitchFamily="2" charset="0"/>
                </a:rPr>
                <a:t>D</a:t>
              </a:r>
              <a:r>
                <a:rPr lang="en-US" baseline="-25000" dirty="0">
                  <a:latin typeface="Shantell Sans" pitchFamily="2" charset="0"/>
                  <a:cs typeface="Shantell Sans" pitchFamily="2" charset="0"/>
                </a:rPr>
                <a:t>KL</a:t>
              </a:r>
              <a:r>
                <a:rPr lang="en-US" dirty="0">
                  <a:latin typeface="Shantell Sans" pitchFamily="2" charset="0"/>
                  <a:cs typeface="Shantell Sans" pitchFamily="2" charset="0"/>
                </a:rPr>
                <a:t> (P||Q)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0459BB9-A235-89F8-0820-436020AAA229}"/>
                </a:ext>
              </a:extLst>
            </p:cNvPr>
            <p:cNvCxnSpPr>
              <a:cxnSpLocks/>
            </p:cNvCxnSpPr>
            <p:nvPr/>
          </p:nvCxnSpPr>
          <p:spPr>
            <a:xfrm>
              <a:off x="9208911" y="4054122"/>
              <a:ext cx="0" cy="6194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87A7F64-B41A-22DF-3169-51DCCF7BFD96}"/>
                </a:ext>
              </a:extLst>
            </p:cNvPr>
            <p:cNvSpPr txBox="1"/>
            <p:nvPr/>
          </p:nvSpPr>
          <p:spPr>
            <a:xfrm>
              <a:off x="8866011" y="4673600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hantell Sans" pitchFamily="2" charset="0"/>
                  <a:cs typeface="Shantell Sans" pitchFamily="2" charset="0"/>
                </a:rPr>
                <a:t>H(P)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55130F2-CD37-DF6C-29E1-B54DC7D61715}"/>
                </a:ext>
              </a:extLst>
            </p:cNvPr>
            <p:cNvSpPr/>
            <p:nvPr/>
          </p:nvSpPr>
          <p:spPr>
            <a:xfrm>
              <a:off x="8602134" y="3194756"/>
              <a:ext cx="1756673" cy="1309511"/>
            </a:xfrm>
            <a:custGeom>
              <a:avLst/>
              <a:gdLst>
                <a:gd name="connsiteX0" fmla="*/ 546363 w 1659570"/>
                <a:gd name="connsiteY0" fmla="*/ 90311 h 1309511"/>
                <a:gd name="connsiteX1" fmla="*/ 591519 w 1659570"/>
                <a:gd name="connsiteY1" fmla="*/ 33866 h 1309511"/>
                <a:gd name="connsiteX2" fmla="*/ 828585 w 1659570"/>
                <a:gd name="connsiteY2" fmla="*/ 0 h 1309511"/>
                <a:gd name="connsiteX3" fmla="*/ 1088230 w 1659570"/>
                <a:gd name="connsiteY3" fmla="*/ 33866 h 1309511"/>
                <a:gd name="connsiteX4" fmla="*/ 1155963 w 1659570"/>
                <a:gd name="connsiteY4" fmla="*/ 79022 h 1309511"/>
                <a:gd name="connsiteX5" fmla="*/ 1189830 w 1659570"/>
                <a:gd name="connsiteY5" fmla="*/ 90311 h 1309511"/>
                <a:gd name="connsiteX6" fmla="*/ 1359163 w 1659570"/>
                <a:gd name="connsiteY6" fmla="*/ 158044 h 1309511"/>
                <a:gd name="connsiteX7" fmla="*/ 1449474 w 1659570"/>
                <a:gd name="connsiteY7" fmla="*/ 135466 h 1309511"/>
                <a:gd name="connsiteX8" fmla="*/ 1539785 w 1659570"/>
                <a:gd name="connsiteY8" fmla="*/ 225777 h 1309511"/>
                <a:gd name="connsiteX9" fmla="*/ 1562363 w 1659570"/>
                <a:gd name="connsiteY9" fmla="*/ 304800 h 1309511"/>
                <a:gd name="connsiteX10" fmla="*/ 1630096 w 1659570"/>
                <a:gd name="connsiteY10" fmla="*/ 428977 h 1309511"/>
                <a:gd name="connsiteX11" fmla="*/ 1618807 w 1659570"/>
                <a:gd name="connsiteY11" fmla="*/ 914400 h 1309511"/>
                <a:gd name="connsiteX12" fmla="*/ 1573652 w 1659570"/>
                <a:gd name="connsiteY12" fmla="*/ 970844 h 1309511"/>
                <a:gd name="connsiteX13" fmla="*/ 1517207 w 1659570"/>
                <a:gd name="connsiteY13" fmla="*/ 1106311 h 1309511"/>
                <a:gd name="connsiteX14" fmla="*/ 1393030 w 1659570"/>
                <a:gd name="connsiteY14" fmla="*/ 1241777 h 1309511"/>
                <a:gd name="connsiteX15" fmla="*/ 1336585 w 1659570"/>
                <a:gd name="connsiteY15" fmla="*/ 1286933 h 1309511"/>
                <a:gd name="connsiteX16" fmla="*/ 1031785 w 1659570"/>
                <a:gd name="connsiteY16" fmla="*/ 1309511 h 1309511"/>
                <a:gd name="connsiteX17" fmla="*/ 467341 w 1659570"/>
                <a:gd name="connsiteY17" fmla="*/ 1275644 h 1309511"/>
                <a:gd name="connsiteX18" fmla="*/ 218985 w 1659570"/>
                <a:gd name="connsiteY18" fmla="*/ 1219200 h 1309511"/>
                <a:gd name="connsiteX19" fmla="*/ 185119 w 1659570"/>
                <a:gd name="connsiteY19" fmla="*/ 1174044 h 1309511"/>
                <a:gd name="connsiteX20" fmla="*/ 106096 w 1659570"/>
                <a:gd name="connsiteY20" fmla="*/ 1049866 h 1309511"/>
                <a:gd name="connsiteX21" fmla="*/ 15785 w 1659570"/>
                <a:gd name="connsiteY21" fmla="*/ 869244 h 1309511"/>
                <a:gd name="connsiteX22" fmla="*/ 4496 w 1659570"/>
                <a:gd name="connsiteY22" fmla="*/ 767644 h 1309511"/>
                <a:gd name="connsiteX23" fmla="*/ 196407 w 1659570"/>
                <a:gd name="connsiteY23" fmla="*/ 643466 h 1309511"/>
                <a:gd name="connsiteX24" fmla="*/ 286719 w 1659570"/>
                <a:gd name="connsiteY24" fmla="*/ 587022 h 1309511"/>
                <a:gd name="connsiteX25" fmla="*/ 309296 w 1659570"/>
                <a:gd name="connsiteY25" fmla="*/ 158044 h 1309511"/>
                <a:gd name="connsiteX26" fmla="*/ 331874 w 1659570"/>
                <a:gd name="connsiteY26" fmla="*/ 79022 h 1309511"/>
                <a:gd name="connsiteX27" fmla="*/ 546363 w 1659570"/>
                <a:gd name="connsiteY27" fmla="*/ 90311 h 1309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659570" h="1309511">
                  <a:moveTo>
                    <a:pt x="546363" y="90311"/>
                  </a:moveTo>
                  <a:cubicBezTo>
                    <a:pt x="589637" y="82785"/>
                    <a:pt x="569685" y="44056"/>
                    <a:pt x="591519" y="33866"/>
                  </a:cubicBezTo>
                  <a:cubicBezTo>
                    <a:pt x="627534" y="17059"/>
                    <a:pt x="786528" y="4205"/>
                    <a:pt x="828585" y="0"/>
                  </a:cubicBezTo>
                  <a:cubicBezTo>
                    <a:pt x="880922" y="5815"/>
                    <a:pt x="1055991" y="24194"/>
                    <a:pt x="1088230" y="33866"/>
                  </a:cubicBezTo>
                  <a:cubicBezTo>
                    <a:pt x="1114221" y="41663"/>
                    <a:pt x="1132243" y="65844"/>
                    <a:pt x="1155963" y="79022"/>
                  </a:cubicBezTo>
                  <a:cubicBezTo>
                    <a:pt x="1166365" y="84801"/>
                    <a:pt x="1178739" y="85998"/>
                    <a:pt x="1189830" y="90311"/>
                  </a:cubicBezTo>
                  <a:cubicBezTo>
                    <a:pt x="1246489" y="112345"/>
                    <a:pt x="1302719" y="135466"/>
                    <a:pt x="1359163" y="158044"/>
                  </a:cubicBezTo>
                  <a:cubicBezTo>
                    <a:pt x="1389267" y="150518"/>
                    <a:pt x="1418535" y="133086"/>
                    <a:pt x="1449474" y="135466"/>
                  </a:cubicBezTo>
                  <a:cubicBezTo>
                    <a:pt x="1499971" y="139350"/>
                    <a:pt x="1519392" y="191788"/>
                    <a:pt x="1539785" y="225777"/>
                  </a:cubicBezTo>
                  <a:cubicBezTo>
                    <a:pt x="1543402" y="240245"/>
                    <a:pt x="1554265" y="288605"/>
                    <a:pt x="1562363" y="304800"/>
                  </a:cubicBezTo>
                  <a:cubicBezTo>
                    <a:pt x="1583449" y="346972"/>
                    <a:pt x="1607518" y="387585"/>
                    <a:pt x="1630096" y="428977"/>
                  </a:cubicBezTo>
                  <a:cubicBezTo>
                    <a:pt x="1674376" y="606097"/>
                    <a:pt x="1667270" y="559001"/>
                    <a:pt x="1618807" y="914400"/>
                  </a:cubicBezTo>
                  <a:cubicBezTo>
                    <a:pt x="1615552" y="938274"/>
                    <a:pt x="1588704" y="952029"/>
                    <a:pt x="1573652" y="970844"/>
                  </a:cubicBezTo>
                  <a:cubicBezTo>
                    <a:pt x="1560577" y="1010069"/>
                    <a:pt x="1543171" y="1072929"/>
                    <a:pt x="1517207" y="1106311"/>
                  </a:cubicBezTo>
                  <a:cubicBezTo>
                    <a:pt x="1479599" y="1154664"/>
                    <a:pt x="1436345" y="1198462"/>
                    <a:pt x="1393030" y="1241777"/>
                  </a:cubicBezTo>
                  <a:cubicBezTo>
                    <a:pt x="1375992" y="1258815"/>
                    <a:pt x="1360267" y="1282493"/>
                    <a:pt x="1336585" y="1286933"/>
                  </a:cubicBezTo>
                  <a:cubicBezTo>
                    <a:pt x="1236452" y="1305708"/>
                    <a:pt x="1133385" y="1301985"/>
                    <a:pt x="1031785" y="1309511"/>
                  </a:cubicBezTo>
                  <a:cubicBezTo>
                    <a:pt x="745757" y="1301984"/>
                    <a:pt x="683509" y="1320149"/>
                    <a:pt x="467341" y="1275644"/>
                  </a:cubicBezTo>
                  <a:cubicBezTo>
                    <a:pt x="384189" y="1258524"/>
                    <a:pt x="218985" y="1219200"/>
                    <a:pt x="218985" y="1219200"/>
                  </a:cubicBezTo>
                  <a:cubicBezTo>
                    <a:pt x="207696" y="1204148"/>
                    <a:pt x="194039" y="1190610"/>
                    <a:pt x="185119" y="1174044"/>
                  </a:cubicBezTo>
                  <a:cubicBezTo>
                    <a:pt x="117734" y="1048900"/>
                    <a:pt x="176920" y="1097082"/>
                    <a:pt x="106096" y="1049866"/>
                  </a:cubicBezTo>
                  <a:cubicBezTo>
                    <a:pt x="75992" y="989659"/>
                    <a:pt x="38586" y="932579"/>
                    <a:pt x="15785" y="869244"/>
                  </a:cubicBezTo>
                  <a:cubicBezTo>
                    <a:pt x="4243" y="837183"/>
                    <a:pt x="-6280" y="799970"/>
                    <a:pt x="4496" y="767644"/>
                  </a:cubicBezTo>
                  <a:cubicBezTo>
                    <a:pt x="26745" y="700899"/>
                    <a:pt x="153716" y="665935"/>
                    <a:pt x="196407" y="643466"/>
                  </a:cubicBezTo>
                  <a:cubicBezTo>
                    <a:pt x="227822" y="626932"/>
                    <a:pt x="256615" y="605837"/>
                    <a:pt x="286719" y="587022"/>
                  </a:cubicBezTo>
                  <a:cubicBezTo>
                    <a:pt x="356362" y="285231"/>
                    <a:pt x="295199" y="609133"/>
                    <a:pt x="309296" y="158044"/>
                  </a:cubicBezTo>
                  <a:cubicBezTo>
                    <a:pt x="310152" y="130663"/>
                    <a:pt x="305494" y="86408"/>
                    <a:pt x="331874" y="79022"/>
                  </a:cubicBezTo>
                  <a:cubicBezTo>
                    <a:pt x="415217" y="55686"/>
                    <a:pt x="503089" y="97837"/>
                    <a:pt x="546363" y="90311"/>
                  </a:cubicBezTo>
                  <a:close/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EA671BE-9ECB-4738-380D-767F8CBEF467}"/>
                </a:ext>
              </a:extLst>
            </p:cNvPr>
            <p:cNvCxnSpPr>
              <a:stCxn id="27" idx="22"/>
            </p:cNvCxnSpPr>
            <p:nvPr/>
          </p:nvCxnSpPr>
          <p:spPr>
            <a:xfrm flipH="1" flipV="1">
              <a:off x="8128000" y="3884789"/>
              <a:ext cx="478893" cy="776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40197D7-91E6-DEE8-7692-02E6CC065AAC}"/>
                </a:ext>
              </a:extLst>
            </p:cNvPr>
            <p:cNvSpPr txBox="1"/>
            <p:nvPr/>
          </p:nvSpPr>
          <p:spPr>
            <a:xfrm>
              <a:off x="7321095" y="3652688"/>
              <a:ext cx="907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hantell Sans" pitchFamily="2" charset="0"/>
                  <a:cs typeface="Shantell Sans" pitchFamily="2" charset="0"/>
                </a:rPr>
                <a:t>H(P,Q)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72F495-40EB-BC5C-C836-0165A64B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DA9FB1F-AA1B-84B2-27F7-D84FDAB06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0792" y="2392"/>
            <a:ext cx="521208" cy="52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1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6285-392C-6407-1197-601C5A50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Shantell Sans" pitchFamily="2" charset="0"/>
                <a:cs typeface="Shantell Sans" pitchFamily="2" charset="0"/>
              </a:rPr>
              <a:t>The Crucial Equivalence in Machine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3ED2E-4C56-BA59-C5AF-E8D7621870D3}"/>
              </a:ext>
            </a:extLst>
          </p:cNvPr>
          <p:cNvSpPr txBox="1"/>
          <p:nvPr/>
        </p:nvSpPr>
        <p:spPr>
          <a:xfrm>
            <a:off x="658258" y="2027359"/>
            <a:ext cx="110125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hantell Sans" pitchFamily="2" charset="0"/>
                <a:cs typeface="Shantell Sans" pitchFamily="2" charset="0"/>
              </a:rPr>
              <a:t>The ultimate goal of training many machine learning models (Q) is to build the best possible approximation of the true distribution (P). This means we need a loss function to minimize.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F200DB-1849-3933-1F1C-7E77D2EDB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303" y="2960197"/>
            <a:ext cx="1793521" cy="5302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B73170-5ADC-B962-E342-A004DC3C3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9662" y="3707994"/>
            <a:ext cx="6068272" cy="9526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A84F03-B6C7-A582-81B5-4109809B1A8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67087"/>
          <a:stretch/>
        </p:blipFill>
        <p:spPr>
          <a:xfrm>
            <a:off x="7408446" y="2952865"/>
            <a:ext cx="4184252" cy="646331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1372FD-4324-E863-D495-46B6AA3FEA25}"/>
              </a:ext>
            </a:extLst>
          </p:cNvPr>
          <p:cNvSpPr/>
          <p:nvPr/>
        </p:nvSpPr>
        <p:spPr>
          <a:xfrm>
            <a:off x="10426390" y="2952865"/>
            <a:ext cx="869796" cy="4761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63E9A-8BFF-F8C5-AE4E-DD816C04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4D4F201-E1B6-CCE3-5A09-C94EAF288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0792" y="2392"/>
            <a:ext cx="521208" cy="52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04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A92A-7720-5C8C-0518-B9631249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hantell Sans" pitchFamily="2" charset="0"/>
                <a:cs typeface="Shantell Sans" pitchFamily="2" charset="0"/>
              </a:rPr>
              <a:t>Takeaway message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1E93BB-B35D-0E5F-486C-958B01EF0A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9646" b="25174"/>
          <a:stretch/>
        </p:blipFill>
        <p:spPr>
          <a:xfrm>
            <a:off x="1088833" y="2799833"/>
            <a:ext cx="10014333" cy="24885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F7A917-100F-BC59-5AD0-B73D7834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4789E6E-EF7E-1FED-5DA1-67F12C9E6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0792" y="2392"/>
            <a:ext cx="521208" cy="52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592075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b7fce66-bf2d-46b5-b59a-9f0018501bcd}" enabled="1" method="Standard" siteId="{f8a213d2-8f6c-400d-9e74-4e8b475316c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394</Words>
  <Application>Microsoft Office PowerPoint</Application>
  <PresentationFormat>Widescreen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Bierstadt</vt:lpstr>
      <vt:lpstr>Shantell Sans</vt:lpstr>
      <vt:lpstr>GestaltVTI</vt:lpstr>
      <vt:lpstr>Information Theory</vt:lpstr>
      <vt:lpstr>What is Information Theory</vt:lpstr>
      <vt:lpstr>Entropy: The Average Uncertainty</vt:lpstr>
      <vt:lpstr>Cross-Entropy: Surprise from a Bad Model</vt:lpstr>
      <vt:lpstr>KL Divergence: Isolating the Model Error</vt:lpstr>
      <vt:lpstr>The Crucial Equivalence in Machine Learning</vt:lpstr>
      <vt:lpstr>Takeaway message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Auref Rostamian</dc:creator>
  <cp:lastModifiedBy>Auref Rostamian</cp:lastModifiedBy>
  <cp:revision>10</cp:revision>
  <dcterms:created xsi:type="dcterms:W3CDTF">2025-09-27T19:12:56Z</dcterms:created>
  <dcterms:modified xsi:type="dcterms:W3CDTF">2025-09-29T18:48:40Z</dcterms:modified>
</cp:coreProperties>
</file>