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9" r:id="rId9"/>
    <p:sldId id="266" r:id="rId10"/>
    <p:sldId id="270" r:id="rId11"/>
    <p:sldId id="267" r:id="rId12"/>
    <p:sldId id="271" r:id="rId13"/>
    <p:sldId id="268" r:id="rId14"/>
    <p:sldId id="27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Кристина Малышева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C3-457A-8DB2-FF1C505BA2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C3-457A-8DB2-FF1C505BA2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C3-457A-8DB2-FF1C505BA2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C3-457A-8DB2-FF1C505BA27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FC3-457A-8DB2-FF1C505BA27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FC3-457A-8DB2-FF1C505BA27D}"/>
              </c:ext>
            </c:extLst>
          </c:dPt>
          <c:cat>
            <c:strRef>
              <c:f>Лист1!$A$2:$A$7</c:f>
              <c:strCache>
                <c:ptCount val="6"/>
                <c:pt idx="0">
                  <c:v>Составление ТЗ</c:v>
                </c:pt>
                <c:pt idx="1">
                  <c:v>Составление Курсового Проекта</c:v>
                </c:pt>
                <c:pt idx="2">
                  <c:v>Тест-кейсы</c:v>
                </c:pt>
                <c:pt idx="3">
                  <c:v>Составление Презентации</c:v>
                </c:pt>
                <c:pt idx="4">
                  <c:v>Тестирование Проекта</c:v>
                </c:pt>
                <c:pt idx="5">
                  <c:v>Тестирование Swagger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20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7E-4262-A442-B0D34FAE55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Владимир Ушаков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8C-4788-94DC-9098DD2447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8C-4788-94DC-9098DD24479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8C-4788-94DC-9098DD24479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723-46BD-A7D5-08F4E31E0CC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723-46BD-A7D5-08F4E31E0CC0}"/>
              </c:ext>
            </c:extLst>
          </c:dPt>
          <c:cat>
            <c:strRef>
              <c:f>Лист1!$A$2:$A$6</c:f>
              <c:strCache>
                <c:ptCount val="5"/>
                <c:pt idx="0">
                  <c:v>Написание back-end приложения</c:v>
                </c:pt>
                <c:pt idx="1">
                  <c:v>Описание Swagger</c:v>
                </c:pt>
                <c:pt idx="2">
                  <c:v>Запись демо-видео</c:v>
                </c:pt>
                <c:pt idx="3">
                  <c:v>Развертывание приложения на сервере</c:v>
                </c:pt>
                <c:pt idx="4">
                  <c:v>Построение архитектуры приложения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F8C-4788-94DC-9098DD2447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Воронцова Светлана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63-4547-8080-009BDB7C36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63-4547-8080-009BDB7C36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063-4547-8080-009BDB7C3634}"/>
              </c:ext>
            </c:extLst>
          </c:dPt>
          <c:cat>
            <c:strRef>
              <c:f>Лист1!$A$2:$A$4</c:f>
              <c:strCache>
                <c:ptCount val="3"/>
                <c:pt idx="0">
                  <c:v>Написание front-end приложения</c:v>
                </c:pt>
                <c:pt idx="1">
                  <c:v>Оформление Swagger</c:v>
                </c:pt>
                <c:pt idx="2">
                  <c:v>Запись демо-видео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50</c:v>
                </c:pt>
                <c:pt idx="1">
                  <c:v>15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063-4547-8080-009BDB7C36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Задачи</c:v>
                </c:pt>
              </c:strCache>
            </c:strRef>
          </c:tx>
          <c:dPt>
            <c:idx val="0"/>
            <c:bubble3D val="0"/>
            <c:explosion val="16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ACB-405A-A5CB-8FC428E1A2D6}"/>
              </c:ext>
            </c:extLst>
          </c:dPt>
          <c:dPt>
            <c:idx val="1"/>
            <c:bubble3D val="0"/>
            <c:explosion val="13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ACB-405A-A5CB-8FC428E1A2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9-4373-88A9-50589F5A46A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ACB-405A-A5CB-8FC428E1A2D6}"/>
              </c:ext>
            </c:extLst>
          </c:dPt>
          <c:cat>
            <c:strRef>
              <c:f>Лист1!$A$2:$A$5</c:f>
              <c:strCache>
                <c:ptCount val="4"/>
                <c:pt idx="0">
                  <c:v>Разработка back-end части</c:v>
                </c:pt>
                <c:pt idx="1">
                  <c:v>Разработка front-end части</c:v>
                </c:pt>
                <c:pt idx="2">
                  <c:v>Проектирование Сервиса посредством языка UML</c:v>
                </c:pt>
                <c:pt idx="3">
                  <c:v>Тестирование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CB-405A-A5CB-8FC428E1A2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BAF3B-8E6C-42EC-87C4-B6C3AA6A7FF5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FE39-BA3D-4C1D-8B09-1AED2BE5F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00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50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9b9cf0b8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9b9cf0b8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20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C4DC-C616-4BF6-AD85-97F5712A9DB0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10ED-9B21-48A1-83BA-13AA8C379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31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C4DC-C616-4BF6-AD85-97F5712A9DB0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10ED-9B21-48A1-83BA-13AA8C379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64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C4DC-C616-4BF6-AD85-97F5712A9DB0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10ED-9B21-48A1-83BA-13AA8C379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711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29070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C4DC-C616-4BF6-AD85-97F5712A9DB0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10ED-9B21-48A1-83BA-13AA8C379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C4DC-C616-4BF6-AD85-97F5712A9DB0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10ED-9B21-48A1-83BA-13AA8C379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1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C4DC-C616-4BF6-AD85-97F5712A9DB0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10ED-9B21-48A1-83BA-13AA8C379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12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C4DC-C616-4BF6-AD85-97F5712A9DB0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10ED-9B21-48A1-83BA-13AA8C379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37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C4DC-C616-4BF6-AD85-97F5712A9DB0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10ED-9B21-48A1-83BA-13AA8C379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C4DC-C616-4BF6-AD85-97F5712A9DB0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10ED-9B21-48A1-83BA-13AA8C379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97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C4DC-C616-4BF6-AD85-97F5712A9DB0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10ED-9B21-48A1-83BA-13AA8C379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9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C4DC-C616-4BF6-AD85-97F5712A9DB0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10ED-9B21-48A1-83BA-13AA8C379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98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CC4DC-C616-4BF6-AD85-97F5712A9DB0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010ED-9B21-48A1-83BA-13AA8C379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7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415600" y="128200"/>
            <a:ext cx="11360800" cy="330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 dirty="0" smtClean="0"/>
              <a:t>Сервис для подачи статей на Конференцию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415600" y="4525680"/>
            <a:ext cx="11360800" cy="17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 dirty="0">
                <a:solidFill>
                  <a:schemeClr val="tx1"/>
                </a:solidFill>
              </a:rPr>
              <a:t>Участники проекта: </a:t>
            </a:r>
            <a:endParaRPr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</a:rPr>
              <a:t>Ушаков В.А.</a:t>
            </a:r>
          </a:p>
          <a:p>
            <a:pPr>
              <a:spcBef>
                <a:spcPts val="0"/>
              </a:spcBef>
            </a:pPr>
            <a:r>
              <a:rPr lang="ru-RU" dirty="0" smtClean="0"/>
              <a:t>Воронцова С.Ю.</a:t>
            </a:r>
          </a:p>
          <a:p>
            <a:pPr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</a:rPr>
              <a:t>Малышева К.И.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431357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Воронежский Государственный Университет</a:t>
            </a:r>
          </a:p>
          <a:p>
            <a:pPr algn="ctr"/>
            <a:r>
              <a:rPr lang="ru-RU" sz="2800" dirty="0"/>
              <a:t>Факультет Компьютерных наук</a:t>
            </a:r>
          </a:p>
        </p:txBody>
      </p:sp>
    </p:spTree>
    <p:extLst>
      <p:ext uri="{BB962C8B-B14F-4D97-AF65-F5344CB8AC3E}">
        <p14:creationId xmlns:p14="http://schemas.microsoft.com/office/powerpoint/2010/main" val="38489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1172"/>
          <a:stretch/>
        </p:blipFill>
        <p:spPr>
          <a:xfrm>
            <a:off x="422565" y="1690688"/>
            <a:ext cx="6405748" cy="177747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15532"/>
          <a:stretch/>
        </p:blipFill>
        <p:spPr>
          <a:xfrm>
            <a:off x="422565" y="3669895"/>
            <a:ext cx="5479472" cy="16146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47679"/>
            <a:ext cx="5700589" cy="18590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523" y="1690688"/>
            <a:ext cx="5138938" cy="167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376683" y="1506022"/>
            <a:ext cx="343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Скриншоты работы приложения: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43" y="1977178"/>
            <a:ext cx="4219204" cy="20528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5946" t="11033" r="12424" b="20630"/>
          <a:stretch/>
        </p:blipFill>
        <p:spPr>
          <a:xfrm>
            <a:off x="6096000" y="1816332"/>
            <a:ext cx="4498428" cy="20880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16887" t="14063" r="16287" b="15287"/>
          <a:stretch/>
        </p:blipFill>
        <p:spPr>
          <a:xfrm>
            <a:off x="578427" y="4214649"/>
            <a:ext cx="4331020" cy="22278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/>
          <a:srcRect l="25480" t="13298" r="25381" b="12839"/>
          <a:stretch/>
        </p:blipFill>
        <p:spPr>
          <a:xfrm>
            <a:off x="6096000" y="4029982"/>
            <a:ext cx="3521221" cy="257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8068" t="13605" r="28403" b="21124"/>
          <a:stretch/>
        </p:blipFill>
        <p:spPr>
          <a:xfrm>
            <a:off x="1240219" y="1366345"/>
            <a:ext cx="3443557" cy="251228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5726" t="12528" r="24996" b="11758"/>
          <a:stretch/>
        </p:blipFill>
        <p:spPr>
          <a:xfrm>
            <a:off x="6831725" y="1366345"/>
            <a:ext cx="3436882" cy="24440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16296" t="12484" r="16359" b="28435"/>
          <a:stretch/>
        </p:blipFill>
        <p:spPr>
          <a:xfrm>
            <a:off x="1713186" y="3918150"/>
            <a:ext cx="4506234" cy="19233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rcRect l="28464" t="12470" r="28281" b="26198"/>
          <a:stretch/>
        </p:blipFill>
        <p:spPr>
          <a:xfrm>
            <a:off x="6965654" y="3887128"/>
            <a:ext cx="3145296" cy="216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3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43049" y="1690688"/>
            <a:ext cx="10105901" cy="466281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Была произведена </a:t>
            </a:r>
            <a:r>
              <a:rPr lang="ru-RU" dirty="0"/>
              <a:t>разработка Сервиса по подаче научных статей на Конференцию. Серверная часть приложения была разработана </a:t>
            </a:r>
            <a:r>
              <a:rPr lang="ru-RU" dirty="0" err="1"/>
              <a:t>Python</a:t>
            </a:r>
            <a:r>
              <a:rPr lang="ru-RU" dirty="0"/>
              <a:t> с использование </a:t>
            </a:r>
            <a:r>
              <a:rPr lang="ru-RU" dirty="0" err="1"/>
              <a:t>фреймворка</a:t>
            </a:r>
            <a:r>
              <a:rPr lang="ru-RU" dirty="0"/>
              <a:t> </a:t>
            </a:r>
            <a:r>
              <a:rPr lang="ru-RU" dirty="0" err="1"/>
              <a:t>flask</a:t>
            </a:r>
            <a:r>
              <a:rPr lang="ru-RU" dirty="0"/>
              <a:t> и </a:t>
            </a:r>
            <a:r>
              <a:rPr lang="en-US" dirty="0" err="1"/>
              <a:t>Jinja</a:t>
            </a:r>
            <a:r>
              <a:rPr lang="ru-RU" dirty="0"/>
              <a:t>2. Клиентская часть написана на языках HTML и CSS с использованием </a:t>
            </a:r>
            <a:r>
              <a:rPr lang="en-US" dirty="0"/>
              <a:t>JQuery </a:t>
            </a:r>
            <a:r>
              <a:rPr lang="ru-RU" dirty="0"/>
              <a:t>и </a:t>
            </a:r>
            <a:r>
              <a:rPr lang="ru-RU" dirty="0" err="1"/>
              <a:t>фреймворка</a:t>
            </a:r>
            <a:r>
              <a:rPr lang="ru-RU" dirty="0"/>
              <a:t> </a:t>
            </a:r>
            <a:r>
              <a:rPr lang="en-US" dirty="0"/>
              <a:t>Bootstrap</a:t>
            </a:r>
            <a:r>
              <a:rPr lang="ru-RU" dirty="0"/>
              <a:t>. Информация о пользователях и статьях хранится в базе данных </a:t>
            </a:r>
            <a:r>
              <a:rPr lang="ru-RU" dirty="0" err="1" smtClean="0"/>
              <a:t>SQLite</a:t>
            </a:r>
            <a:r>
              <a:rPr lang="ru-RU" dirty="0" smtClean="0"/>
              <a:t>.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Перед разработкой были произведены: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	1</a:t>
            </a:r>
            <a:r>
              <a:rPr lang="ru-RU" dirty="0"/>
              <a:t>. определение технических требований к </a:t>
            </a:r>
            <a:r>
              <a:rPr lang="ru-RU" dirty="0" err="1"/>
              <a:t>web</a:t>
            </a:r>
            <a:r>
              <a:rPr lang="ru-RU" dirty="0"/>
              <a:t>-сервису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	2</a:t>
            </a:r>
            <a:r>
              <a:rPr lang="ru-RU" dirty="0"/>
              <a:t>. проектирование </a:t>
            </a:r>
            <a:r>
              <a:rPr lang="ru-RU" dirty="0" err="1"/>
              <a:t>web</a:t>
            </a:r>
            <a:r>
              <a:rPr lang="ru-RU" dirty="0"/>
              <a:t>-сервиса средствами языка </a:t>
            </a:r>
            <a:r>
              <a:rPr lang="ru-RU" dirty="0" smtClean="0"/>
              <a:t>UML</a:t>
            </a:r>
            <a:endParaRPr lang="ru-RU" sz="2400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После разработки были произведены:</a:t>
            </a:r>
          </a:p>
          <a:p>
            <a:pPr>
              <a:lnSpc>
                <a:spcPct val="150000"/>
              </a:lnSpc>
            </a:pPr>
            <a:r>
              <a:rPr lang="ru-RU" dirty="0"/>
              <a:t>	</a:t>
            </a:r>
            <a:r>
              <a:rPr lang="ru-RU" dirty="0" smtClean="0"/>
              <a:t>1. тестирование программного продукта</a:t>
            </a:r>
          </a:p>
          <a:p>
            <a:pPr>
              <a:lnSpc>
                <a:spcPct val="150000"/>
              </a:lnSpc>
            </a:pPr>
            <a:r>
              <a:rPr lang="ru-RU" dirty="0"/>
              <a:t>	</a:t>
            </a:r>
            <a:r>
              <a:rPr lang="ru-RU" dirty="0" smtClean="0"/>
              <a:t>2. создано </a:t>
            </a:r>
            <a:r>
              <a:rPr lang="ru-RU" dirty="0" err="1" smtClean="0"/>
              <a:t>демо</a:t>
            </a:r>
            <a:r>
              <a:rPr lang="ru-RU" dirty="0" smtClean="0"/>
              <a:t>-видео программного продукта</a:t>
            </a:r>
          </a:p>
          <a:p>
            <a:pPr>
              <a:lnSpc>
                <a:spcPct val="150000"/>
              </a:lnSpc>
            </a:pPr>
            <a:r>
              <a:rPr lang="ru-RU" dirty="0"/>
              <a:t>	</a:t>
            </a:r>
            <a:r>
              <a:rPr lang="ru-RU" dirty="0" smtClean="0"/>
              <a:t>3. произведено описание </a:t>
            </a:r>
            <a:r>
              <a:rPr lang="en-US" dirty="0" smtClean="0"/>
              <a:t>swagger </a:t>
            </a:r>
            <a:r>
              <a:rPr lang="ru-RU" dirty="0" smtClean="0"/>
              <a:t>программного продукта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7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337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ru" sz="6600" dirty="0"/>
              <a:t>Сервис для подачи статей на Конференцию</a:t>
            </a:r>
            <a:endParaRPr dirty="0"/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1"/>
          </p:nvPr>
        </p:nvSpPr>
        <p:spPr>
          <a:xfrm>
            <a:off x="415600" y="4142533"/>
            <a:ext cx="11360800" cy="20988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" dirty="0"/>
              <a:t>Участники проекта: </a:t>
            </a:r>
            <a:endParaRPr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 smtClean="0"/>
              <a:t>Ушаков В.А. </a:t>
            </a:r>
            <a:r>
              <a:rPr lang="en-US" dirty="0"/>
              <a:t>aurel.vu@ya.ru</a:t>
            </a:r>
            <a:endParaRPr lang="ru-RU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 smtClean="0"/>
              <a:t>Воронцова С.Ю. </a:t>
            </a:r>
            <a:r>
              <a:rPr lang="en-US" dirty="0"/>
              <a:t>svetlana.voroncova.1999@gmail.com</a:t>
            </a:r>
            <a:endParaRPr lang="ru-RU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 smtClean="0"/>
              <a:t>Малышева К.И. </a:t>
            </a:r>
            <a:r>
              <a:rPr lang="en-US" dirty="0"/>
              <a:t>krimalysheva@gmail.com</a:t>
            </a:r>
            <a:endParaRPr dirty="0"/>
          </a:p>
          <a:p>
            <a:pPr marL="0" indent="0" algn="r">
              <a:lnSpc>
                <a:spcPct val="100000"/>
              </a:lnSpc>
              <a:buNone/>
            </a:pPr>
            <a:endParaRPr dirty="0"/>
          </a:p>
          <a:p>
            <a:pPr marL="0" indent="0" algn="ctr"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971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Распределение ролей в команде</a:t>
            </a:r>
            <a:endParaRPr lang="ru-RU" dirty="0"/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515792520"/>
              </p:ext>
            </p:extLst>
          </p:nvPr>
        </p:nvGraphicFramePr>
        <p:xfrm>
          <a:off x="660070" y="1864426"/>
          <a:ext cx="3603171" cy="3389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4240235145"/>
              </p:ext>
            </p:extLst>
          </p:nvPr>
        </p:nvGraphicFramePr>
        <p:xfrm>
          <a:off x="4464542" y="1864426"/>
          <a:ext cx="3533489" cy="3389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Диаграмма 10"/>
          <p:cNvGraphicFramePr/>
          <p:nvPr>
            <p:extLst>
              <p:ext uri="{D42A27DB-BD31-4B8C-83A1-F6EECF244321}">
                <p14:modId xmlns:p14="http://schemas.microsoft.com/office/powerpoint/2010/main" val="1273211935"/>
              </p:ext>
            </p:extLst>
          </p:nvPr>
        </p:nvGraphicFramePr>
        <p:xfrm>
          <a:off x="8199332" y="1864426"/>
          <a:ext cx="3533489" cy="3389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24488" y="5427725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РМ / </a:t>
            </a:r>
            <a:r>
              <a:rPr lang="en-US" dirty="0" smtClean="0"/>
              <a:t>QA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694119" y="542772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Back-end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441308" y="5458713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Front-end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829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43049" y="1690688"/>
            <a:ext cx="10105901" cy="40626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/>
              <a:t>Создание независимого продукта для определенной Конференции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Отсутствие аналогов, обладающих необходимым набором инструментов для создания Конференции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Оптимизация подачи и проверки работы включает в себя: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	Отсутствие личного контакта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	Сокращение временных и денежных затрат со стороны Участников Конференции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	</a:t>
            </a:r>
            <a:r>
              <a:rPr lang="ru-RU" sz="2000" dirty="0" smtClean="0"/>
              <a:t>Хранение/ведение архивов работ предыдущих лет </a:t>
            </a:r>
          </a:p>
          <a:p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678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задачи. Требования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95747" y="1695080"/>
            <a:ext cx="3659579" cy="28146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i="1" dirty="0" smtClean="0"/>
              <a:t>Внешний вид. Дизайн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Сервис должен иметь простой и понятный, неперегруженный динамическими элементами дизайн, выполненный в неброских цветах.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497779" y="1690688"/>
            <a:ext cx="7508174" cy="42473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i="1" dirty="0" smtClean="0"/>
              <a:t>Функциональные задачи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Регистрация/Авторизация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Реализация ролей: Участник/Редактор/Администратор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Реализация средств для предоставления информации о Конференции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Реализация средств взаимодействия с организаторами Конференции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Реализация инструментов для подачи/проверки статьи, просмотра/изменения ее статуса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8156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задачи. Задачи</a:t>
            </a:r>
            <a:endParaRPr lang="ru-RU" dirty="0"/>
          </a:p>
        </p:txBody>
      </p:sp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2480525290"/>
              </p:ext>
            </p:extLst>
          </p:nvPr>
        </p:nvGraphicFramePr>
        <p:xfrm>
          <a:off x="1086638" y="1480151"/>
          <a:ext cx="5791109" cy="438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125734" y="1480151"/>
            <a:ext cx="5294414" cy="24622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/>
              <a:t>Реализация ролей: </a:t>
            </a:r>
          </a:p>
          <a:p>
            <a:r>
              <a:rPr lang="ru-RU" sz="1400" dirty="0"/>
              <a:t>	- Администратор (Главный Организатор)</a:t>
            </a:r>
          </a:p>
          <a:p>
            <a:r>
              <a:rPr lang="ru-RU" sz="1400" dirty="0"/>
              <a:t>	- Редактор </a:t>
            </a:r>
          </a:p>
          <a:p>
            <a:r>
              <a:rPr lang="ru-RU" sz="1400" dirty="0"/>
              <a:t>	- Зарегистрированный пользователь (участник конференции) </a:t>
            </a:r>
          </a:p>
          <a:p>
            <a:r>
              <a:rPr lang="ru-RU" sz="1400" dirty="0"/>
              <a:t>	- Незарегистрированный пользователь (гость)</a:t>
            </a:r>
          </a:p>
          <a:p>
            <a:r>
              <a:rPr lang="ru-RU" sz="1400" dirty="0"/>
              <a:t>Реализация функциональных </a:t>
            </a:r>
            <a:r>
              <a:rPr lang="ru-RU" sz="1400" dirty="0" smtClean="0"/>
              <a:t>возможностей </a:t>
            </a:r>
            <a:r>
              <a:rPr lang="ru-RU" sz="1400" dirty="0"/>
              <a:t>ролей</a:t>
            </a:r>
          </a:p>
          <a:p>
            <a:r>
              <a:rPr lang="ru-RU" sz="1400" dirty="0"/>
              <a:t>Подключение внешнего модуля для хранения данных</a:t>
            </a:r>
          </a:p>
          <a:p>
            <a:r>
              <a:rPr lang="ru-RU" sz="1400" dirty="0"/>
              <a:t>Разработка базы данных </a:t>
            </a:r>
          </a:p>
          <a:p>
            <a:r>
              <a:rPr lang="ru-RU" sz="1400" dirty="0"/>
              <a:t>Разработка функциональности статических и динамических </a:t>
            </a:r>
            <a:r>
              <a:rPr lang="ru-RU" sz="1400" dirty="0" smtClean="0"/>
              <a:t>страниц</a:t>
            </a:r>
            <a:endParaRPr lang="ru-RU" sz="14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5082639" y="2101932"/>
            <a:ext cx="1043095" cy="22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20" idx="1"/>
          </p:cNvCxnSpPr>
          <p:nvPr/>
        </p:nvCxnSpPr>
        <p:spPr>
          <a:xfrm>
            <a:off x="5082639" y="4199079"/>
            <a:ext cx="1043095" cy="74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5734" y="4680977"/>
            <a:ext cx="5294414" cy="5232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Создание </a:t>
            </a:r>
            <a:r>
              <a:rPr lang="ru-RU" sz="1400" dirty="0"/>
              <a:t>макета дизайна</a:t>
            </a:r>
          </a:p>
          <a:p>
            <a:r>
              <a:rPr lang="ru-RU" sz="1400" dirty="0" smtClean="0"/>
              <a:t>Реализация </a:t>
            </a:r>
            <a:r>
              <a:rPr lang="ru-RU" sz="1400" dirty="0"/>
              <a:t>макета дизайна </a:t>
            </a:r>
          </a:p>
        </p:txBody>
      </p:sp>
    </p:spTree>
    <p:extLst>
      <p:ext uri="{BB962C8B-B14F-4D97-AF65-F5344CB8AC3E}">
        <p14:creationId xmlns:p14="http://schemas.microsoft.com/office/powerpoint/2010/main" val="14040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предметной области</a:t>
            </a:r>
            <a:br>
              <a:rPr lang="ru-RU" dirty="0" smtClean="0"/>
            </a:br>
            <a:r>
              <a:rPr lang="ru-RU" dirty="0" smtClean="0"/>
              <a:t>Обоснование выбора технологий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1204" y="1904444"/>
            <a:ext cx="5294414" cy="32162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Back-end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 smtClean="0"/>
              <a:t> </a:t>
            </a:r>
            <a:r>
              <a:rPr lang="en-US" dirty="0" smtClean="0"/>
              <a:t>-  </a:t>
            </a:r>
            <a:r>
              <a:rPr lang="en-US" dirty="0"/>
              <a:t>Flask 1.1.1 (flask-login 0.5.0, </a:t>
            </a:r>
            <a:r>
              <a:rPr lang="en-US" dirty="0" err="1"/>
              <a:t>WTForms</a:t>
            </a:r>
            <a:r>
              <a:rPr lang="en-US" dirty="0"/>
              <a:t> 2.2.1, flask-wtf 0.14.1, </a:t>
            </a:r>
            <a:r>
              <a:rPr lang="en-US" dirty="0" err="1"/>
              <a:t>werkzeug</a:t>
            </a:r>
            <a:r>
              <a:rPr lang="en-US" dirty="0"/>
              <a:t> 1.0.0.)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en-US" dirty="0"/>
              <a:t> - Flask-migration 2.5.2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en-US" dirty="0"/>
              <a:t> - </a:t>
            </a:r>
            <a:r>
              <a:rPr lang="en-US" dirty="0" err="1"/>
              <a:t>sqlite</a:t>
            </a:r>
            <a:r>
              <a:rPr lang="en-US" dirty="0"/>
              <a:t> 3.25.1, </a:t>
            </a:r>
            <a:r>
              <a:rPr lang="en-US" dirty="0" err="1"/>
              <a:t>sqlalchemy</a:t>
            </a:r>
            <a:r>
              <a:rPr lang="en-US" dirty="0"/>
              <a:t> 1.3.13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 </a:t>
            </a:r>
            <a:r>
              <a:rPr lang="en-US" dirty="0" smtClean="0"/>
              <a:t>- </a:t>
            </a:r>
            <a:r>
              <a:rPr lang="en-US" dirty="0"/>
              <a:t>Drive API </a:t>
            </a:r>
            <a:r>
              <a:rPr lang="en-US" dirty="0" smtClean="0"/>
              <a:t>v3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FF0000"/>
                </a:solidFill>
              </a:rPr>
              <a:t>*Вова добавит*</a:t>
            </a:r>
            <a:endParaRPr lang="ru-RU" dirty="0">
              <a:solidFill>
                <a:srgbClr val="FF0000"/>
              </a:solidFill>
            </a:endParaRPr>
          </a:p>
          <a:p>
            <a:endParaRPr lang="ru-RU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42508" y="1904444"/>
            <a:ext cx="5294414" cy="127727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Front-end</a:t>
            </a:r>
            <a:endParaRPr lang="ru-RU" dirty="0"/>
          </a:p>
          <a:p>
            <a:r>
              <a:rPr lang="en-US" dirty="0" smtClean="0"/>
              <a:t> - </a:t>
            </a:r>
            <a:r>
              <a:rPr lang="en-US" dirty="0"/>
              <a:t>Bootstrap v.4.4.1</a:t>
            </a:r>
            <a:endParaRPr lang="ru-RU" dirty="0"/>
          </a:p>
          <a:p>
            <a:r>
              <a:rPr lang="en-US" dirty="0" smtClean="0"/>
              <a:t> - </a:t>
            </a:r>
            <a:r>
              <a:rPr lang="en-US" dirty="0"/>
              <a:t>Flask 1.1.1</a:t>
            </a:r>
            <a:endParaRPr lang="ru-RU" dirty="0"/>
          </a:p>
          <a:p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36199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предметной области</a:t>
            </a:r>
            <a:br>
              <a:rPr lang="ru-RU" dirty="0" smtClean="0"/>
            </a:br>
            <a:r>
              <a:rPr lang="ru-RU" dirty="0" smtClean="0"/>
              <a:t>Анализ предметных воронок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63" y="1690688"/>
            <a:ext cx="3381994" cy="243366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85" y="4124352"/>
            <a:ext cx="3441371" cy="247639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2480" r="3761"/>
          <a:stretch/>
        </p:blipFill>
        <p:spPr>
          <a:xfrm>
            <a:off x="4220193" y="1690688"/>
            <a:ext cx="3847605" cy="265095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r="5118"/>
          <a:stretch/>
        </p:blipFill>
        <p:spPr>
          <a:xfrm>
            <a:off x="8205850" y="1575530"/>
            <a:ext cx="3360718" cy="25488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20591" y="4660848"/>
            <a:ext cx="5294414" cy="52322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Примерно 85% пользователей справлялись с поставленными задачами</a:t>
            </a:r>
          </a:p>
        </p:txBody>
      </p:sp>
    </p:spTree>
    <p:extLst>
      <p:ext uri="{BB962C8B-B14F-4D97-AF65-F5344CB8AC3E}">
        <p14:creationId xmlns:p14="http://schemas.microsoft.com/office/powerpoint/2010/main" val="25665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предметной области</a:t>
            </a:r>
            <a:br>
              <a:rPr lang="ru-RU" dirty="0" smtClean="0"/>
            </a:br>
            <a:r>
              <a:rPr lang="ru-RU" dirty="0" smtClean="0"/>
              <a:t>Анализ архитектуры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8584"/>
          <a:stretch/>
        </p:blipFill>
        <p:spPr>
          <a:xfrm>
            <a:off x="7812708" y="1987750"/>
            <a:ext cx="3810532" cy="33092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3758" y="1880693"/>
            <a:ext cx="71383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Причины выбора данного паттерна:</a:t>
            </a:r>
          </a:p>
          <a:p>
            <a:pPr lvl="0"/>
            <a:r>
              <a:rPr lang="ru-RU" dirty="0" smtClean="0"/>
              <a:t> - четко </a:t>
            </a:r>
            <a:r>
              <a:rPr lang="ru-RU" dirty="0"/>
              <a:t>разделена логика приложения</a:t>
            </a:r>
          </a:p>
          <a:p>
            <a:pPr lvl="0"/>
            <a:r>
              <a:rPr lang="ru-RU" dirty="0"/>
              <a:t> </a:t>
            </a:r>
            <a:r>
              <a:rPr lang="ru-RU" dirty="0" smtClean="0"/>
              <a:t>- облегчается </a:t>
            </a:r>
            <a:r>
              <a:rPr lang="ru-RU" dirty="0"/>
              <a:t>поддержка и тестирование кода</a:t>
            </a:r>
          </a:p>
          <a:p>
            <a:pPr lvl="0"/>
            <a:r>
              <a:rPr lang="ru-RU" dirty="0" smtClean="0"/>
              <a:t> - возможность </a:t>
            </a:r>
            <a:r>
              <a:rPr lang="ru-RU" dirty="0"/>
              <a:t>автоматизации части контроллера во </a:t>
            </a:r>
            <a:r>
              <a:rPr lang="en-US" dirty="0"/>
              <a:t>Flask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dirty="0"/>
              <a:t>Аналогами выступали паттерны</a:t>
            </a:r>
            <a:r>
              <a:rPr lang="en-US" dirty="0"/>
              <a:t> Model-View-Presenter </a:t>
            </a:r>
            <a:r>
              <a:rPr lang="ru-RU" dirty="0"/>
              <a:t>и</a:t>
            </a:r>
            <a:r>
              <a:rPr lang="en-US" dirty="0"/>
              <a:t> Model-View-View Model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  <a:p>
            <a:pPr algn="ctr"/>
            <a:r>
              <a:rPr lang="ru-RU" dirty="0"/>
              <a:t>Причины, почему не были выбраны данные паттерны:</a:t>
            </a:r>
          </a:p>
          <a:p>
            <a:pPr lvl="0"/>
            <a:r>
              <a:rPr lang="ru-RU" dirty="0" smtClean="0"/>
              <a:t>- отсутствие </a:t>
            </a:r>
            <a:r>
              <a:rPr lang="ru-RU" dirty="0"/>
              <a:t>предрасположенности выбранного </a:t>
            </a:r>
            <a:r>
              <a:rPr lang="ru-RU" dirty="0" err="1"/>
              <a:t>фреймворка</a:t>
            </a:r>
            <a:r>
              <a:rPr lang="ru-RU" dirty="0"/>
              <a:t> под данные паттерны</a:t>
            </a:r>
          </a:p>
          <a:p>
            <a:pPr lvl="0"/>
            <a:r>
              <a:rPr lang="ru-RU" dirty="0" smtClean="0"/>
              <a:t>- неоправданная </a:t>
            </a:r>
            <a:r>
              <a:rPr lang="ru-RU" dirty="0"/>
              <a:t>сложность для данного проекта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5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830988" y="1506022"/>
            <a:ext cx="527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Общие результаты функционального тестирования: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59"/>
          <a:stretch/>
        </p:blipFill>
        <p:spPr>
          <a:xfrm>
            <a:off x="1211283" y="1875354"/>
            <a:ext cx="9794853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7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315</Words>
  <Application>Microsoft Office PowerPoint</Application>
  <PresentationFormat>Широкоэкранный</PresentationFormat>
  <Paragraphs>87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Сервис для подачи статей на Конференцию</vt:lpstr>
      <vt:lpstr>Распределение ролей в команде</vt:lpstr>
      <vt:lpstr>Актуальность</vt:lpstr>
      <vt:lpstr>Постановка задачи. Требования</vt:lpstr>
      <vt:lpstr>Постановка задачи. Задачи</vt:lpstr>
      <vt:lpstr>Анализ предметной области Обоснование выбора технологий</vt:lpstr>
      <vt:lpstr>Анализ предметной области Анализ предметных воронок</vt:lpstr>
      <vt:lpstr>Анализ предметной области Анализ архитектуры</vt:lpstr>
      <vt:lpstr>Тестирование</vt:lpstr>
      <vt:lpstr>Тестирование</vt:lpstr>
      <vt:lpstr>Реализация</vt:lpstr>
      <vt:lpstr>Реализация</vt:lpstr>
      <vt:lpstr>Заключение</vt:lpstr>
      <vt:lpstr>Сервис для подачи статей на Конференцию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для подачи статей на Конференцию</dc:title>
  <dc:creator>User</dc:creator>
  <cp:lastModifiedBy>User</cp:lastModifiedBy>
  <cp:revision>28</cp:revision>
  <dcterms:created xsi:type="dcterms:W3CDTF">2020-06-09T09:11:38Z</dcterms:created>
  <dcterms:modified xsi:type="dcterms:W3CDTF">2020-06-10T14:18:30Z</dcterms:modified>
</cp:coreProperties>
</file>