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59" r:id="rId4"/>
    <p:sldId id="275" r:id="rId5"/>
    <p:sldId id="261" r:id="rId6"/>
    <p:sldId id="278" r:id="rId7"/>
    <p:sldId id="274" r:id="rId8"/>
    <p:sldId id="263" r:id="rId9"/>
    <p:sldId id="269" r:id="rId10"/>
    <p:sldId id="273" r:id="rId11"/>
    <p:sldId id="279" r:id="rId12"/>
    <p:sldId id="266" r:id="rId13"/>
    <p:sldId id="270" r:id="rId14"/>
    <p:sldId id="264" r:id="rId15"/>
    <p:sldId id="267" r:id="rId16"/>
    <p:sldId id="271" r:id="rId17"/>
    <p:sldId id="268" r:id="rId18"/>
    <p:sldId id="272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455" autoAdjust="0"/>
  </p:normalViewPr>
  <p:slideViewPr>
    <p:cSldViewPr snapToGrid="0">
      <p:cViewPr varScale="1">
        <p:scale>
          <a:sx n="91" d="100"/>
          <a:sy n="91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Кристина Малышева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FC3-457A-8DB2-FF1C505BA27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FC3-457A-8DB2-FF1C505BA27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FC3-457A-8DB2-FF1C505BA27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FC3-457A-8DB2-FF1C505BA27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FC3-457A-8DB2-FF1C505BA27D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FC3-457A-8DB2-FF1C505BA27D}"/>
              </c:ext>
            </c:extLst>
          </c:dPt>
          <c:cat>
            <c:strRef>
              <c:f>Лист1!$A$2:$A$7</c:f>
              <c:strCache>
                <c:ptCount val="6"/>
                <c:pt idx="0">
                  <c:v>Составление ТЗ</c:v>
                </c:pt>
                <c:pt idx="1">
                  <c:v>Составление Курсового Проекта</c:v>
                </c:pt>
                <c:pt idx="2">
                  <c:v>Тест-кейсы</c:v>
                </c:pt>
                <c:pt idx="3">
                  <c:v>Составление Презентации</c:v>
                </c:pt>
                <c:pt idx="4">
                  <c:v>Тестирование Проекта</c:v>
                </c:pt>
                <c:pt idx="5">
                  <c:v>Тестирование Swagger</c:v>
                </c:pt>
              </c:strCache>
            </c:strRef>
          </c:cat>
          <c:val>
            <c:numRef>
              <c:f>Лист1!$B$2:$B$7</c:f>
              <c:numCache>
                <c:formatCode>General</c:formatCode>
                <c:ptCount val="6"/>
                <c:pt idx="0">
                  <c:v>20</c:v>
                </c:pt>
                <c:pt idx="1">
                  <c:v>15</c:v>
                </c:pt>
                <c:pt idx="2">
                  <c:v>15</c:v>
                </c:pt>
                <c:pt idx="3">
                  <c:v>15</c:v>
                </c:pt>
                <c:pt idx="4">
                  <c:v>15</c:v>
                </c:pt>
                <c:pt idx="5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7E-4262-A442-B0D34FAE55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Владимир Ушаков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F8C-4788-94DC-9098DD24479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F8C-4788-94DC-9098DD24479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F8C-4788-94DC-9098DD24479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723-46BD-A7D5-08F4E31E0CC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723-46BD-A7D5-08F4E31E0CC0}"/>
              </c:ext>
            </c:extLst>
          </c:dPt>
          <c:cat>
            <c:strRef>
              <c:f>Лист1!$A$2:$A$6</c:f>
              <c:strCache>
                <c:ptCount val="5"/>
                <c:pt idx="0">
                  <c:v>Написание back-end приложения</c:v>
                </c:pt>
                <c:pt idx="1">
                  <c:v>Описание Swagger</c:v>
                </c:pt>
                <c:pt idx="2">
                  <c:v>Запись демо-видео</c:v>
                </c:pt>
                <c:pt idx="3">
                  <c:v>Развертывание приложения на сервере</c:v>
                </c:pt>
                <c:pt idx="4">
                  <c:v>Построение архитектуры приложения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20</c:v>
                </c:pt>
                <c:pt idx="1">
                  <c:v>20</c:v>
                </c:pt>
                <c:pt idx="2">
                  <c:v>20</c:v>
                </c:pt>
                <c:pt idx="3">
                  <c:v>20</c:v>
                </c:pt>
                <c:pt idx="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2F8C-4788-94DC-9098DD2447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Воронцова Светлана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063-4547-8080-009BDB7C363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063-4547-8080-009BDB7C363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063-4547-8080-009BDB7C363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701-4517-B2B5-B67E228DBBBB}"/>
              </c:ext>
            </c:extLst>
          </c:dPt>
          <c:cat>
            <c:strRef>
              <c:f>Лист1!$A$2:$A$5</c:f>
              <c:strCache>
                <c:ptCount val="4"/>
                <c:pt idx="0">
                  <c:v>Написание front-end приложения</c:v>
                </c:pt>
                <c:pt idx="1">
                  <c:v>Оформление Swagger</c:v>
                </c:pt>
                <c:pt idx="2">
                  <c:v>Тестирование Swagger</c:v>
                </c:pt>
                <c:pt idx="3">
                  <c:v>Разработка дизайна продукта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25</c:v>
                </c:pt>
                <c:pt idx="1">
                  <c:v>25</c:v>
                </c:pt>
                <c:pt idx="2">
                  <c:v>25</c:v>
                </c:pt>
                <c:pt idx="3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063-4547-8080-009BDB7C36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Задачи</c:v>
                </c:pt>
              </c:strCache>
            </c:strRef>
          </c:tx>
          <c:dPt>
            <c:idx val="0"/>
            <c:bubble3D val="0"/>
            <c:explosion val="16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EACB-405A-A5CB-8FC428E1A2D6}"/>
              </c:ext>
            </c:extLst>
          </c:dPt>
          <c:dPt>
            <c:idx val="1"/>
            <c:bubble3D val="0"/>
            <c:explosion val="13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EACB-405A-A5CB-8FC428E1A2D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119-4373-88A9-50589F5A46A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ACB-405A-A5CB-8FC428E1A2D6}"/>
              </c:ext>
            </c:extLst>
          </c:dPt>
          <c:cat>
            <c:strRef>
              <c:f>Лист1!$A$2:$A$5</c:f>
              <c:strCache>
                <c:ptCount val="4"/>
                <c:pt idx="0">
                  <c:v>Разработка back-end части</c:v>
                </c:pt>
                <c:pt idx="1">
                  <c:v>Разработка front-end части</c:v>
                </c:pt>
                <c:pt idx="2">
                  <c:v>Проектирование Сервиса посредством языка UML</c:v>
                </c:pt>
                <c:pt idx="3">
                  <c:v>Тестирование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25</c:v>
                </c:pt>
                <c:pt idx="1">
                  <c:v>25</c:v>
                </c:pt>
                <c:pt idx="2">
                  <c:v>25</c:v>
                </c:pt>
                <c:pt idx="3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CB-405A-A5CB-8FC428E1A2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2BAF3B-8E6C-42EC-87C4-B6C3AA6A7FF5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CFE39-BA3D-4C1D-8B09-1AED2BE5F8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008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6509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89b9cf0b8_2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89b9cf0b8_2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1202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C4DC-C616-4BF6-AD85-97F5712A9DB0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010ED-9B21-48A1-83BA-13AA8C3799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8311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C4DC-C616-4BF6-AD85-97F5712A9DB0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010ED-9B21-48A1-83BA-13AA8C3799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1643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C4DC-C616-4BF6-AD85-97F5712A9DB0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010ED-9B21-48A1-83BA-13AA8C3799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4711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20333" y="624134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290702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C4DC-C616-4BF6-AD85-97F5712A9DB0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010ED-9B21-48A1-83BA-13AA8C3799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4462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C4DC-C616-4BF6-AD85-97F5712A9DB0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010ED-9B21-48A1-83BA-13AA8C3799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612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C4DC-C616-4BF6-AD85-97F5712A9DB0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010ED-9B21-48A1-83BA-13AA8C3799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8125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C4DC-C616-4BF6-AD85-97F5712A9DB0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010ED-9B21-48A1-83BA-13AA8C3799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2373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C4DC-C616-4BF6-AD85-97F5712A9DB0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010ED-9B21-48A1-83BA-13AA8C3799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3483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C4DC-C616-4BF6-AD85-97F5712A9DB0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010ED-9B21-48A1-83BA-13AA8C3799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977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C4DC-C616-4BF6-AD85-97F5712A9DB0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010ED-9B21-48A1-83BA-13AA8C3799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296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C4DC-C616-4BF6-AD85-97F5712A9DB0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010ED-9B21-48A1-83BA-13AA8C3799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3984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CC4DC-C616-4BF6-AD85-97F5712A9DB0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010ED-9B21-48A1-83BA-13AA8C3799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971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jinr.ru/about/events-plan/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econ.vsu.ru/conf/" TargetMode="External"/><Relationship Id="rId11" Type="http://schemas.openxmlformats.org/officeDocument/2006/relationships/hyperlink" Target="https://lomonosov-msu.ru/" TargetMode="External"/><Relationship Id="rId5" Type="http://schemas.openxmlformats.org/officeDocument/2006/relationships/image" Target="../media/image4.png"/><Relationship Id="rId10" Type="http://schemas.openxmlformats.org/officeDocument/2006/relationships/hyperlink" Target="https://indico.cern.ch/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s://tilda.cc/ru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415600" y="128200"/>
            <a:ext cx="11360800" cy="330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ru" dirty="0" smtClean="0"/>
              <a:t>Сервис для подачи статей на Конференцию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415600" y="4525680"/>
            <a:ext cx="11360800" cy="175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ru" dirty="0">
                <a:solidFill>
                  <a:schemeClr val="tx1"/>
                </a:solidFill>
              </a:rPr>
              <a:t>Участники проекта: </a:t>
            </a:r>
            <a:endParaRPr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ru-RU" dirty="0" smtClean="0">
                <a:solidFill>
                  <a:schemeClr val="tx1"/>
                </a:solidFill>
              </a:rPr>
              <a:t>Ушаков В.А.</a:t>
            </a:r>
          </a:p>
          <a:p>
            <a:pPr>
              <a:spcBef>
                <a:spcPts val="0"/>
              </a:spcBef>
            </a:pPr>
            <a:r>
              <a:rPr lang="ru-RU" dirty="0" smtClean="0"/>
              <a:t>Воронцова С.Ю.</a:t>
            </a:r>
          </a:p>
          <a:p>
            <a:pPr>
              <a:spcBef>
                <a:spcPts val="0"/>
              </a:spcBef>
            </a:pPr>
            <a:r>
              <a:rPr lang="ru-RU" dirty="0" smtClean="0">
                <a:solidFill>
                  <a:schemeClr val="tx1"/>
                </a:solidFill>
              </a:rPr>
              <a:t>Малышева К.И.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3431357"/>
            <a:ext cx="1219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/>
              <a:t>Воронежский Государственный Университет</a:t>
            </a:r>
          </a:p>
          <a:p>
            <a:pPr algn="ctr"/>
            <a:r>
              <a:rPr lang="ru-RU" sz="2800" dirty="0"/>
              <a:t>Факультет Компьютерных наук</a:t>
            </a:r>
          </a:p>
        </p:txBody>
      </p:sp>
    </p:spTree>
    <p:extLst>
      <p:ext uri="{BB962C8B-B14F-4D97-AF65-F5344CB8AC3E}">
        <p14:creationId xmlns:p14="http://schemas.microsoft.com/office/powerpoint/2010/main" val="38489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Схема развертывания приложения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261" y="1534509"/>
            <a:ext cx="6894179" cy="427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97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Swagger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11086" r="60337" b="57340"/>
          <a:stretch/>
        </p:blipFill>
        <p:spPr>
          <a:xfrm>
            <a:off x="553923" y="2018806"/>
            <a:ext cx="4573453" cy="368568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7031" r="12188"/>
          <a:stretch/>
        </p:blipFill>
        <p:spPr>
          <a:xfrm>
            <a:off x="5541323" y="1690688"/>
            <a:ext cx="6265686" cy="410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72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830988" y="1506022"/>
            <a:ext cx="5278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Общие результаты функционального тестирования: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59"/>
          <a:stretch/>
        </p:blipFill>
        <p:spPr>
          <a:xfrm>
            <a:off x="1211283" y="1875354"/>
            <a:ext cx="9794853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57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Тестирование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r="1172"/>
          <a:stretch/>
        </p:blipFill>
        <p:spPr>
          <a:xfrm>
            <a:off x="422565" y="1690688"/>
            <a:ext cx="6405748" cy="177747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r="15532"/>
          <a:stretch/>
        </p:blipFill>
        <p:spPr>
          <a:xfrm>
            <a:off x="422565" y="3669895"/>
            <a:ext cx="5479472" cy="161462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547679"/>
            <a:ext cx="5700589" cy="185905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3523" y="1690688"/>
            <a:ext cx="5138938" cy="167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68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Анализ предметных воронок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63" y="1690688"/>
            <a:ext cx="3381994" cy="243366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485" y="4124352"/>
            <a:ext cx="3441371" cy="247639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/>
          <a:srcRect l="2480" r="3761"/>
          <a:stretch/>
        </p:blipFill>
        <p:spPr>
          <a:xfrm>
            <a:off x="4220193" y="1690688"/>
            <a:ext cx="3847605" cy="265095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20591" y="4660848"/>
            <a:ext cx="5294414" cy="52322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Вывод: Примерно 85% пользователей справлялись с поставленными задачами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5"/>
          <a:srcRect t="1260" r="3804" b="2139"/>
          <a:stretch/>
        </p:blipFill>
        <p:spPr>
          <a:xfrm>
            <a:off x="8067798" y="1672014"/>
            <a:ext cx="3846824" cy="266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58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376683" y="1506022"/>
            <a:ext cx="3438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Скриншоты работы приложения: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243" y="1977178"/>
            <a:ext cx="4219204" cy="205280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15946" t="11033" r="12424" b="20630"/>
          <a:stretch/>
        </p:blipFill>
        <p:spPr>
          <a:xfrm>
            <a:off x="6096000" y="1816332"/>
            <a:ext cx="4498428" cy="208800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/>
          <a:srcRect l="16887" t="14063" r="16287" b="15287"/>
          <a:stretch/>
        </p:blipFill>
        <p:spPr>
          <a:xfrm>
            <a:off x="578427" y="4214649"/>
            <a:ext cx="4331020" cy="222782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5"/>
          <a:srcRect l="25480" t="13298" r="25381" b="12839"/>
          <a:stretch/>
        </p:blipFill>
        <p:spPr>
          <a:xfrm>
            <a:off x="6096000" y="4029982"/>
            <a:ext cx="3521221" cy="257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06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Реализация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28068" t="13605" r="28403" b="21124"/>
          <a:stretch/>
        </p:blipFill>
        <p:spPr>
          <a:xfrm>
            <a:off x="1240219" y="1366345"/>
            <a:ext cx="3443557" cy="251228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l="25726" t="12528" r="24996" b="11758"/>
          <a:stretch/>
        </p:blipFill>
        <p:spPr>
          <a:xfrm>
            <a:off x="6831725" y="1366345"/>
            <a:ext cx="3436882" cy="244400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/>
          <a:srcRect l="16296" t="12484" r="16359" b="28435"/>
          <a:stretch/>
        </p:blipFill>
        <p:spPr>
          <a:xfrm>
            <a:off x="1713186" y="3918150"/>
            <a:ext cx="4506234" cy="192339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5"/>
          <a:srcRect l="28464" t="12470" r="28281" b="26198"/>
          <a:stretch/>
        </p:blipFill>
        <p:spPr>
          <a:xfrm>
            <a:off x="6965654" y="3887128"/>
            <a:ext cx="3145296" cy="216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03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043049" y="1690688"/>
            <a:ext cx="10105901" cy="466281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 smtClean="0"/>
              <a:t>Была произведена </a:t>
            </a:r>
            <a:r>
              <a:rPr lang="ru-RU" dirty="0"/>
              <a:t>разработка Сервиса по подаче научных статей на Конференцию. Серверная часть приложения была разработана </a:t>
            </a:r>
            <a:r>
              <a:rPr lang="ru-RU" dirty="0" err="1"/>
              <a:t>Python</a:t>
            </a:r>
            <a:r>
              <a:rPr lang="ru-RU" dirty="0"/>
              <a:t> с использование </a:t>
            </a:r>
            <a:r>
              <a:rPr lang="ru-RU" dirty="0" err="1"/>
              <a:t>фреймворка</a:t>
            </a:r>
            <a:r>
              <a:rPr lang="ru-RU" dirty="0"/>
              <a:t> </a:t>
            </a:r>
            <a:r>
              <a:rPr lang="ru-RU" dirty="0" err="1"/>
              <a:t>flask</a:t>
            </a:r>
            <a:r>
              <a:rPr lang="ru-RU" dirty="0"/>
              <a:t> и </a:t>
            </a:r>
            <a:r>
              <a:rPr lang="en-US" dirty="0" err="1"/>
              <a:t>Jinja</a:t>
            </a:r>
            <a:r>
              <a:rPr lang="ru-RU" dirty="0"/>
              <a:t>2. Клиентская часть написана на языках HTML и CSS с использованием </a:t>
            </a:r>
            <a:r>
              <a:rPr lang="en-US" dirty="0"/>
              <a:t>JQuery </a:t>
            </a:r>
            <a:r>
              <a:rPr lang="ru-RU" dirty="0"/>
              <a:t>и </a:t>
            </a:r>
            <a:r>
              <a:rPr lang="ru-RU" dirty="0" err="1"/>
              <a:t>фреймворка</a:t>
            </a:r>
            <a:r>
              <a:rPr lang="ru-RU" dirty="0"/>
              <a:t> </a:t>
            </a:r>
            <a:r>
              <a:rPr lang="en-US" dirty="0"/>
              <a:t>Bootstrap</a:t>
            </a:r>
            <a:r>
              <a:rPr lang="ru-RU" dirty="0"/>
              <a:t>. Информация о пользователях и статьях хранится в базе данных </a:t>
            </a:r>
            <a:r>
              <a:rPr lang="ru-RU" dirty="0" err="1" smtClean="0"/>
              <a:t>SQLite</a:t>
            </a:r>
            <a:r>
              <a:rPr lang="ru-RU" dirty="0" smtClean="0"/>
              <a:t>.</a:t>
            </a:r>
            <a:endParaRPr lang="ru-RU" dirty="0"/>
          </a:p>
          <a:p>
            <a:pPr>
              <a:lnSpc>
                <a:spcPct val="150000"/>
              </a:lnSpc>
            </a:pPr>
            <a:r>
              <a:rPr lang="ru-RU" dirty="0"/>
              <a:t>Перед разработкой были произведены: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	1</a:t>
            </a:r>
            <a:r>
              <a:rPr lang="ru-RU" dirty="0"/>
              <a:t>. определение технических требований к </a:t>
            </a:r>
            <a:r>
              <a:rPr lang="ru-RU" dirty="0" err="1"/>
              <a:t>web</a:t>
            </a:r>
            <a:r>
              <a:rPr lang="ru-RU" dirty="0"/>
              <a:t>-сервису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	2</a:t>
            </a:r>
            <a:r>
              <a:rPr lang="ru-RU" dirty="0"/>
              <a:t>. проектирование </a:t>
            </a:r>
            <a:r>
              <a:rPr lang="ru-RU" dirty="0" err="1"/>
              <a:t>web</a:t>
            </a:r>
            <a:r>
              <a:rPr lang="ru-RU" dirty="0"/>
              <a:t>-сервиса средствами языка </a:t>
            </a:r>
            <a:r>
              <a:rPr lang="ru-RU" dirty="0" smtClean="0"/>
              <a:t>UML</a:t>
            </a:r>
            <a:endParaRPr lang="ru-RU" sz="2400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После разработки были произведены:</a:t>
            </a:r>
          </a:p>
          <a:p>
            <a:pPr>
              <a:lnSpc>
                <a:spcPct val="150000"/>
              </a:lnSpc>
            </a:pPr>
            <a:r>
              <a:rPr lang="ru-RU" dirty="0"/>
              <a:t>	</a:t>
            </a:r>
            <a:r>
              <a:rPr lang="ru-RU" dirty="0" smtClean="0"/>
              <a:t>1. тестирование программного продукта</a:t>
            </a:r>
          </a:p>
          <a:p>
            <a:pPr>
              <a:lnSpc>
                <a:spcPct val="150000"/>
              </a:lnSpc>
            </a:pPr>
            <a:r>
              <a:rPr lang="ru-RU" dirty="0"/>
              <a:t>	</a:t>
            </a:r>
            <a:r>
              <a:rPr lang="ru-RU" dirty="0" smtClean="0"/>
              <a:t>2. создано </a:t>
            </a:r>
            <a:r>
              <a:rPr lang="ru-RU" dirty="0" err="1" smtClean="0"/>
              <a:t>демо</a:t>
            </a:r>
            <a:r>
              <a:rPr lang="ru-RU" dirty="0" smtClean="0"/>
              <a:t>-видео программного продукта</a:t>
            </a:r>
          </a:p>
          <a:p>
            <a:pPr>
              <a:lnSpc>
                <a:spcPct val="150000"/>
              </a:lnSpc>
            </a:pPr>
            <a:r>
              <a:rPr lang="ru-RU" dirty="0"/>
              <a:t>	</a:t>
            </a:r>
            <a:r>
              <a:rPr lang="ru-RU" dirty="0" smtClean="0"/>
              <a:t>3. произведено описание </a:t>
            </a:r>
            <a:r>
              <a:rPr lang="en-US" dirty="0" smtClean="0"/>
              <a:t>swagger </a:t>
            </a:r>
            <a:r>
              <a:rPr lang="ru-RU" dirty="0" smtClean="0"/>
              <a:t>программного продукта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971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337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ru" sz="6600" dirty="0"/>
              <a:t>Сервис для подачи статей на Конференцию</a:t>
            </a:r>
            <a:endParaRPr dirty="0"/>
          </a:p>
        </p:txBody>
      </p:sp>
      <p:sp>
        <p:nvSpPr>
          <p:cNvPr id="202" name="Google Shape;202;p29"/>
          <p:cNvSpPr txBox="1">
            <a:spLocks noGrp="1"/>
          </p:cNvSpPr>
          <p:nvPr>
            <p:ph type="body" idx="1"/>
          </p:nvPr>
        </p:nvSpPr>
        <p:spPr>
          <a:xfrm>
            <a:off x="415600" y="4142533"/>
            <a:ext cx="11360800" cy="209881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ru" dirty="0"/>
              <a:t>Участники проекта: </a:t>
            </a:r>
            <a:endParaRPr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ru-RU" dirty="0" smtClean="0"/>
              <a:t>Ушаков В.А. </a:t>
            </a:r>
            <a:r>
              <a:rPr lang="en-US" dirty="0"/>
              <a:t>aurel.vu@ya.ru</a:t>
            </a:r>
            <a:endParaRPr lang="ru-RU" dirty="0" smtClean="0"/>
          </a:p>
          <a:p>
            <a:pPr marL="0" indent="0" algn="just">
              <a:lnSpc>
                <a:spcPct val="100000"/>
              </a:lnSpc>
              <a:buNone/>
            </a:pPr>
            <a:r>
              <a:rPr lang="ru-RU" dirty="0" smtClean="0"/>
              <a:t>Воронцова С.Ю. </a:t>
            </a:r>
            <a:r>
              <a:rPr lang="en-US" dirty="0"/>
              <a:t>svetlana.voroncova.1999@gmail.com</a:t>
            </a:r>
            <a:endParaRPr lang="ru-RU" dirty="0" smtClean="0"/>
          </a:p>
          <a:p>
            <a:pPr marL="0" indent="0" algn="just">
              <a:lnSpc>
                <a:spcPct val="100000"/>
              </a:lnSpc>
              <a:buNone/>
            </a:pPr>
            <a:r>
              <a:rPr lang="ru-RU" dirty="0" smtClean="0"/>
              <a:t>Малышева К.И. </a:t>
            </a:r>
            <a:r>
              <a:rPr lang="en-US" dirty="0"/>
              <a:t>krimalysheva@gmail.com</a:t>
            </a:r>
            <a:endParaRPr dirty="0"/>
          </a:p>
          <a:p>
            <a:pPr marL="0" indent="0" algn="r">
              <a:lnSpc>
                <a:spcPct val="100000"/>
              </a:lnSpc>
              <a:buNone/>
            </a:pPr>
            <a:endParaRPr dirty="0"/>
          </a:p>
          <a:p>
            <a:pPr marL="0" indent="0" algn="ctr">
              <a:spcAft>
                <a:spcPts val="2133"/>
              </a:spcAft>
              <a:buNone/>
            </a:pPr>
            <a:endParaRPr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18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409716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Распределение ролей в команде</a:t>
            </a:r>
            <a:endParaRPr lang="ru-RU" dirty="0"/>
          </a:p>
        </p:txBody>
      </p:sp>
      <p:graphicFrame>
        <p:nvGraphicFramePr>
          <p:cNvPr id="7" name="Диаграмма 6"/>
          <p:cNvGraphicFramePr/>
          <p:nvPr>
            <p:extLst>
              <p:ext uri="{D42A27DB-BD31-4B8C-83A1-F6EECF244321}">
                <p14:modId xmlns:p14="http://schemas.microsoft.com/office/powerpoint/2010/main" val="3515792520"/>
              </p:ext>
            </p:extLst>
          </p:nvPr>
        </p:nvGraphicFramePr>
        <p:xfrm>
          <a:off x="660070" y="1864426"/>
          <a:ext cx="3603171" cy="33895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Диаграмма 9"/>
          <p:cNvGraphicFramePr/>
          <p:nvPr>
            <p:extLst>
              <p:ext uri="{D42A27DB-BD31-4B8C-83A1-F6EECF244321}">
                <p14:modId xmlns:p14="http://schemas.microsoft.com/office/powerpoint/2010/main" val="4240235145"/>
              </p:ext>
            </p:extLst>
          </p:nvPr>
        </p:nvGraphicFramePr>
        <p:xfrm>
          <a:off x="4464542" y="1864426"/>
          <a:ext cx="3533489" cy="33895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Диаграмма 10"/>
          <p:cNvGraphicFramePr/>
          <p:nvPr>
            <p:extLst>
              <p:ext uri="{D42A27DB-BD31-4B8C-83A1-F6EECF244321}">
                <p14:modId xmlns:p14="http://schemas.microsoft.com/office/powerpoint/2010/main" val="1560953753"/>
              </p:ext>
            </p:extLst>
          </p:nvPr>
        </p:nvGraphicFramePr>
        <p:xfrm>
          <a:off x="8199332" y="1864426"/>
          <a:ext cx="3533489" cy="33895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924488" y="5427725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РМ / </a:t>
            </a:r>
            <a:r>
              <a:rPr lang="en-US" dirty="0" smtClean="0"/>
              <a:t>QA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5694119" y="5427725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Back-end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9441308" y="5458713"/>
            <a:ext cx="1114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Front-end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829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356150" y="1765737"/>
            <a:ext cx="9479699" cy="254236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/>
              <a:t>В нынешних реалиях при организации конференции проявляются следующие сложности:</a:t>
            </a:r>
          </a:p>
          <a:p>
            <a:pPr>
              <a:lnSpc>
                <a:spcPct val="150000"/>
              </a:lnSpc>
            </a:pPr>
            <a:r>
              <a:rPr lang="ru-RU" dirty="0"/>
              <a:t>-сложность получения участниками организационной информации и взаимодействия с организаторами конференции</a:t>
            </a:r>
          </a:p>
          <a:p>
            <a:pPr>
              <a:lnSpc>
                <a:spcPct val="150000"/>
              </a:lnSpc>
            </a:pPr>
            <a:r>
              <a:rPr lang="ru-RU" dirty="0"/>
              <a:t>-сложность мониторинга статуса работы из-за нецентрализованного и бессистемного их хранения</a:t>
            </a:r>
          </a:p>
          <a:p>
            <a:pPr>
              <a:lnSpc>
                <a:spcPct val="150000"/>
              </a:lnSpc>
            </a:pPr>
            <a:r>
              <a:rPr lang="ru-RU" dirty="0"/>
              <a:t>-трудности в процессе подачи работы на рассмотрение</a:t>
            </a:r>
          </a:p>
        </p:txBody>
      </p:sp>
    </p:spTree>
    <p:extLst>
      <p:ext uri="{BB962C8B-B14F-4D97-AF65-F5344CB8AC3E}">
        <p14:creationId xmlns:p14="http://schemas.microsoft.com/office/powerpoint/2010/main" val="306783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Назначение и Цели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282262" y="1376855"/>
            <a:ext cx="9479699" cy="39549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algn="ctr"/>
            <a:r>
              <a:rPr lang="ru-RU" sz="2000" dirty="0" smtClean="0"/>
              <a:t>Создание продукта для определенной Конференции</a:t>
            </a:r>
          </a:p>
          <a:p>
            <a:endParaRPr lang="ru-RU" sz="2000" dirty="0" smtClean="0"/>
          </a:p>
          <a:p>
            <a:endParaRPr lang="ru-RU" sz="2000" dirty="0" smtClean="0"/>
          </a:p>
          <a:p>
            <a:r>
              <a:rPr lang="ru-RU" sz="2000" dirty="0" smtClean="0"/>
              <a:t>Хранение/ведение </a:t>
            </a:r>
            <a:r>
              <a:rPr lang="ru-RU" sz="2000" dirty="0"/>
              <a:t>архивов работ предыдущих лет </a:t>
            </a:r>
          </a:p>
          <a:p>
            <a:pPr>
              <a:lnSpc>
                <a:spcPct val="150000"/>
              </a:lnSpc>
            </a:pPr>
            <a:r>
              <a:rPr lang="ru-RU" sz="2000" dirty="0" smtClean="0"/>
              <a:t>Представление актуальной организационной информации</a:t>
            </a:r>
          </a:p>
          <a:p>
            <a:pPr>
              <a:lnSpc>
                <a:spcPct val="150000"/>
              </a:lnSpc>
            </a:pPr>
            <a:r>
              <a:rPr lang="ru-RU" sz="2000" dirty="0" smtClean="0"/>
              <a:t>Оптимизация подачи и проверки работы включает в себя:</a:t>
            </a:r>
          </a:p>
          <a:p>
            <a:pPr>
              <a:lnSpc>
                <a:spcPct val="150000"/>
              </a:lnSpc>
            </a:pPr>
            <a:r>
              <a:rPr lang="ru-RU" sz="2000" dirty="0" smtClean="0"/>
              <a:t>	</a:t>
            </a:r>
            <a:r>
              <a:rPr lang="ru-RU" dirty="0" smtClean="0"/>
              <a:t>- </a:t>
            </a:r>
            <a:r>
              <a:rPr lang="ru-RU" dirty="0"/>
              <a:t>загрузку документа (научной статьи) 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	- </a:t>
            </a:r>
            <a:r>
              <a:rPr lang="ru-RU" dirty="0"/>
              <a:t>выставление статуса загруженной работы</a:t>
            </a:r>
          </a:p>
          <a:p>
            <a:pPr lvl="2">
              <a:lnSpc>
                <a:spcPct val="150000"/>
              </a:lnSpc>
            </a:pPr>
            <a:r>
              <a:rPr lang="ru-RU" dirty="0" smtClean="0"/>
              <a:t>- чат </a:t>
            </a:r>
            <a:r>
              <a:rPr lang="ru-RU" dirty="0"/>
              <a:t>между </a:t>
            </a:r>
            <a:r>
              <a:rPr lang="ru-RU" dirty="0" smtClean="0"/>
              <a:t>участниками 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- </a:t>
            </a:r>
            <a:r>
              <a:rPr lang="ru-RU" dirty="0" smtClean="0"/>
              <a:t>снижение временных и финансовых затрат на организацию Конференции</a:t>
            </a:r>
          </a:p>
        </p:txBody>
      </p:sp>
      <p:sp>
        <p:nvSpPr>
          <p:cNvPr id="4" name="Стрелка вниз 3"/>
          <p:cNvSpPr/>
          <p:nvPr/>
        </p:nvSpPr>
        <p:spPr>
          <a:xfrm>
            <a:off x="5811904" y="1926055"/>
            <a:ext cx="420414" cy="336331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0234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Постановка задачи</a:t>
            </a:r>
            <a:endParaRPr lang="ru-RU" dirty="0"/>
          </a:p>
        </p:txBody>
      </p:sp>
      <p:graphicFrame>
        <p:nvGraphicFramePr>
          <p:cNvPr id="13" name="Диаграмма 12"/>
          <p:cNvGraphicFramePr/>
          <p:nvPr>
            <p:extLst>
              <p:ext uri="{D42A27DB-BD31-4B8C-83A1-F6EECF244321}">
                <p14:modId xmlns:p14="http://schemas.microsoft.com/office/powerpoint/2010/main" val="4099351682"/>
              </p:ext>
            </p:extLst>
          </p:nvPr>
        </p:nvGraphicFramePr>
        <p:xfrm>
          <a:off x="1065618" y="1480151"/>
          <a:ext cx="5791109" cy="438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125734" y="1480151"/>
            <a:ext cx="5294414" cy="28931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1400" dirty="0"/>
              <a:t>Регистрация/Авторизация</a:t>
            </a:r>
          </a:p>
          <a:p>
            <a:r>
              <a:rPr lang="ru-RU" sz="1400" dirty="0" smtClean="0"/>
              <a:t>Реализация ролей и их функциональных возможностей: </a:t>
            </a:r>
            <a:endParaRPr lang="ru-RU" sz="1400" dirty="0"/>
          </a:p>
          <a:p>
            <a:r>
              <a:rPr lang="ru-RU" sz="1400" dirty="0"/>
              <a:t>	- Администратор (Главный Организатор)</a:t>
            </a:r>
          </a:p>
          <a:p>
            <a:r>
              <a:rPr lang="ru-RU" sz="1400" dirty="0"/>
              <a:t>	- Редактор </a:t>
            </a:r>
          </a:p>
          <a:p>
            <a:r>
              <a:rPr lang="ru-RU" sz="1400" dirty="0"/>
              <a:t>	- Зарегистрированный пользователь (участник конференции) </a:t>
            </a:r>
          </a:p>
          <a:p>
            <a:r>
              <a:rPr lang="ru-RU" sz="1400" dirty="0"/>
              <a:t>	- Незарегистрированный пользователь (гость)</a:t>
            </a:r>
          </a:p>
          <a:p>
            <a:r>
              <a:rPr lang="ru-RU" sz="1400" dirty="0" smtClean="0"/>
              <a:t>Реализация </a:t>
            </a:r>
            <a:r>
              <a:rPr lang="ru-RU" sz="1400" dirty="0"/>
              <a:t>средств для предоставления информации о Конференции</a:t>
            </a:r>
          </a:p>
          <a:p>
            <a:r>
              <a:rPr lang="ru-RU" sz="1400" dirty="0"/>
              <a:t>Реализация средств взаимодействия с организаторами Конференции</a:t>
            </a:r>
          </a:p>
          <a:p>
            <a:r>
              <a:rPr lang="ru-RU" sz="1400" dirty="0"/>
              <a:t>Реализация инструментов для подачи/проверки статьи, просмотра/изменения ее </a:t>
            </a:r>
            <a:r>
              <a:rPr lang="ru-RU" sz="1400" dirty="0" smtClean="0"/>
              <a:t>статуса</a:t>
            </a:r>
            <a:endParaRPr lang="ru-RU" sz="1400" dirty="0"/>
          </a:p>
        </p:txBody>
      </p:sp>
      <p:cxnSp>
        <p:nvCxnSpPr>
          <p:cNvPr id="17" name="Прямая со стрелкой 16"/>
          <p:cNvCxnSpPr/>
          <p:nvPr/>
        </p:nvCxnSpPr>
        <p:spPr>
          <a:xfrm flipV="1">
            <a:off x="5082639" y="2101932"/>
            <a:ext cx="1043095" cy="225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endCxn id="20" idx="1"/>
          </p:cNvCxnSpPr>
          <p:nvPr/>
        </p:nvCxnSpPr>
        <p:spPr>
          <a:xfrm>
            <a:off x="5002924" y="4246179"/>
            <a:ext cx="1122810" cy="907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25734" y="4784495"/>
            <a:ext cx="5294414" cy="73866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1400" dirty="0"/>
              <a:t>Сервис должен иметь простой и понятный, неперегруженный динамическими элементами дизайн, выполненный в неброских цветах.</a:t>
            </a:r>
          </a:p>
        </p:txBody>
      </p:sp>
    </p:spTree>
    <p:extLst>
      <p:ext uri="{BB962C8B-B14F-4D97-AF65-F5344CB8AC3E}">
        <p14:creationId xmlns:p14="http://schemas.microsoft.com/office/powerpoint/2010/main" val="140409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Анализ предметной области</a:t>
            </a:r>
            <a:endParaRPr lang="ru-RU" dirty="0"/>
          </a:p>
        </p:txBody>
      </p:sp>
      <p:grpSp>
        <p:nvGrpSpPr>
          <p:cNvPr id="9" name="Группа 8"/>
          <p:cNvGrpSpPr/>
          <p:nvPr/>
        </p:nvGrpSpPr>
        <p:grpSpPr>
          <a:xfrm>
            <a:off x="1310245" y="1554336"/>
            <a:ext cx="9615054" cy="4570233"/>
            <a:chOff x="1310245" y="1554336"/>
            <a:chExt cx="9615054" cy="4570233"/>
          </a:xfrm>
        </p:grpSpPr>
        <p:grpSp>
          <p:nvGrpSpPr>
            <p:cNvPr id="8" name="Группа 7"/>
            <p:cNvGrpSpPr/>
            <p:nvPr/>
          </p:nvGrpSpPr>
          <p:grpSpPr>
            <a:xfrm>
              <a:off x="1310245" y="1554336"/>
              <a:ext cx="9615054" cy="4570233"/>
              <a:chOff x="1164001" y="1403055"/>
              <a:chExt cx="9146051" cy="4570233"/>
            </a:xfrm>
          </p:grpSpPr>
          <p:sp>
            <p:nvSpPr>
              <p:cNvPr id="22" name="Овал 21"/>
              <p:cNvSpPr/>
              <p:nvPr/>
            </p:nvSpPr>
            <p:spPr>
              <a:xfrm>
                <a:off x="5036006" y="1403055"/>
                <a:ext cx="5274046" cy="45702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  <a:alpha val="5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" name="Овал 6"/>
              <p:cNvSpPr/>
              <p:nvPr/>
            </p:nvSpPr>
            <p:spPr>
              <a:xfrm>
                <a:off x="1164001" y="1403055"/>
                <a:ext cx="5465400" cy="457023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  <a:alpha val="5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867303" y="1647144"/>
                <a:ext cx="211198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Для определенных </a:t>
                </a:r>
              </a:p>
              <a:p>
                <a:r>
                  <a:rPr lang="ru-RU" dirty="0" smtClean="0"/>
                  <a:t>мероприятий</a:t>
                </a:r>
                <a:endParaRPr lang="ru-RU" dirty="0"/>
              </a:p>
            </p:txBody>
          </p:sp>
          <p:pic>
            <p:nvPicPr>
              <p:cNvPr id="3" name="Рисунок 2"/>
              <p:cNvPicPr>
                <a:picLocks noChangeAspect="1"/>
              </p:cNvPicPr>
              <p:nvPr/>
            </p:nvPicPr>
            <p:blipFill rotWithShape="1">
              <a:blip r:embed="rId2"/>
              <a:srcRect l="80543" t="-4304"/>
              <a:stretch/>
            </p:blipFill>
            <p:spPr>
              <a:xfrm>
                <a:off x="2507144" y="2490327"/>
                <a:ext cx="1443694" cy="586167"/>
              </a:xfrm>
              <a:prstGeom prst="rect">
                <a:avLst/>
              </a:prstGeom>
            </p:spPr>
          </p:pic>
          <p:pic>
            <p:nvPicPr>
              <p:cNvPr id="10" name="Рисунок 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70724" y="3289129"/>
                <a:ext cx="1323786" cy="311479"/>
              </a:xfrm>
              <a:prstGeom prst="rect">
                <a:avLst/>
              </a:prstGeom>
            </p:spPr>
          </p:pic>
          <p:pic>
            <p:nvPicPr>
              <p:cNvPr id="5" name="Рисунок 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19962" y="4340338"/>
                <a:ext cx="1990725" cy="771525"/>
              </a:xfrm>
              <a:prstGeom prst="rect">
                <a:avLst/>
              </a:prstGeom>
            </p:spPr>
          </p:pic>
          <p:pic>
            <p:nvPicPr>
              <p:cNvPr id="4" name="Рисунок 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04380" y="2293475"/>
                <a:ext cx="1422185" cy="1394696"/>
              </a:xfrm>
              <a:prstGeom prst="rect">
                <a:avLst/>
              </a:prstGeom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6547954" y="1782927"/>
                <a:ext cx="2456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Сервисы-конструкторы</a:t>
                </a:r>
                <a:endParaRPr lang="ru-RU" dirty="0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2642692" y="3138408"/>
              <a:ext cx="17105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 smtClean="0"/>
                <a:t>Студенческая конференция ВГУ</a:t>
              </a:r>
            </a:p>
            <a:p>
              <a:r>
                <a:rPr lang="ru-RU" sz="1200" u="sng" dirty="0">
                  <a:hlinkClick r:id="rId6"/>
                </a:rPr>
                <a:t>http://econ.vsu.ru/conf/</a:t>
              </a:r>
              <a:endParaRPr lang="ru-RU" sz="1200" dirty="0"/>
            </a:p>
          </p:txBody>
        </p:sp>
        <p:grpSp>
          <p:nvGrpSpPr>
            <p:cNvPr id="24" name="Группа 23"/>
            <p:cNvGrpSpPr/>
            <p:nvPr/>
          </p:nvGrpSpPr>
          <p:grpSpPr>
            <a:xfrm>
              <a:off x="2495974" y="4081338"/>
              <a:ext cx="2593915" cy="1277103"/>
              <a:chOff x="8205979" y="2156337"/>
              <a:chExt cx="3408057" cy="1800392"/>
            </a:xfrm>
          </p:grpSpPr>
          <p:pic>
            <p:nvPicPr>
              <p:cNvPr id="25" name="Рисунок 24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205979" y="2156337"/>
                <a:ext cx="3324225" cy="895350"/>
              </a:xfrm>
              <a:prstGeom prst="rect">
                <a:avLst/>
              </a:prstGeom>
            </p:spPr>
          </p:pic>
          <p:sp>
            <p:nvSpPr>
              <p:cNvPr id="26" name="TextBox 25"/>
              <p:cNvSpPr txBox="1"/>
              <p:nvPr/>
            </p:nvSpPr>
            <p:spPr>
              <a:xfrm>
                <a:off x="8205979" y="2915400"/>
                <a:ext cx="3408057" cy="1041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200" dirty="0" smtClean="0"/>
                  <a:t>Конференция от ОИЯИ</a:t>
                </a:r>
              </a:p>
              <a:p>
                <a:r>
                  <a:rPr lang="en-US" sz="1200" dirty="0">
                    <a:hlinkClick r:id="rId8"/>
                  </a:rPr>
                  <a:t>http://www.jinr.ru/about/events-plan</a:t>
                </a:r>
                <a:r>
                  <a:rPr lang="en-US" sz="1200" dirty="0" smtClean="0">
                    <a:hlinkClick r:id="rId8"/>
                  </a:rPr>
                  <a:t>/</a:t>
                </a:r>
                <a:endParaRPr lang="ru-RU" sz="1200" dirty="0" smtClean="0"/>
              </a:p>
              <a:p>
                <a:endParaRPr lang="ru-RU" dirty="0"/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8418965" y="3770638"/>
              <a:ext cx="136171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dirty="0" smtClean="0"/>
                <a:t>Тильда</a:t>
              </a:r>
            </a:p>
            <a:p>
              <a:r>
                <a:rPr lang="en-US" sz="1200" dirty="0">
                  <a:hlinkClick r:id="rId9"/>
                </a:rPr>
                <a:t>https://tilda.cc/ru</a:t>
              </a:r>
              <a:r>
                <a:rPr lang="en-US" sz="1200" dirty="0" smtClean="0">
                  <a:hlinkClick r:id="rId9"/>
                </a:rPr>
                <a:t>/</a:t>
              </a:r>
              <a:endParaRPr lang="ru-RU" sz="1200" dirty="0" smtClean="0"/>
            </a:p>
            <a:p>
              <a:endParaRPr lang="ru-RU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370998" y="5184225"/>
              <a:ext cx="153997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dirty="0" err="1" smtClean="0"/>
                <a:t>Индико</a:t>
              </a:r>
              <a:endParaRPr lang="ru-RU" sz="1200" dirty="0" smtClean="0"/>
            </a:p>
            <a:p>
              <a:r>
                <a:rPr lang="en-US" sz="1200" dirty="0">
                  <a:hlinkClick r:id="rId10"/>
                </a:rPr>
                <a:t>https://</a:t>
              </a:r>
              <a:r>
                <a:rPr lang="en-US" sz="1200" dirty="0" smtClean="0">
                  <a:hlinkClick r:id="rId10"/>
                </a:rPr>
                <a:t>indico.cern.ch</a:t>
              </a:r>
              <a:endParaRPr lang="ru-RU" sz="1200" dirty="0" smtClean="0"/>
            </a:p>
            <a:p>
              <a:endParaRPr lang="ru-RU" dirty="0" smtClean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351831" y="3776263"/>
              <a:ext cx="18419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dirty="0" smtClean="0"/>
                <a:t>Сервис на базе МГУ</a:t>
              </a:r>
            </a:p>
            <a:p>
              <a:r>
                <a:rPr lang="en-US" sz="1200" dirty="0">
                  <a:hlinkClick r:id="rId11"/>
                </a:rPr>
                <a:t>https://</a:t>
              </a:r>
              <a:r>
                <a:rPr lang="en-US" sz="1200" dirty="0" smtClean="0">
                  <a:hlinkClick r:id="rId11"/>
                </a:rPr>
                <a:t>lomonosov-msu.ru</a:t>
              </a:r>
              <a:endParaRPr lang="ru-RU" sz="12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46898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ctr"/>
            <a:r>
              <a:rPr lang="en-US" dirty="0" smtClean="0"/>
              <a:t>Use-case </a:t>
            </a:r>
            <a:r>
              <a:rPr lang="ru-RU" dirty="0" smtClean="0"/>
              <a:t>диаграмм</a:t>
            </a:r>
            <a:r>
              <a:rPr lang="ru-RU" dirty="0"/>
              <a:t>а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906" y="1358900"/>
            <a:ext cx="7570187" cy="537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52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Обоснование выбора технологий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61204" y="1660260"/>
            <a:ext cx="5294414" cy="424731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smtClean="0"/>
              <a:t>Back-end</a:t>
            </a:r>
            <a:endParaRPr lang="ru-RU" dirty="0"/>
          </a:p>
          <a:p>
            <a:pPr>
              <a:lnSpc>
                <a:spcPct val="150000"/>
              </a:lnSpc>
            </a:pPr>
            <a:endParaRPr lang="ru-RU" dirty="0"/>
          </a:p>
          <a:p>
            <a:pPr>
              <a:lnSpc>
                <a:spcPct val="150000"/>
              </a:lnSpc>
            </a:pPr>
            <a:r>
              <a:rPr lang="en-US" dirty="0" smtClean="0"/>
              <a:t>flask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en-US" dirty="0" err="1"/>
              <a:t>flask_bootstrap</a:t>
            </a:r>
            <a:r>
              <a:rPr lang="en-US" dirty="0"/>
              <a:t>, </a:t>
            </a:r>
            <a:r>
              <a:rPr lang="en-US" dirty="0" err="1"/>
              <a:t>flask_login</a:t>
            </a:r>
            <a:r>
              <a:rPr lang="en-US" dirty="0"/>
              <a:t>, </a:t>
            </a:r>
            <a:r>
              <a:rPr lang="en-US" dirty="0" err="1"/>
              <a:t>flasgger</a:t>
            </a:r>
            <a:r>
              <a:rPr lang="en-US" dirty="0"/>
              <a:t>, </a:t>
            </a:r>
            <a:r>
              <a:rPr lang="en-US" dirty="0" err="1"/>
              <a:t>flask_login</a:t>
            </a:r>
            <a:r>
              <a:rPr lang="en-US" dirty="0"/>
              <a:t>, </a:t>
            </a:r>
            <a:r>
              <a:rPr lang="en-US" dirty="0" err="1"/>
              <a:t>flask_migrate</a:t>
            </a:r>
            <a:r>
              <a:rPr lang="en-US" dirty="0"/>
              <a:t>, </a:t>
            </a:r>
            <a:r>
              <a:rPr lang="en-US" dirty="0" err="1"/>
              <a:t>flask_sqlalchemy</a:t>
            </a:r>
            <a:r>
              <a:rPr lang="en-US" dirty="0"/>
              <a:t>, </a:t>
            </a:r>
            <a:r>
              <a:rPr lang="en-US" dirty="0" err="1"/>
              <a:t>flask_socketio</a:t>
            </a:r>
            <a:r>
              <a:rPr lang="ru-RU" dirty="0"/>
              <a:t>, </a:t>
            </a:r>
            <a:r>
              <a:rPr lang="en-US" dirty="0" err="1" smtClean="0"/>
              <a:t>flask_wtf</a:t>
            </a:r>
            <a:endParaRPr lang="ru-RU" dirty="0" smtClean="0"/>
          </a:p>
          <a:p>
            <a:pPr>
              <a:lnSpc>
                <a:spcPct val="150000"/>
              </a:lnSpc>
            </a:pPr>
            <a:endParaRPr lang="ru-RU" dirty="0"/>
          </a:p>
          <a:p>
            <a:pPr>
              <a:lnSpc>
                <a:spcPct val="150000"/>
              </a:lnSpc>
            </a:pPr>
            <a:endParaRPr lang="ru-RU" dirty="0" smtClean="0"/>
          </a:p>
          <a:p>
            <a:pPr>
              <a:lnSpc>
                <a:spcPct val="150000"/>
              </a:lnSpc>
            </a:pPr>
            <a:endParaRPr lang="ru-RU" dirty="0"/>
          </a:p>
          <a:p>
            <a:pPr>
              <a:lnSpc>
                <a:spcPct val="150000"/>
              </a:lnSpc>
            </a:pPr>
            <a:endParaRPr lang="ru-RU" dirty="0" smtClean="0"/>
          </a:p>
          <a:p>
            <a:pPr>
              <a:lnSpc>
                <a:spcPct val="150000"/>
              </a:lnSpc>
            </a:pP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242508" y="1670623"/>
            <a:ext cx="5294414" cy="4247317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smtClean="0"/>
              <a:t>Front-end</a:t>
            </a:r>
          </a:p>
          <a:p>
            <a:pPr algn="ctr">
              <a:lnSpc>
                <a:spcPct val="150000"/>
              </a:lnSpc>
            </a:pPr>
            <a:endParaRPr lang="en-US" dirty="0"/>
          </a:p>
          <a:p>
            <a:pPr algn="ctr">
              <a:lnSpc>
                <a:spcPct val="150000"/>
              </a:lnSpc>
            </a:pPr>
            <a:endParaRPr lang="en-US" dirty="0" smtClean="0"/>
          </a:p>
          <a:p>
            <a:pPr algn="ctr">
              <a:lnSpc>
                <a:spcPct val="150000"/>
              </a:lnSpc>
            </a:pPr>
            <a:endParaRPr lang="ru-RU" dirty="0" smtClean="0"/>
          </a:p>
          <a:p>
            <a:pPr algn="ctr">
              <a:lnSpc>
                <a:spcPct val="150000"/>
              </a:lnSpc>
            </a:pPr>
            <a:endParaRPr lang="ru-RU" dirty="0"/>
          </a:p>
          <a:p>
            <a:pPr algn="ctr">
              <a:lnSpc>
                <a:spcPct val="150000"/>
              </a:lnSpc>
            </a:pPr>
            <a:endParaRPr lang="ru-RU" dirty="0" smtClean="0"/>
          </a:p>
          <a:p>
            <a:pPr algn="ctr">
              <a:lnSpc>
                <a:spcPct val="150000"/>
              </a:lnSpc>
            </a:pPr>
            <a:endParaRPr lang="ru-RU" dirty="0"/>
          </a:p>
          <a:p>
            <a:pPr algn="ctr">
              <a:lnSpc>
                <a:spcPct val="150000"/>
              </a:lnSpc>
            </a:pPr>
            <a:endParaRPr lang="ru-RU" dirty="0" smtClean="0"/>
          </a:p>
          <a:p>
            <a:pPr algn="ctr">
              <a:lnSpc>
                <a:spcPct val="150000"/>
              </a:lnSpc>
            </a:pPr>
            <a:endParaRPr lang="ru-RU" dirty="0"/>
          </a:p>
          <a:p>
            <a:pPr algn="ctr">
              <a:lnSpc>
                <a:spcPct val="150000"/>
              </a:lnSpc>
            </a:pPr>
            <a:endParaRPr lang="ru-RU" dirty="0" smtClean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668" y="2223199"/>
            <a:ext cx="1180700" cy="94550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H="1" flipV="1">
            <a:off x="6680977" y="3305840"/>
            <a:ext cx="1402082" cy="140208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6027" y="2223198"/>
            <a:ext cx="1894474" cy="985344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991" y="3794282"/>
            <a:ext cx="827010" cy="758092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990" y="1863498"/>
            <a:ext cx="1639618" cy="719399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7"/>
          <a:srcRect t="4802" r="25283" b="71337"/>
          <a:stretch/>
        </p:blipFill>
        <p:spPr>
          <a:xfrm>
            <a:off x="675770" y="4622523"/>
            <a:ext cx="2432641" cy="606775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8"/>
          <a:srcRect l="13880" t="19805" r="13368" b="16941"/>
          <a:stretch/>
        </p:blipFill>
        <p:spPr>
          <a:xfrm>
            <a:off x="3108411" y="4622523"/>
            <a:ext cx="1589670" cy="762000"/>
          </a:xfrm>
          <a:prstGeom prst="rect">
            <a:avLst/>
          </a:prstGeom>
        </p:spPr>
      </p:pic>
      <p:pic>
        <p:nvPicPr>
          <p:cNvPr id="1026" name="Picture 2" descr="Шаблоны третьего порядка, или как я портировал Jinja2 на C++ / Хабр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475" y="3793521"/>
            <a:ext cx="1513526" cy="69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997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Анализ архитектуры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b="8584"/>
          <a:stretch/>
        </p:blipFill>
        <p:spPr>
          <a:xfrm>
            <a:off x="7812708" y="1987750"/>
            <a:ext cx="3810532" cy="330926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3758" y="1880693"/>
            <a:ext cx="7138325" cy="36933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Причины выбора данного паттерна:</a:t>
            </a:r>
          </a:p>
          <a:p>
            <a:pPr lvl="0"/>
            <a:r>
              <a:rPr lang="ru-RU" dirty="0" smtClean="0"/>
              <a:t> - четко </a:t>
            </a:r>
            <a:r>
              <a:rPr lang="ru-RU" dirty="0"/>
              <a:t>разделена логика приложения</a:t>
            </a:r>
          </a:p>
          <a:p>
            <a:pPr lvl="0"/>
            <a:r>
              <a:rPr lang="ru-RU" dirty="0"/>
              <a:t> </a:t>
            </a:r>
            <a:r>
              <a:rPr lang="ru-RU" dirty="0" smtClean="0"/>
              <a:t>- облегчается </a:t>
            </a:r>
            <a:r>
              <a:rPr lang="ru-RU" dirty="0"/>
              <a:t>поддержка </a:t>
            </a:r>
            <a:r>
              <a:rPr lang="ru-RU" dirty="0" smtClean="0"/>
              <a:t>кода</a:t>
            </a:r>
            <a:endParaRPr lang="ru-RU" dirty="0"/>
          </a:p>
          <a:p>
            <a:pPr lvl="0"/>
            <a:r>
              <a:rPr lang="ru-RU" dirty="0" smtClean="0"/>
              <a:t> - возможность </a:t>
            </a:r>
            <a:r>
              <a:rPr lang="ru-RU" dirty="0"/>
              <a:t>автоматизации части контроллера во </a:t>
            </a:r>
            <a:r>
              <a:rPr lang="en-US" dirty="0"/>
              <a:t>Flask</a:t>
            </a:r>
            <a:endParaRPr lang="ru-RU" dirty="0"/>
          </a:p>
          <a:p>
            <a:r>
              <a:rPr lang="ru-RU" dirty="0"/>
              <a:t> </a:t>
            </a:r>
          </a:p>
          <a:p>
            <a:r>
              <a:rPr lang="ru-RU" dirty="0"/>
              <a:t>Аналогами выступали паттерны</a:t>
            </a:r>
            <a:r>
              <a:rPr lang="en-US" dirty="0"/>
              <a:t> Model-View-Presenter </a:t>
            </a:r>
            <a:r>
              <a:rPr lang="ru-RU" dirty="0"/>
              <a:t>и</a:t>
            </a:r>
            <a:r>
              <a:rPr lang="en-US" dirty="0"/>
              <a:t> Model-View-View Model</a:t>
            </a:r>
            <a:r>
              <a:rPr lang="en-US" dirty="0" smtClean="0"/>
              <a:t>.</a:t>
            </a:r>
            <a:endParaRPr lang="ru-RU" dirty="0" smtClean="0"/>
          </a:p>
          <a:p>
            <a:endParaRPr lang="ru-RU" dirty="0"/>
          </a:p>
          <a:p>
            <a:pPr algn="ctr"/>
            <a:r>
              <a:rPr lang="ru-RU" dirty="0"/>
              <a:t>Причины, почему не были выбраны данные паттерны:</a:t>
            </a:r>
          </a:p>
          <a:p>
            <a:pPr lvl="0"/>
            <a:r>
              <a:rPr lang="ru-RU" dirty="0" smtClean="0"/>
              <a:t>- отсутствие </a:t>
            </a:r>
            <a:r>
              <a:rPr lang="ru-RU" dirty="0"/>
              <a:t>предрасположенности выбранного </a:t>
            </a:r>
            <a:r>
              <a:rPr lang="ru-RU" dirty="0" err="1"/>
              <a:t>фреймворка</a:t>
            </a:r>
            <a:r>
              <a:rPr lang="ru-RU" dirty="0"/>
              <a:t> под данные паттерны</a:t>
            </a:r>
          </a:p>
          <a:p>
            <a:pPr lvl="0"/>
            <a:r>
              <a:rPr lang="ru-RU" dirty="0" smtClean="0"/>
              <a:t>- неоправданная </a:t>
            </a:r>
            <a:r>
              <a:rPr lang="ru-RU" dirty="0"/>
              <a:t>сложность для данного проекта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255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1099</TotalTime>
  <Words>331</Words>
  <Application>Microsoft Office PowerPoint</Application>
  <PresentationFormat>Широкоэкранный</PresentationFormat>
  <Paragraphs>108</Paragraphs>
  <Slides>18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Тема Office</vt:lpstr>
      <vt:lpstr>Сервис для подачи статей на Конференцию</vt:lpstr>
      <vt:lpstr>Распределение ролей в команде</vt:lpstr>
      <vt:lpstr>Актуальность</vt:lpstr>
      <vt:lpstr>Назначение и Цели</vt:lpstr>
      <vt:lpstr>Постановка задачи</vt:lpstr>
      <vt:lpstr>Анализ предметной области</vt:lpstr>
      <vt:lpstr>Use-case диаграмма</vt:lpstr>
      <vt:lpstr>Обоснование выбора технологий</vt:lpstr>
      <vt:lpstr>Анализ архитектуры</vt:lpstr>
      <vt:lpstr>Схема развертывания приложения</vt:lpstr>
      <vt:lpstr>Swagger</vt:lpstr>
      <vt:lpstr>Тестирование</vt:lpstr>
      <vt:lpstr>Тестирование</vt:lpstr>
      <vt:lpstr>Анализ предметных воронок</vt:lpstr>
      <vt:lpstr>Реализация</vt:lpstr>
      <vt:lpstr>Реализация</vt:lpstr>
      <vt:lpstr>Заключение</vt:lpstr>
      <vt:lpstr>Сервис для подачи статей на Конференцию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Сервис для подачи статей на Конференцию</dc:title>
  <dc:creator>User</dc:creator>
  <cp:lastModifiedBy>User</cp:lastModifiedBy>
  <cp:revision>76</cp:revision>
  <dcterms:created xsi:type="dcterms:W3CDTF">2020-06-09T09:11:38Z</dcterms:created>
  <dcterms:modified xsi:type="dcterms:W3CDTF">2020-06-18T16:05:21Z</dcterms:modified>
</cp:coreProperties>
</file>