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1" r:id="rId2"/>
  </p:sldMasterIdLst>
  <p:notesMasterIdLst>
    <p:notesMasterId r:id="rId12"/>
  </p:notesMasterIdLst>
  <p:sldIdLst>
    <p:sldId id="266" r:id="rId3"/>
    <p:sldId id="277" r:id="rId4"/>
    <p:sldId id="278" r:id="rId5"/>
    <p:sldId id="281" r:id="rId6"/>
    <p:sldId id="279" r:id="rId7"/>
    <p:sldId id="273" r:id="rId8"/>
    <p:sldId id="275" r:id="rId9"/>
    <p:sldId id="282" r:id="rId10"/>
    <p:sldId id="283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B9B"/>
    <a:srgbClr val="018FD1"/>
    <a:srgbClr val="23557D"/>
    <a:srgbClr val="0090C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4" autoAdjust="0"/>
    <p:restoredTop sz="86425"/>
  </p:normalViewPr>
  <p:slideViewPr>
    <p:cSldViewPr snapToGrid="0" snapToObjects="1">
      <p:cViewPr varScale="1">
        <p:scale>
          <a:sx n="117" d="100"/>
          <a:sy n="117" d="100"/>
        </p:scale>
        <p:origin x="11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A49-6A83-4F34-B520-ECD1718F98F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99E7B-1659-4307-8A19-C8925F101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98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37C2-90D0-47E8-89A5-03A30CAE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477F7807-8EDC-4D35-9F44-D9E4BED37F35}" type="datetime1">
              <a:rPr lang="en-US" smtClean="0"/>
              <a:t>Thu 22.05.25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FFEA02-B9A0-4575-B62B-39FDB4BCF6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FB6813F1-BB7A-45DF-853E-C83947AD1839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648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5D70390-E49B-4CB9-B227-0FF63C6DB92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B7F7A1FE-7F76-4062-BCE0-8FF0DE1C4EBB}" type="datetime1">
              <a:rPr lang="en-US" smtClean="0"/>
              <a:t>Thu 22.05.25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0F45AD-7977-4AB1-A47C-020614F1D1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F5C0C1BD-2305-440F-838D-166F9D204A8D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2234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4A046-216A-4A60-AD45-E51A4A299C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148D3A2-D058-4D62-99CC-00A1DA2ED3E1}" type="datetime1">
              <a:rPr lang="en-US" smtClean="0"/>
              <a:t>Thu 22.05.25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BE3158B-87DE-472B-8802-B2A93DC5B8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0DD4E46B-BACE-47EE-BF9F-0D7D1AFC3AA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1695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1D44E-0281-4319-9D13-3D0BB01A22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E2FD41B3-FC5B-468D-B823-0704063B90DE}" type="datetime1">
              <a:rPr lang="en-US" smtClean="0"/>
              <a:t>Thu 22.05.25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94AE2BE-B40E-463A-9BF9-FB75FD423C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FDF6EED1-A0E2-47E5-B5FE-E97532687E3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7523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9533-9CE9-4301-865C-7899BA82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233AF1B1-39F6-4217-BD4F-323811917AEF}" type="datetime1">
              <a:rPr lang="en-US" smtClean="0"/>
              <a:t>Thu 22.05.25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449CE1-57B3-4EAE-AF5D-C416B3147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6093E3A4-A61D-4C94-A2B5-BC5A19B012A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38680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BD1DE7A-F011-45DD-8C4A-9C43F398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9C8FFEBF-A36B-4BA6-B3BF-582A9A63D220}" type="datetime1">
              <a:rPr lang="en-US" smtClean="0"/>
              <a:t>Thu 22.05.25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2C77316-FFD3-489B-B592-D111658E3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396348AD-0A51-429F-AC9A-9E96BF714B63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98124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E6CBEB-66D9-40E0-9853-BE0F3F422D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E1F77C1-28BD-48B5-8B05-6252428A3FE8}" type="datetime1">
              <a:rPr lang="en-US" smtClean="0"/>
              <a:t>Thu 22.05.25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AFE862-5B4C-46EB-8D1E-45AE6137D5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342B2216-FBC9-4DC7-BDB7-448A46E4651E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1476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9753A-6DFE-406D-A9B5-93DAC547257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E786739E-987B-437A-A78D-B76274992C15}" type="datetime1">
              <a:rPr lang="en-US" smtClean="0"/>
              <a:t>Thu 22.05.25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588CB6E-29A1-4693-B401-9DFBF9C06C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43654882-5279-40FE-BF0D-A87286E5BBF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2705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39536-E129-4102-B51A-860D454EC05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F29AFEC-BB7B-45F5-8734-D5284861A613}" type="datetime1">
              <a:rPr lang="en-US" smtClean="0"/>
              <a:t>Thu 22.05.25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1375CF6-3B8D-47EA-9217-D0573C1235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66CB1B67-E502-427C-918A-794D1AA7782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4771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3FB87-1617-44D3-9AC3-10CE3E54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950F8E0-E751-4F55-A926-6097FDDB7FB4}" type="datetime1">
              <a:rPr lang="en-US" smtClean="0"/>
              <a:t>Thu 22.05.25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1A2488D-C3D1-44A5-87A8-0AABFFAA3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9B793CA8-3836-4D6D-88FA-E558A094650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1650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E58C-9AAB-4F3E-9717-0C9DF7A0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0003CD7B-F347-4491-A072-C385EAE3BCF9}" type="datetime1">
              <a:rPr lang="en-US" smtClean="0"/>
              <a:t>Thu 22.05.25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9FA7EB-D062-4199-932D-4AA547DD9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0F43ACC8-DD66-41C9-8322-A398C1BF703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8674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D028F6-55FA-4CC4-B5FC-D5A21AB6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45CDCC5A-9543-44D8-B3FC-EFD7E1EAD47B}" type="datetime1">
              <a:rPr lang="en-US" smtClean="0"/>
              <a:t>Thu 22.05.25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F690961-244B-4246-9633-4C65A0F1FE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E703E1AE-4EB9-4BAC-9000-49DE5C3DF23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56057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3CA7D15-B285-43ED-B8D4-0DF121997F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9C95733-EB53-4BE4-AA6E-25FA3D8EAA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161A5-AF2B-4775-8FE6-7B8214B7E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BAEBCC-FAD6-4F1C-997A-4D11887C63F4}" type="datetime1">
              <a:rPr lang="en-US" smtClean="0"/>
              <a:t>Thu 22.05.25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87B42-2CAD-49A2-94E8-B62FD3DE5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5107A-4BAC-498E-A155-CCDDE362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8CBF7EC-CC67-4AC4-AD83-06D13A4A4418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616531F1-1A39-4DBE-997B-16FFCEE672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D086FAED-8D3A-4BD9-BDCA-60A4020FAD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FA225-96BF-42CA-BE5C-CE4AE7EAC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54AAD9-4996-469A-9C1D-2E74C587B7A2}" type="datetime1">
              <a:rPr lang="en-US" smtClean="0"/>
              <a:t>Thu 22.05.25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7478-66F1-41A9-B105-72C0258C5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E8CF-F511-42D6-BB56-E58C8EB50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E06BDFA-72E5-4619-B73D-0D2CBC51F0BE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svg"/><Relationship Id="rId3" Type="http://schemas.openxmlformats.org/officeDocument/2006/relationships/image" Target="../media/image2.pn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30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8EE846-178D-40AC-A224-7C9DFA72A759}"/>
              </a:ext>
            </a:extLst>
          </p:cNvPr>
          <p:cNvSpPr txBox="1"/>
          <p:nvPr/>
        </p:nvSpPr>
        <p:spPr>
          <a:xfrm>
            <a:off x="713521" y="5319583"/>
            <a:ext cx="51598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ro-RO" sz="16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Elev(a)</a:t>
            </a:r>
            <a:r>
              <a:rPr lang="en-US" sz="16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ro-RO" sz="1600" b="1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Furtună Aurelia</a:t>
            </a:r>
            <a:endParaRPr lang="ro-RO" sz="1600" b="1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ro-RO" sz="16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Grupa</a:t>
            </a:r>
            <a:r>
              <a:rPr lang="en-US" sz="16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ro-MD" sz="1600" b="1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RC</a:t>
            </a:r>
            <a:r>
              <a:rPr lang="ro-MD" sz="1600" b="1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-241</a:t>
            </a:r>
            <a:endParaRPr lang="en-US" sz="1600" b="1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1600" b="1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Profesor</a:t>
            </a:r>
            <a:r>
              <a:rPr lang="en-US" sz="16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Magdalena Moraru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16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endParaRPr lang="en-US" sz="2000" b="1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374" y="2508613"/>
            <a:ext cx="859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TEMA: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Dezvoltarea unei platforme digitale pentru generarea testelor psihologice</a:t>
            </a:r>
            <a:endParaRPr lang="ru-RU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3215" y="1761933"/>
            <a:ext cx="385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ro-RO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țiere</a:t>
            </a:r>
            <a:endParaRPr lang="ru-RU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5DE04-449F-4C88-BF95-9F65F7089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310" y="429255"/>
            <a:ext cx="1635608" cy="995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117" y="1666279"/>
            <a:ext cx="7369765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MD" sz="3200" b="1" dirty="0">
                <a:solidFill>
                  <a:srgbClr val="006B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Scopul </a:t>
            </a:r>
            <a:r>
              <a:rPr lang="pt-BR" sz="3200" b="1" dirty="0">
                <a:solidFill>
                  <a:srgbClr val="006B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Aplicației de </a:t>
            </a:r>
            <a:r>
              <a:rPr lang="ro-RO" sz="3200" b="1" dirty="0" smtClean="0">
                <a:solidFill>
                  <a:srgbClr val="006B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Testarea a personalității</a:t>
            </a:r>
            <a:endParaRPr lang="ro-MD" sz="3200" b="1" dirty="0">
              <a:solidFill>
                <a:srgbClr val="006B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C2715-A7D8-4D29-8637-ACA6E0B89A36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EEC2D-119B-4FA3-BC71-931E19DEB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2749D5-CF32-4AC2-B874-65FE9A378A45}"/>
              </a:ext>
            </a:extLst>
          </p:cNvPr>
          <p:cNvSpPr txBox="1"/>
          <p:nvPr/>
        </p:nvSpPr>
        <p:spPr>
          <a:xfrm>
            <a:off x="788790" y="4018556"/>
            <a:ext cx="756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7" name="TextBox 6"/>
          <p:cNvSpPr txBox="1"/>
          <p:nvPr/>
        </p:nvSpPr>
        <p:spPr>
          <a:xfrm>
            <a:off x="788790" y="3196360"/>
            <a:ext cx="765308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dirty="0" smtClean="0"/>
              <a:t>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noastră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experiență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accesibilă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clară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relevantă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autoexplorare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își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înțeleagă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trăsăturile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personalitate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stilurile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emoționale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reacționează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diverse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situații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vieții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cotidiene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psihologice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ușor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parcurs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obține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perspective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valoroase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sine, care pot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sprijini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relaționarea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armonioasă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ceilalți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decizii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conștiente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ești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căutarea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introspecții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confirmări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curiozități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îți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cadru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explorezi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dorim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aducem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psihologia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aproape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oameni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mod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prietenos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echilibrat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nevoilor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Adevărata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schimbare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începe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autocunoașterea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5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117" y="1788146"/>
            <a:ext cx="73697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MD" sz="3200" b="1" dirty="0">
                <a:solidFill>
                  <a:srgbClr val="006B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Obiectivele </a:t>
            </a:r>
            <a:endParaRPr lang="ru-RU" sz="3200" b="1" dirty="0">
              <a:solidFill>
                <a:srgbClr val="006B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227E6-C239-4A5E-89AA-4DF431899EDE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3447A-DE2F-4E30-875E-B6751EE9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7767" y="2784022"/>
            <a:ext cx="76091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personalităților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la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obiective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sprijine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autocunoașterea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Facilitarea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autocunoașterii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Promovarea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inteligenței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emoționale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echilibrului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interior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Accesibilitate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ușurință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Sprijinirea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dezvoltării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Oferirea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cadru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fundamente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științifice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Stimularea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curiozității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dialogului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interior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7117" y="1466191"/>
            <a:ext cx="73697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MD" sz="3200" b="1" dirty="0">
                <a:solidFill>
                  <a:srgbClr val="006B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Tehnologii utilizate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549AB-4C00-4F82-9965-F03F9DB87FE8}"/>
              </a:ext>
            </a:extLst>
          </p:cNvPr>
          <p:cNvSpPr txBox="1"/>
          <p:nvPr/>
        </p:nvSpPr>
        <p:spPr>
          <a:xfrm>
            <a:off x="0" y="252246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BDBD0-C4D8-45D3-BD7A-87B7D095B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11E887-8051-47E8-9DC2-9AF88A6BBE59}"/>
              </a:ext>
            </a:extLst>
          </p:cNvPr>
          <p:cNvSpPr txBox="1"/>
          <p:nvPr/>
        </p:nvSpPr>
        <p:spPr>
          <a:xfrm>
            <a:off x="1538184" y="2095412"/>
            <a:ext cx="677180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dirty="0">
                <a:solidFill>
                  <a:srgbClr val="006B9B"/>
                </a:solidFill>
                <a:latin typeface="Candara" panose="020E0502030303020204" pitchFamily="34" charset="0"/>
              </a:rPr>
              <a:t>HTML: </a:t>
            </a:r>
            <a:endParaRPr lang="en-US" altLang="ru-RU" b="1" dirty="0">
              <a:solidFill>
                <a:srgbClr val="006B9B"/>
              </a:solidFill>
              <a:latin typeface="Candara" panose="020E0502030303020204" pitchFamily="34" charset="0"/>
            </a:endParaRPr>
          </a:p>
          <a:p>
            <a:r>
              <a:rPr lang="ru-RU" altLang="ru-RU" sz="1600" dirty="0" err="1">
                <a:latin typeface="Candara" panose="020E0502030303020204" pitchFamily="34" charset="0"/>
              </a:rPr>
              <a:t>Structura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conținutul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paginilor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web</a:t>
            </a:r>
            <a:r>
              <a:rPr lang="ru-RU" altLang="ru-RU" sz="1600" dirty="0">
                <a:latin typeface="Candara" panose="020E0502030303020204" pitchFamily="34" charset="0"/>
              </a:rPr>
              <a:t> (</a:t>
            </a:r>
            <a:r>
              <a:rPr lang="ru-RU" altLang="ru-RU" sz="1600" dirty="0" err="1">
                <a:latin typeface="Candara" panose="020E0502030303020204" pitchFamily="34" charset="0"/>
              </a:rPr>
              <a:t>formulare</a:t>
            </a:r>
            <a:r>
              <a:rPr lang="ru-RU" altLang="ru-RU" sz="1600" dirty="0">
                <a:latin typeface="Candara" panose="020E0502030303020204" pitchFamily="34" charset="0"/>
              </a:rPr>
              <a:t>, </a:t>
            </a:r>
            <a:r>
              <a:rPr lang="ru-RU" altLang="ru-RU" sz="1600" dirty="0" err="1">
                <a:latin typeface="Candara" panose="020E0502030303020204" pitchFamily="34" charset="0"/>
              </a:rPr>
              <a:t>text</a:t>
            </a:r>
            <a:r>
              <a:rPr lang="ru-RU" altLang="ru-RU" sz="1600" dirty="0">
                <a:latin typeface="Candara" panose="020E0502030303020204" pitchFamily="34" charset="0"/>
              </a:rPr>
              <a:t>, </a:t>
            </a:r>
            <a:r>
              <a:rPr lang="ru-RU" altLang="ru-RU" sz="1600" dirty="0" err="1">
                <a:latin typeface="Candara" panose="020E0502030303020204" pitchFamily="34" charset="0"/>
              </a:rPr>
              <a:t>etc</a:t>
            </a:r>
            <a:r>
              <a:rPr lang="ru-RU" altLang="ru-RU" sz="1600" dirty="0">
                <a:latin typeface="Candara" panose="020E0502030303020204" pitchFamily="34" charset="0"/>
              </a:rPr>
              <a:t>.)</a:t>
            </a:r>
            <a:r>
              <a:rPr lang="ru-RU" altLang="ru-RU" dirty="0">
                <a:latin typeface="Candara" panose="020E0502030303020204" pitchFamily="34" charset="0"/>
              </a:rPr>
              <a:t>. </a:t>
            </a:r>
            <a:endParaRPr lang="en-US" altLang="ru-RU" dirty="0">
              <a:latin typeface="Candara" panose="020E0502030303020204" pitchFamily="34" charset="0"/>
            </a:endParaRPr>
          </a:p>
          <a:p>
            <a:endParaRPr lang="en-US" altLang="ru-RU" sz="900" dirty="0">
              <a:latin typeface="Candara" panose="020E0502030303020204" pitchFamily="34" charset="0"/>
            </a:endParaRPr>
          </a:p>
          <a:p>
            <a:r>
              <a:rPr lang="ru-RU" altLang="ru-RU" b="1" dirty="0">
                <a:solidFill>
                  <a:srgbClr val="006B9B"/>
                </a:solidFill>
                <a:latin typeface="Candara" panose="020E0502030303020204" pitchFamily="34" charset="0"/>
              </a:rPr>
              <a:t>CSS: </a:t>
            </a:r>
            <a:endParaRPr lang="en-US" altLang="ru-RU" b="1" dirty="0">
              <a:solidFill>
                <a:srgbClr val="006B9B"/>
              </a:solidFill>
              <a:latin typeface="Candara" panose="020E0502030303020204" pitchFamily="34" charset="0"/>
            </a:endParaRPr>
          </a:p>
          <a:p>
            <a:r>
              <a:rPr lang="ru-RU" altLang="ru-RU" sz="1600" dirty="0" err="1">
                <a:latin typeface="Candara" panose="020E0502030303020204" pitchFamily="34" charset="0"/>
              </a:rPr>
              <a:t>Definește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aspectul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vizual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al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elementelor</a:t>
            </a:r>
            <a:r>
              <a:rPr lang="ru-RU" altLang="ru-RU" sz="1600" dirty="0">
                <a:latin typeface="Candara" panose="020E0502030303020204" pitchFamily="34" charset="0"/>
              </a:rPr>
              <a:t> HTML (</a:t>
            </a:r>
            <a:r>
              <a:rPr lang="ru-RU" altLang="ru-RU" sz="1600" dirty="0" err="1">
                <a:latin typeface="Candara" panose="020E0502030303020204" pitchFamily="34" charset="0"/>
              </a:rPr>
              <a:t>culori</a:t>
            </a:r>
            <a:r>
              <a:rPr lang="ru-RU" altLang="ru-RU" sz="1600" dirty="0">
                <a:latin typeface="Candara" panose="020E0502030303020204" pitchFamily="34" charset="0"/>
              </a:rPr>
              <a:t>, </a:t>
            </a:r>
            <a:r>
              <a:rPr lang="ru-RU" altLang="ru-RU" sz="1600" dirty="0" err="1">
                <a:latin typeface="Candara" panose="020E0502030303020204" pitchFamily="34" charset="0"/>
              </a:rPr>
              <a:t>fonturi</a:t>
            </a:r>
            <a:r>
              <a:rPr lang="ru-RU" altLang="ru-RU" sz="1600" dirty="0">
                <a:latin typeface="Candara" panose="020E0502030303020204" pitchFamily="34" charset="0"/>
              </a:rPr>
              <a:t>, </a:t>
            </a:r>
            <a:r>
              <a:rPr lang="ru-RU" altLang="ru-RU" sz="1600" dirty="0" err="1">
                <a:latin typeface="Candara" panose="020E0502030303020204" pitchFamily="34" charset="0"/>
              </a:rPr>
              <a:t>layout</a:t>
            </a:r>
            <a:r>
              <a:rPr lang="ru-RU" altLang="ru-RU" sz="1600" dirty="0">
                <a:latin typeface="Candara" panose="020E0502030303020204" pitchFamily="34" charset="0"/>
              </a:rPr>
              <a:t>). </a:t>
            </a:r>
            <a:endParaRPr lang="en-US" altLang="ru-RU" sz="1600" dirty="0">
              <a:latin typeface="Candara" panose="020E0502030303020204" pitchFamily="34" charset="0"/>
            </a:endParaRPr>
          </a:p>
          <a:p>
            <a:endParaRPr lang="en-US" altLang="ru-RU" sz="900" b="1" dirty="0">
              <a:latin typeface="Candara" panose="020E0502030303020204" pitchFamily="34" charset="0"/>
            </a:endParaRPr>
          </a:p>
          <a:p>
            <a:r>
              <a:rPr lang="ru-RU" altLang="ru-RU" b="1" dirty="0">
                <a:solidFill>
                  <a:srgbClr val="006B9B"/>
                </a:solidFill>
                <a:latin typeface="Candara" panose="020E0502030303020204" pitchFamily="34" charset="0"/>
              </a:rPr>
              <a:t>JavaScript: </a:t>
            </a:r>
            <a:endParaRPr lang="en-US" altLang="ru-RU" b="1" dirty="0">
              <a:solidFill>
                <a:srgbClr val="006B9B"/>
              </a:solidFill>
              <a:latin typeface="Candara" panose="020E0502030303020204" pitchFamily="34" charset="0"/>
            </a:endParaRPr>
          </a:p>
          <a:p>
            <a:r>
              <a:rPr lang="ru-RU" altLang="ru-RU" sz="1600" dirty="0" err="1">
                <a:latin typeface="Candara" panose="020E0502030303020204" pitchFamily="34" charset="0"/>
              </a:rPr>
              <a:t>Adaugă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interactivitate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și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dinamism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aplicației</a:t>
            </a:r>
            <a:r>
              <a:rPr lang="ru-RU" altLang="ru-RU" sz="1600" dirty="0">
                <a:latin typeface="Candara" panose="020E0502030303020204" pitchFamily="34" charset="0"/>
              </a:rPr>
              <a:t> (</a:t>
            </a:r>
            <a:r>
              <a:rPr lang="ru-RU" altLang="ru-RU" sz="1600" dirty="0" err="1">
                <a:latin typeface="Candara" panose="020E0502030303020204" pitchFamily="34" charset="0"/>
              </a:rPr>
              <a:t>validări</a:t>
            </a:r>
            <a:r>
              <a:rPr lang="ru-RU" altLang="ru-RU" sz="1600" dirty="0">
                <a:latin typeface="Candara" panose="020E0502030303020204" pitchFamily="34" charset="0"/>
              </a:rPr>
              <a:t>, </a:t>
            </a:r>
            <a:r>
              <a:rPr lang="ru-RU" altLang="ru-RU" sz="1600" dirty="0" err="1">
                <a:latin typeface="Candara" panose="020E0502030303020204" pitchFamily="34" charset="0"/>
              </a:rPr>
              <a:t>manipulare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elemente</a:t>
            </a:r>
            <a:r>
              <a:rPr lang="ru-RU" altLang="ru-RU" sz="1600" dirty="0">
                <a:latin typeface="Candara" panose="020E0502030303020204" pitchFamily="34" charset="0"/>
              </a:rPr>
              <a:t>). </a:t>
            </a:r>
            <a:endParaRPr lang="en-US" altLang="ru-RU" sz="1600" dirty="0">
              <a:latin typeface="Candara" panose="020E0502030303020204" pitchFamily="34" charset="0"/>
            </a:endParaRPr>
          </a:p>
          <a:p>
            <a:endParaRPr lang="en-US" altLang="ru-RU" sz="900" b="1" dirty="0">
              <a:latin typeface="Candara" panose="020E0502030303020204" pitchFamily="34" charset="0"/>
            </a:endParaRPr>
          </a:p>
          <a:p>
            <a:r>
              <a:rPr lang="ru-RU" altLang="ru-RU" b="1" dirty="0">
                <a:solidFill>
                  <a:srgbClr val="006B9B"/>
                </a:solidFill>
                <a:latin typeface="Candara" panose="020E0502030303020204" pitchFamily="34" charset="0"/>
              </a:rPr>
              <a:t>JSON: </a:t>
            </a:r>
            <a:endParaRPr lang="en-US" altLang="ru-RU" b="1" dirty="0">
              <a:solidFill>
                <a:srgbClr val="006B9B"/>
              </a:solidFill>
              <a:latin typeface="Candara" panose="020E0502030303020204" pitchFamily="34" charset="0"/>
            </a:endParaRPr>
          </a:p>
          <a:p>
            <a:r>
              <a:rPr lang="ru-RU" altLang="ru-RU" sz="1600" dirty="0">
                <a:latin typeface="Candara" panose="020E0502030303020204" pitchFamily="34" charset="0"/>
              </a:rPr>
              <a:t>Format </a:t>
            </a:r>
            <a:r>
              <a:rPr lang="ru-RU" altLang="ru-RU" sz="1600" dirty="0" err="1">
                <a:latin typeface="Candara" panose="020E0502030303020204" pitchFamily="34" charset="0"/>
              </a:rPr>
              <a:t>pentru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stocarea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și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transferul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datelor</a:t>
            </a:r>
            <a:r>
              <a:rPr lang="ru-RU" altLang="ru-RU" sz="1600" dirty="0">
                <a:latin typeface="Candara" panose="020E0502030303020204" pitchFamily="34" charset="0"/>
              </a:rPr>
              <a:t>. </a:t>
            </a:r>
            <a:endParaRPr lang="en-US" altLang="ru-RU" sz="1600" dirty="0">
              <a:latin typeface="Candara" panose="020E0502030303020204" pitchFamily="34" charset="0"/>
            </a:endParaRPr>
          </a:p>
          <a:p>
            <a:endParaRPr lang="en-US" altLang="ru-RU" sz="1000" dirty="0">
              <a:latin typeface="Candara" panose="020E0502030303020204" pitchFamily="34" charset="0"/>
            </a:endParaRPr>
          </a:p>
          <a:p>
            <a:r>
              <a:rPr lang="ru-RU" altLang="ru-RU" b="1" dirty="0" err="1">
                <a:solidFill>
                  <a:srgbClr val="006B9B"/>
                </a:solidFill>
                <a:latin typeface="Candara" panose="020E0502030303020204" pitchFamily="34" charset="0"/>
              </a:rPr>
              <a:t>Git</a:t>
            </a:r>
            <a:r>
              <a:rPr lang="ru-RU" altLang="ru-RU" b="1" dirty="0">
                <a:solidFill>
                  <a:srgbClr val="006B9B"/>
                </a:solidFill>
                <a:latin typeface="Candara" panose="020E0502030303020204" pitchFamily="34" charset="0"/>
              </a:rPr>
              <a:t>: </a:t>
            </a:r>
            <a:endParaRPr lang="en-US" altLang="ru-RU" b="1" dirty="0">
              <a:solidFill>
                <a:srgbClr val="006B9B"/>
              </a:solidFill>
              <a:latin typeface="Candara" panose="020E0502030303020204" pitchFamily="34" charset="0"/>
            </a:endParaRPr>
          </a:p>
          <a:p>
            <a:r>
              <a:rPr lang="ru-RU" altLang="ru-RU" sz="1600" dirty="0" err="1">
                <a:latin typeface="Candara" panose="020E0502030303020204" pitchFamily="34" charset="0"/>
              </a:rPr>
              <a:t>Sistem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de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control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al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versiunilor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pentru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gestionarea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modificărilor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codului</a:t>
            </a:r>
            <a:r>
              <a:rPr lang="ru-RU" altLang="ru-RU" sz="1600" dirty="0">
                <a:latin typeface="Candara" panose="020E0502030303020204" pitchFamily="34" charset="0"/>
              </a:rPr>
              <a:t> </a:t>
            </a:r>
            <a:r>
              <a:rPr lang="ru-RU" altLang="ru-RU" sz="1600" dirty="0" err="1">
                <a:latin typeface="Candara" panose="020E0502030303020204" pitchFamily="34" charset="0"/>
              </a:rPr>
              <a:t>sursă</a:t>
            </a:r>
            <a:r>
              <a:rPr lang="ru-RU" altLang="ru-RU" sz="1600" dirty="0">
                <a:latin typeface="Candara" panose="020E0502030303020204" pitchFamily="34" charset="0"/>
              </a:rPr>
              <a:t>.</a:t>
            </a:r>
          </a:p>
          <a:p>
            <a:endParaRPr lang="ru-RU" altLang="ru-RU" sz="900" dirty="0">
              <a:latin typeface="Candara" panose="020E0502030303020204" pitchFamily="34" charset="0"/>
            </a:endParaRPr>
          </a:p>
          <a:p>
            <a:r>
              <a:rPr lang="ro-RO" b="1" dirty="0">
                <a:solidFill>
                  <a:srgbClr val="006B9B"/>
                </a:solidFill>
                <a:latin typeface="Candara" panose="020E0502030303020204" pitchFamily="34" charset="0"/>
              </a:rPr>
              <a:t>GitHub:</a:t>
            </a:r>
            <a:r>
              <a:rPr lang="ro-RO" dirty="0">
                <a:solidFill>
                  <a:srgbClr val="006B9B"/>
                </a:solidFill>
                <a:latin typeface="Candara" panose="020E0502030303020204" pitchFamily="34" charset="0"/>
              </a:rPr>
              <a:t> </a:t>
            </a:r>
            <a:endParaRPr lang="ru-RU" dirty="0">
              <a:solidFill>
                <a:srgbClr val="006B9B"/>
              </a:solidFill>
              <a:latin typeface="Candara" panose="020E0502030303020204" pitchFamily="34" charset="0"/>
            </a:endParaRPr>
          </a:p>
          <a:p>
            <a:r>
              <a:rPr lang="ro-RO" sz="1600" dirty="0">
                <a:latin typeface="Candara" panose="020E0502030303020204" pitchFamily="34" charset="0"/>
              </a:rPr>
              <a:t>Platformă de găzduire a depozitului Git, facilitând colaborarea și gestionarea proiectului.</a:t>
            </a:r>
          </a:p>
        </p:txBody>
      </p:sp>
      <p:pic>
        <p:nvPicPr>
          <p:cNvPr id="3075" name="Picture 3" descr="HTML - Wikipedia">
            <a:extLst>
              <a:ext uri="{FF2B5EF4-FFF2-40B4-BE49-F238E27FC236}">
                <a16:creationId xmlns:a16="http://schemas.microsoft.com/office/drawing/2014/main" id="{B564696F-1E43-D693-696A-E3E303598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3" y="2120660"/>
            <a:ext cx="605488" cy="60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Beginner's Guide to Learning CSS: Cascading Style Sheets Tutorial - Custom  Software, Infinite Possibilities.">
            <a:extLst>
              <a:ext uri="{FF2B5EF4-FFF2-40B4-BE49-F238E27FC236}">
                <a16:creationId xmlns:a16="http://schemas.microsoft.com/office/drawing/2014/main" id="{FD3005CC-E172-2F8C-2870-A93F7027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67" y="2795843"/>
            <a:ext cx="937500" cy="5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Introduction to JavaScript - JBSTechInfo | A Technology Driven Group">
            <a:extLst>
              <a:ext uri="{FF2B5EF4-FFF2-40B4-BE49-F238E27FC236}">
                <a16:creationId xmlns:a16="http://schemas.microsoft.com/office/drawing/2014/main" id="{F7A09958-2FCA-65E6-8535-669B78EA6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48" y="3472260"/>
            <a:ext cx="1055077" cy="59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JSON — Википедия">
            <a:extLst>
              <a:ext uri="{FF2B5EF4-FFF2-40B4-BE49-F238E27FC236}">
                <a16:creationId xmlns:a16="http://schemas.microsoft.com/office/drawing/2014/main" id="{208D8AD7-60A5-6494-BD64-AC09173DD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52" y="4156221"/>
            <a:ext cx="651067" cy="65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Git vector logo (.AI + .PDF + .CDR) download for free">
            <a:extLst>
              <a:ext uri="{FF2B5EF4-FFF2-40B4-BE49-F238E27FC236}">
                <a16:creationId xmlns:a16="http://schemas.microsoft.com/office/drawing/2014/main" id="{39A99BDC-EB4B-5965-5848-DA31B0B1E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76" y="4803074"/>
            <a:ext cx="959618" cy="95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GitHub - Wikipedia">
            <a:extLst>
              <a:ext uri="{FF2B5EF4-FFF2-40B4-BE49-F238E27FC236}">
                <a16:creationId xmlns:a16="http://schemas.microsoft.com/office/drawing/2014/main" id="{1B539BA6-00F5-EF5F-8150-2F84E4FE9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3" y="5738832"/>
            <a:ext cx="723560" cy="72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7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3726" y="1593406"/>
            <a:ext cx="6248674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M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Sisteme similar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b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4F24C-2E49-4505-994A-F7B95E2978E2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3934E-2257-45FD-8E60-27BF2D2C6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FC6DF0-F491-7D00-FBA5-F4F80B0B1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55" y="2286022"/>
            <a:ext cx="3463785" cy="20135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C10309-9D8A-1EA5-5C73-6BF2A89CA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261" y="2261475"/>
            <a:ext cx="4086808" cy="19820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2AC280-6AA0-F194-2BB5-0FFF510F0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3281" y="4559080"/>
            <a:ext cx="4217437" cy="20541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4D7919-5182-5342-97D3-B7113A74DC21}"/>
              </a:ext>
            </a:extLst>
          </p:cNvPr>
          <p:cNvSpPr txBox="1"/>
          <p:nvPr/>
        </p:nvSpPr>
        <p:spPr>
          <a:xfrm>
            <a:off x="1073548" y="1945950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123test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59BE3-A913-CAD4-35B5-007B7BB3502D}"/>
              </a:ext>
            </a:extLst>
          </p:cNvPr>
          <p:cNvSpPr txBox="1"/>
          <p:nvPr/>
        </p:nvSpPr>
        <p:spPr>
          <a:xfrm>
            <a:off x="5890916" y="1945950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E842F-11DB-FC89-704A-FD9BDF8AA109}"/>
              </a:ext>
            </a:extLst>
          </p:cNvPr>
          <p:cNvSpPr txBox="1"/>
          <p:nvPr/>
        </p:nvSpPr>
        <p:spPr>
          <a:xfrm>
            <a:off x="3620276" y="4299541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LYFTA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84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0BE65F-7D84-4882-AEA6-0B65752409A2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7777C-4BE3-428F-88A3-414C3BF93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F089DF1-BBC8-DCF3-E36A-35EC39196C95}"/>
              </a:ext>
            </a:extLst>
          </p:cNvPr>
          <p:cNvSpPr/>
          <p:nvPr/>
        </p:nvSpPr>
        <p:spPr>
          <a:xfrm>
            <a:off x="3051110" y="3532927"/>
            <a:ext cx="3153747" cy="1213946"/>
          </a:xfrm>
          <a:prstGeom prst="rect">
            <a:avLst/>
          </a:prstGeom>
          <a:solidFill>
            <a:srgbClr val="2355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Cerin</a:t>
            </a:r>
            <a:r>
              <a:rPr lang="ro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țe funcționale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Рисунок 26" descr="Флажок со сплошной заливкой">
            <a:extLst>
              <a:ext uri="{FF2B5EF4-FFF2-40B4-BE49-F238E27FC236}">
                <a16:creationId xmlns:a16="http://schemas.microsoft.com/office/drawing/2014/main" id="{53D0795D-4086-0759-42DE-E726F7691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24594" y="4839422"/>
            <a:ext cx="642359" cy="642359"/>
          </a:xfrm>
          <a:prstGeom prst="rect">
            <a:avLst/>
          </a:prstGeom>
        </p:spPr>
      </p:pic>
      <p:pic>
        <p:nvPicPr>
          <p:cNvPr id="29" name="Рисунок 28" descr="Дом со сплошной заливкой">
            <a:extLst>
              <a:ext uri="{FF2B5EF4-FFF2-40B4-BE49-F238E27FC236}">
                <a16:creationId xmlns:a16="http://schemas.microsoft.com/office/drawing/2014/main" id="{BF94BC10-161D-2450-9133-62C674DF2B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592991" y="2869629"/>
            <a:ext cx="642359" cy="642359"/>
          </a:xfrm>
          <a:prstGeom prst="rect">
            <a:avLst/>
          </a:prstGeom>
        </p:spPr>
      </p:pic>
      <p:pic>
        <p:nvPicPr>
          <p:cNvPr id="31" name="Рисунок 30" descr="Лампочка и шестеренка со сплошной заливкой">
            <a:extLst>
              <a:ext uri="{FF2B5EF4-FFF2-40B4-BE49-F238E27FC236}">
                <a16:creationId xmlns:a16="http://schemas.microsoft.com/office/drawing/2014/main" id="{701164AD-97A0-6A21-037C-2575D9097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264728" y="3865839"/>
            <a:ext cx="736004" cy="736004"/>
          </a:xfrm>
          <a:prstGeom prst="rect">
            <a:avLst/>
          </a:prstGeom>
        </p:spPr>
      </p:pic>
      <p:pic>
        <p:nvPicPr>
          <p:cNvPr id="33" name="Рисунок 32" descr="Блокировка со сплошной заливкой">
            <a:extLst>
              <a:ext uri="{FF2B5EF4-FFF2-40B4-BE49-F238E27FC236}">
                <a16:creationId xmlns:a16="http://schemas.microsoft.com/office/drawing/2014/main" id="{2514EEE1-200D-11DF-2247-60794FE5C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877047" y="2890568"/>
            <a:ext cx="642359" cy="642359"/>
          </a:xfrm>
          <a:prstGeom prst="rect">
            <a:avLst/>
          </a:prstGeom>
        </p:spPr>
      </p:pic>
      <p:pic>
        <p:nvPicPr>
          <p:cNvPr id="35" name="Рисунок 34" descr="Мускулистая рука со сплошной заливкой">
            <a:extLst>
              <a:ext uri="{FF2B5EF4-FFF2-40B4-BE49-F238E27FC236}">
                <a16:creationId xmlns:a16="http://schemas.microsoft.com/office/drawing/2014/main" id="{F21FB6B4-ABBC-DF90-982D-E249BC30D3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235350" y="3830190"/>
            <a:ext cx="642359" cy="642359"/>
          </a:xfrm>
          <a:prstGeom prst="rect">
            <a:avLst/>
          </a:prstGeom>
        </p:spPr>
      </p:pic>
      <p:pic>
        <p:nvPicPr>
          <p:cNvPr id="39" name="Рисунок 38" descr="Предупреждение со сплошной заливкой">
            <a:extLst>
              <a:ext uri="{FF2B5EF4-FFF2-40B4-BE49-F238E27FC236}">
                <a16:creationId xmlns:a16="http://schemas.microsoft.com/office/drawing/2014/main" id="{B79F7099-7AB9-826D-4112-25418D8DFC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977086" y="4894764"/>
            <a:ext cx="581369" cy="581369"/>
          </a:xfrm>
          <a:prstGeom prst="rect">
            <a:avLst/>
          </a:prstGeom>
        </p:spPr>
      </p:pic>
      <p:sp>
        <p:nvSpPr>
          <p:cNvPr id="44" name="Стрелка: влево 43">
            <a:extLst>
              <a:ext uri="{FF2B5EF4-FFF2-40B4-BE49-F238E27FC236}">
                <a16:creationId xmlns:a16="http://schemas.microsoft.com/office/drawing/2014/main" id="{4C673DE7-853F-C70B-3F0F-9BFC00583542}"/>
              </a:ext>
            </a:extLst>
          </p:cNvPr>
          <p:cNvSpPr/>
          <p:nvPr/>
        </p:nvSpPr>
        <p:spPr>
          <a:xfrm>
            <a:off x="1845242" y="4161720"/>
            <a:ext cx="371239" cy="12419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: вверх 47">
            <a:extLst>
              <a:ext uri="{FF2B5EF4-FFF2-40B4-BE49-F238E27FC236}">
                <a16:creationId xmlns:a16="http://schemas.microsoft.com/office/drawing/2014/main" id="{57A6E4F3-9E2D-BA2A-F10F-515B545135D9}"/>
              </a:ext>
            </a:extLst>
          </p:cNvPr>
          <p:cNvSpPr/>
          <p:nvPr/>
        </p:nvSpPr>
        <p:spPr>
          <a:xfrm>
            <a:off x="5885130" y="2600441"/>
            <a:ext cx="121289" cy="288726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: вверх 49">
            <a:extLst>
              <a:ext uri="{FF2B5EF4-FFF2-40B4-BE49-F238E27FC236}">
                <a16:creationId xmlns:a16="http://schemas.microsoft.com/office/drawing/2014/main" id="{AB8C272A-877F-2827-1EFA-9DF67ED707D2}"/>
              </a:ext>
            </a:extLst>
          </p:cNvPr>
          <p:cNvSpPr/>
          <p:nvPr/>
        </p:nvSpPr>
        <p:spPr>
          <a:xfrm>
            <a:off x="3137583" y="2584534"/>
            <a:ext cx="121289" cy="288726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: вниз 51">
            <a:extLst>
              <a:ext uri="{FF2B5EF4-FFF2-40B4-BE49-F238E27FC236}">
                <a16:creationId xmlns:a16="http://schemas.microsoft.com/office/drawing/2014/main" id="{8CFF10F7-5B30-7E3E-4F6C-92C1E7C44755}"/>
              </a:ext>
            </a:extLst>
          </p:cNvPr>
          <p:cNvSpPr/>
          <p:nvPr/>
        </p:nvSpPr>
        <p:spPr>
          <a:xfrm>
            <a:off x="3195621" y="5481781"/>
            <a:ext cx="121289" cy="288726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Стрелка: вниз 52">
            <a:extLst>
              <a:ext uri="{FF2B5EF4-FFF2-40B4-BE49-F238E27FC236}">
                <a16:creationId xmlns:a16="http://schemas.microsoft.com/office/drawing/2014/main" id="{95A51313-06CB-2656-4028-D1AED03956B6}"/>
              </a:ext>
            </a:extLst>
          </p:cNvPr>
          <p:cNvSpPr/>
          <p:nvPr/>
        </p:nvSpPr>
        <p:spPr>
          <a:xfrm>
            <a:off x="5883692" y="5488643"/>
            <a:ext cx="121289" cy="288726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трелка: вправо 53">
            <a:extLst>
              <a:ext uri="{FF2B5EF4-FFF2-40B4-BE49-F238E27FC236}">
                <a16:creationId xmlns:a16="http://schemas.microsoft.com/office/drawing/2014/main" id="{A8A8C6DD-A23D-4A2C-D44B-CF6F522E1F19}"/>
              </a:ext>
            </a:extLst>
          </p:cNvPr>
          <p:cNvSpPr/>
          <p:nvPr/>
        </p:nvSpPr>
        <p:spPr>
          <a:xfrm>
            <a:off x="6908202" y="4171150"/>
            <a:ext cx="324279" cy="13965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14F0FD-FF8D-AD81-2BBB-A8FEEBC41F7F}"/>
              </a:ext>
            </a:extLst>
          </p:cNvPr>
          <p:cNvSpPr txBox="1"/>
          <p:nvPr/>
        </p:nvSpPr>
        <p:spPr>
          <a:xfrm>
            <a:off x="1977389" y="1906554"/>
            <a:ext cx="2441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solidFill>
                  <a:srgbClr val="006B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 și Deconectare</a:t>
            </a:r>
            <a:endParaRPr lang="ru-RU" b="1" dirty="0">
              <a:solidFill>
                <a:srgbClr val="006B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4414F8-BE59-B76B-4978-263A7E74983C}"/>
              </a:ext>
            </a:extLst>
          </p:cNvPr>
          <p:cNvSpPr txBox="1"/>
          <p:nvPr/>
        </p:nvSpPr>
        <p:spPr>
          <a:xfrm>
            <a:off x="6906957" y="3932258"/>
            <a:ext cx="23396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solidFill>
                  <a:srgbClr val="006B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Adăugarea Antrenamentelor</a:t>
            </a:r>
            <a:endParaRPr lang="ru-RU" b="1" dirty="0">
              <a:solidFill>
                <a:srgbClr val="006B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FAF7C-A08F-317F-68FD-621C7EC20879}"/>
              </a:ext>
            </a:extLst>
          </p:cNvPr>
          <p:cNvSpPr txBox="1"/>
          <p:nvPr/>
        </p:nvSpPr>
        <p:spPr>
          <a:xfrm>
            <a:off x="4601046" y="5804538"/>
            <a:ext cx="268657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solidFill>
                  <a:srgbClr val="006B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Afișarea Antrenamentelor Salvate</a:t>
            </a:r>
            <a:endParaRPr lang="ru-RU" b="1" dirty="0">
              <a:solidFill>
                <a:srgbClr val="006B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29BF5F-2904-0090-7ECA-9C18EC8E6EE7}"/>
              </a:ext>
            </a:extLst>
          </p:cNvPr>
          <p:cNvSpPr txBox="1"/>
          <p:nvPr/>
        </p:nvSpPr>
        <p:spPr>
          <a:xfrm>
            <a:off x="4916005" y="1905096"/>
            <a:ext cx="20595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solidFill>
                  <a:srgbClr val="006B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Navigare Principală</a:t>
            </a:r>
            <a:endParaRPr lang="ru-RU" b="1" dirty="0">
              <a:solidFill>
                <a:srgbClr val="006B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E6C44F-E849-180E-A533-7DA1B9B36285}"/>
              </a:ext>
            </a:extLst>
          </p:cNvPr>
          <p:cNvSpPr txBox="1"/>
          <p:nvPr/>
        </p:nvSpPr>
        <p:spPr>
          <a:xfrm>
            <a:off x="110316" y="3900649"/>
            <a:ext cx="1934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solidFill>
                  <a:srgbClr val="006B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Afișare Recomandări</a:t>
            </a:r>
            <a:endParaRPr lang="ru-RU" b="1" dirty="0">
              <a:solidFill>
                <a:srgbClr val="006B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BED1FBF-5E83-48ED-DD1E-9A88843B115D}"/>
              </a:ext>
            </a:extLst>
          </p:cNvPr>
          <p:cNvSpPr txBox="1"/>
          <p:nvPr/>
        </p:nvSpPr>
        <p:spPr>
          <a:xfrm>
            <a:off x="2671777" y="5804538"/>
            <a:ext cx="1191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solidFill>
                  <a:srgbClr val="006B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Validarea Datelor</a:t>
            </a:r>
            <a:endParaRPr lang="ru-RU" b="1" dirty="0">
              <a:solidFill>
                <a:srgbClr val="006B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3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117" y="1788146"/>
            <a:ext cx="73697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Prezentarea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ro-M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ționalului realizat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94EC1-16DF-44A1-BE40-8B85359F3870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6D9D1-A541-471F-A2A6-BF05B1DAE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63A45E-D8D0-6948-D01B-EE5A30241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809" y="2372921"/>
            <a:ext cx="4820379" cy="23029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E93F65-691A-3805-DAC4-CFE55494C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42" y="4770462"/>
            <a:ext cx="7240911" cy="18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9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8212" y="1577935"/>
            <a:ext cx="736976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MD" sz="6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ru-RU" sz="6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8D4AE-9258-4C22-AD42-354556FB745E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F27EA-0CF9-44D8-ADED-DEF1EC657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EEB29B-B2D5-E37B-8F5A-C5DFACDAA3B3}"/>
              </a:ext>
            </a:extLst>
          </p:cNvPr>
          <p:cNvSpPr txBox="1"/>
          <p:nvPr/>
        </p:nvSpPr>
        <p:spPr>
          <a:xfrm>
            <a:off x="1473363" y="2797673"/>
            <a:ext cx="702682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solidFill>
                  <a:srgbClr val="006B9B"/>
                </a:solidFill>
                <a:latin typeface="Candara" panose="020E0502030303020204" pitchFamily="34" charset="0"/>
              </a:rPr>
              <a:t>Aplicație Relevanta</a:t>
            </a:r>
          </a:p>
          <a:p>
            <a:r>
              <a:rPr lang="ro-RO" sz="1600" dirty="0">
                <a:latin typeface="Candara" panose="020E0502030303020204" pitchFamily="34" charset="0"/>
              </a:rPr>
              <a:t>Aplicația dezvoltată răspunde unei nevoi reale: monitorizarea antrenamentelor.</a:t>
            </a:r>
          </a:p>
          <a:p>
            <a:endParaRPr lang="ro-RO" sz="1600" dirty="0">
              <a:latin typeface="Candara" panose="020E0502030303020204" pitchFamily="34" charset="0"/>
            </a:endParaRPr>
          </a:p>
          <a:p>
            <a:r>
              <a:rPr lang="ro-RO" b="1" dirty="0">
                <a:solidFill>
                  <a:srgbClr val="006B9B"/>
                </a:solidFill>
                <a:latin typeface="Candara" panose="020E0502030303020204" pitchFamily="34" charset="0"/>
              </a:rPr>
              <a:t>Structură Modulară</a:t>
            </a:r>
          </a:p>
          <a:p>
            <a:r>
              <a:rPr lang="ro-RO" sz="1600" dirty="0">
                <a:latin typeface="Candara" panose="020E0502030303020204" pitchFamily="34" charset="0"/>
              </a:rPr>
              <a:t>Structura modulară (autentificare, navigare, conținut) asigură flexibilitate și scalabilitate.</a:t>
            </a:r>
          </a:p>
          <a:p>
            <a:pPr>
              <a:buFont typeface="Arial" panose="020B0604020202020204" pitchFamily="34" charset="0"/>
              <a:buChar char="•"/>
            </a:pPr>
            <a:endParaRPr lang="ro-RO" sz="1600" dirty="0">
              <a:latin typeface="Candara" panose="020E0502030303020204" pitchFamily="34" charset="0"/>
            </a:endParaRPr>
          </a:p>
          <a:p>
            <a:r>
              <a:rPr lang="ro-RO" b="1" dirty="0">
                <a:solidFill>
                  <a:srgbClr val="006B9B"/>
                </a:solidFill>
                <a:latin typeface="Candara" panose="020E0502030303020204" pitchFamily="34" charset="0"/>
              </a:rPr>
              <a:t>Proces Complet</a:t>
            </a:r>
          </a:p>
          <a:p>
            <a:r>
              <a:rPr lang="ro-RO" sz="1600" dirty="0">
                <a:latin typeface="Candara" panose="020E0502030303020204" pitchFamily="34" charset="0"/>
              </a:rPr>
              <a:t>A fost respectat procesul complet de dezvoltare: analiză, proiectare, implementare, testare.</a:t>
            </a:r>
          </a:p>
          <a:p>
            <a:pPr>
              <a:buFont typeface="Arial" panose="020B0604020202020204" pitchFamily="34" charset="0"/>
              <a:buChar char="•"/>
            </a:pPr>
            <a:endParaRPr lang="ro-RO" sz="1600" dirty="0">
              <a:latin typeface="Candara" panose="020E0502030303020204" pitchFamily="34" charset="0"/>
            </a:endParaRPr>
          </a:p>
          <a:p>
            <a:r>
              <a:rPr lang="ro-RO" b="1" dirty="0">
                <a:solidFill>
                  <a:srgbClr val="006B9B"/>
                </a:solidFill>
                <a:latin typeface="Candara" panose="020E0502030303020204" pitchFamily="34" charset="0"/>
              </a:rPr>
              <a:t>Design Centrat pe Utilizator</a:t>
            </a:r>
          </a:p>
          <a:p>
            <a:r>
              <a:rPr lang="ro-RO" sz="1600" dirty="0">
                <a:latin typeface="Candara" panose="020E0502030303020204" pitchFamily="34" charset="0"/>
              </a:rPr>
              <a:t>Design-ul este responsiv, intuitiv și ușor de extins pentru viitoare îmbunătățiri.</a:t>
            </a:r>
          </a:p>
          <a:p>
            <a:endParaRPr lang="ru-RU" sz="1600" dirty="0">
              <a:latin typeface="Candara" panose="020E0502030303020204" pitchFamily="34" charset="0"/>
            </a:endParaRPr>
          </a:p>
        </p:txBody>
      </p:sp>
      <p:pic>
        <p:nvPicPr>
          <p:cNvPr id="7" name="Рисунок 6" descr="Интернет со сплошной заливкой">
            <a:extLst>
              <a:ext uri="{FF2B5EF4-FFF2-40B4-BE49-F238E27FC236}">
                <a16:creationId xmlns:a16="http://schemas.microsoft.com/office/drawing/2014/main" id="{7941F9F6-3781-B3B6-E88A-2BDC2297F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7420" y="5417201"/>
            <a:ext cx="914400" cy="914400"/>
          </a:xfrm>
          <a:prstGeom prst="rect">
            <a:avLst/>
          </a:prstGeom>
        </p:spPr>
      </p:pic>
      <p:pic>
        <p:nvPicPr>
          <p:cNvPr id="11" name="Рисунок 10" descr="Фрагменты головоломки со сплошной заливкой">
            <a:extLst>
              <a:ext uri="{FF2B5EF4-FFF2-40B4-BE49-F238E27FC236}">
                <a16:creationId xmlns:a16="http://schemas.microsoft.com/office/drawing/2014/main" id="{83CE590E-7DB3-3A08-F5E8-C16EC23A99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67420" y="3560211"/>
            <a:ext cx="914400" cy="914400"/>
          </a:xfrm>
          <a:prstGeom prst="rect">
            <a:avLst/>
          </a:prstGeom>
        </p:spPr>
      </p:pic>
      <p:pic>
        <p:nvPicPr>
          <p:cNvPr id="13" name="Рисунок 12" descr="Круговая диаграмма со сплошной заливкой">
            <a:extLst>
              <a:ext uri="{FF2B5EF4-FFF2-40B4-BE49-F238E27FC236}">
                <a16:creationId xmlns:a16="http://schemas.microsoft.com/office/drawing/2014/main" id="{287BD4D5-231F-7B66-81BE-42FBCAC3F7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04082" y="4628942"/>
            <a:ext cx="788259" cy="788259"/>
          </a:xfrm>
          <a:prstGeom prst="rect">
            <a:avLst/>
          </a:prstGeom>
        </p:spPr>
      </p:pic>
      <p:pic>
        <p:nvPicPr>
          <p:cNvPr id="15" name="Рисунок 14" descr="Одна шестеренка со сплошной заливкой">
            <a:extLst>
              <a:ext uri="{FF2B5EF4-FFF2-40B4-BE49-F238E27FC236}">
                <a16:creationId xmlns:a16="http://schemas.microsoft.com/office/drawing/2014/main" id="{E8307E08-01CB-934A-B37D-F11858EB1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41011" y="26845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0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0941" y="3394755"/>
            <a:ext cx="747790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MD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 mulțumesc pentru atenție !</a:t>
            </a:r>
            <a:endParaRPr lang="ru-RU" sz="4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55C44-B1CC-4CB3-934D-B74E52939E44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ACCEB-6F3A-4F77-A3D6-19EDE4F72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7987</TotalTime>
  <Words>382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SimSun</vt:lpstr>
      <vt:lpstr>Arial</vt:lpstr>
      <vt:lpstr>Calibri</vt:lpstr>
      <vt:lpstr>Calibri Light</vt:lpstr>
      <vt:lpstr>Candara</vt:lpstr>
      <vt:lpstr>PT Sans</vt:lpstr>
      <vt:lpstr>Times New Roman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serghei.aladin@gmail.com</dc:creator>
  <cp:lastModifiedBy>Student</cp:lastModifiedBy>
  <cp:revision>525</cp:revision>
  <dcterms:created xsi:type="dcterms:W3CDTF">2016-11-09T12:50:21Z</dcterms:created>
  <dcterms:modified xsi:type="dcterms:W3CDTF">2025-05-22T06:13:22Z</dcterms:modified>
</cp:coreProperties>
</file>