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61" r:id="rId2"/>
    <p:sldId id="260" r:id="rId3"/>
    <p:sldId id="257" r:id="rId4"/>
    <p:sldId id="284" r:id="rId5"/>
    <p:sldId id="262" r:id="rId6"/>
    <p:sldId id="258" r:id="rId7"/>
    <p:sldId id="263" r:id="rId8"/>
    <p:sldId id="259" r:id="rId9"/>
    <p:sldId id="264" r:id="rId10"/>
    <p:sldId id="266" r:id="rId11"/>
    <p:sldId id="275" r:id="rId12"/>
    <p:sldId id="274" r:id="rId13"/>
    <p:sldId id="276" r:id="rId14"/>
    <p:sldId id="277" r:id="rId15"/>
    <p:sldId id="278" r:id="rId16"/>
    <p:sldId id="279" r:id="rId17"/>
    <p:sldId id="281" r:id="rId18"/>
    <p:sldId id="280" r:id="rId19"/>
    <p:sldId id="268" r:id="rId20"/>
    <p:sldId id="271" r:id="rId21"/>
    <p:sldId id="272" r:id="rId22"/>
    <p:sldId id="285" r:id="rId23"/>
    <p:sldId id="273" r:id="rId24"/>
    <p:sldId id="283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1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B56"/>
    <a:srgbClr val="F63C2E"/>
    <a:srgbClr val="2014B8"/>
    <a:srgbClr val="F1597D"/>
    <a:srgbClr val="6F3D99"/>
    <a:srgbClr val="A92DA9"/>
    <a:srgbClr val="2F58AB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14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AAAF-7A79-4F2C-9868-4F9E43F7883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FB70A-B254-4964-88FF-75FE0BA8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 is a metric, defined by: No of employees that left during a specified period/ Total No. of employees for a particular period *100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Retention 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opposite of attrition rate in that you divide the number of employees who remained in your organization over a given period by the number of total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mean_age_attrition</a:t>
            </a:r>
            <a:r>
              <a:rPr lang="en-US" dirty="0"/>
              <a:t>= 33 </a:t>
            </a:r>
            <a:r>
              <a:rPr lang="en-US" dirty="0" err="1"/>
              <a:t>y.o</a:t>
            </a:r>
            <a:r>
              <a:rPr lang="en-US" dirty="0"/>
              <a:t>.</a:t>
            </a:r>
          </a:p>
          <a:p>
            <a:r>
              <a:rPr lang="en-US" dirty="0" err="1"/>
              <a:t>Mean_age_stayed</a:t>
            </a:r>
            <a:r>
              <a:rPr lang="en-US" dirty="0"/>
              <a:t> = 37 </a:t>
            </a:r>
            <a:r>
              <a:rPr lang="en-US" dirty="0" err="1"/>
              <a:t>y.o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First affected age group is </a:t>
            </a:r>
            <a:r>
              <a:rPr lang="en-US" sz="1200" dirty="0">
                <a:solidFill>
                  <a:srgbClr val="FF0000"/>
                </a:solidFill>
              </a:rPr>
              <a:t>18-30</a:t>
            </a:r>
            <a:r>
              <a:rPr lang="en-US" sz="1200" dirty="0"/>
              <a:t> years old in </a:t>
            </a:r>
            <a:r>
              <a:rPr lang="en-US" sz="1200" dirty="0">
                <a:solidFill>
                  <a:srgbClr val="FF0000"/>
                </a:solidFill>
              </a:rPr>
              <a:t>47 %</a:t>
            </a:r>
            <a:r>
              <a:rPr lang="en-US" sz="1200" dirty="0"/>
              <a:t> from those who left.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Second affected age group is </a:t>
            </a:r>
            <a:r>
              <a:rPr lang="en-US" sz="1200" dirty="0">
                <a:solidFill>
                  <a:srgbClr val="FF0000"/>
                </a:solidFill>
              </a:rPr>
              <a:t>31-40</a:t>
            </a:r>
            <a:r>
              <a:rPr lang="en-US" sz="1200" dirty="0"/>
              <a:t> years old in </a:t>
            </a:r>
            <a:r>
              <a:rPr lang="en-US" sz="1200" dirty="0">
                <a:solidFill>
                  <a:srgbClr val="FF0000"/>
                </a:solidFill>
              </a:rPr>
              <a:t>36 %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Third affected is </a:t>
            </a:r>
            <a:r>
              <a:rPr lang="en-US" sz="1200" dirty="0">
                <a:solidFill>
                  <a:srgbClr val="FF0000"/>
                </a:solidFill>
              </a:rPr>
              <a:t>41-50 </a:t>
            </a:r>
            <a:r>
              <a:rPr lang="en-US" sz="1200" dirty="0" err="1">
                <a:solidFill>
                  <a:srgbClr val="FF0000"/>
                </a:solidFill>
              </a:rPr>
              <a:t>y.o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  <a:r>
              <a:rPr lang="en-US" sz="1200" dirty="0"/>
              <a:t>– </a:t>
            </a:r>
            <a:r>
              <a:rPr lang="en-US" sz="1200" dirty="0">
                <a:solidFill>
                  <a:srgbClr val="FF0000"/>
                </a:solidFill>
              </a:rPr>
              <a:t>14 %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Fourth is </a:t>
            </a:r>
            <a:r>
              <a:rPr lang="en-US" sz="1200" dirty="0">
                <a:solidFill>
                  <a:srgbClr val="FF0000"/>
                </a:solidFill>
              </a:rPr>
              <a:t>51-60</a:t>
            </a:r>
            <a:r>
              <a:rPr lang="en-US" sz="1200" dirty="0"/>
              <a:t> </a:t>
            </a:r>
            <a:r>
              <a:rPr lang="en-US" sz="1200" dirty="0" err="1"/>
              <a:t>y.o</a:t>
            </a:r>
            <a:r>
              <a:rPr lang="en-US" sz="1200" dirty="0"/>
              <a:t>. – </a:t>
            </a:r>
            <a:r>
              <a:rPr lang="en-US" sz="1200" dirty="0">
                <a:solidFill>
                  <a:srgbClr val="FF0000"/>
                </a:solidFill>
              </a:rPr>
              <a:t>8%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7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Attrition rate of the organization is 16 % for the survey period.</a:t>
            </a:r>
          </a:p>
          <a:p>
            <a:r>
              <a:rPr lang="en-US" dirty="0"/>
              <a:t>It is more present until age of 40, for male in 3 % more than female, in Sales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Employees are leaving after 10 year of service in 92% of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Employees who left had a smaller monthly salary in all departments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Correlation-0.25 between </a:t>
            </a:r>
            <a:r>
              <a:rPr lang="en-US" dirty="0" err="1"/>
              <a:t>OverTime</a:t>
            </a:r>
            <a:r>
              <a:rPr lang="en-US" dirty="0"/>
              <a:t> and Attrition--&gt; more employees worked over time, higher chances to leave the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39.24 % of employees who left have a distance more than 10, but 60% left -with distance less than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FB70A-B254-4964-88FF-75FE0BA872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colearninglounge/employee-attri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F9DD-9349-F58A-3E72-3EF3FC31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30" y="1780718"/>
            <a:ext cx="11029615" cy="1497507"/>
          </a:xfrm>
        </p:spPr>
        <p:txBody>
          <a:bodyPr/>
          <a:lstStyle/>
          <a:p>
            <a:r>
              <a:rPr lang="en-US" dirty="0"/>
              <a:t>HUMAN RESOURCES </a:t>
            </a:r>
            <a:br>
              <a:rPr lang="en-US" dirty="0"/>
            </a:br>
            <a:r>
              <a:rPr lang="en-US" dirty="0"/>
              <a:t>Employee Attrition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3897-5666-36C6-C34E-FE2F01BB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230" y="3919247"/>
            <a:ext cx="11098617" cy="916703"/>
          </a:xfrm>
        </p:spPr>
        <p:txBody>
          <a:bodyPr>
            <a:normAutofit/>
          </a:bodyPr>
          <a:lstStyle/>
          <a:p>
            <a:r>
              <a:rPr lang="en-US" dirty="0"/>
              <a:t>Presented by:  Aurelia Tambur</a:t>
            </a:r>
          </a:p>
          <a:p>
            <a:r>
              <a:rPr lang="en-US" dirty="0"/>
              <a:t>Last updated:  July 21st,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330ABB65-3C13-B244-6177-9628C151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11" y="1932907"/>
            <a:ext cx="62579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8514BF-FA68-008A-8709-EB65DAF7D6E4}"/>
              </a:ext>
            </a:extLst>
          </p:cNvPr>
          <p:cNvSpPr txBox="1"/>
          <p:nvPr/>
        </p:nvSpPr>
        <p:spPr>
          <a:xfrm>
            <a:off x="463534" y="853142"/>
            <a:ext cx="434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Attrition and Retention Rate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7692B6-7D37-3A77-CE0F-7EAC431EF7EE}"/>
              </a:ext>
            </a:extLst>
          </p:cNvPr>
          <p:cNvGrpSpPr/>
          <p:nvPr/>
        </p:nvGrpSpPr>
        <p:grpSpPr>
          <a:xfrm>
            <a:off x="10014578" y="3516120"/>
            <a:ext cx="1857023" cy="938848"/>
            <a:chOff x="9668933" y="3552787"/>
            <a:chExt cx="1857023" cy="9388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32BE32-2AD2-0819-6234-36B853FF2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8814" y="4014452"/>
              <a:ext cx="282222" cy="477183"/>
            </a:xfrm>
            <a:prstGeom prst="straightConnector1">
              <a:avLst/>
            </a:prstGeom>
            <a:ln>
              <a:solidFill>
                <a:srgbClr val="EB4B56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C057D7-7CCA-59D2-43EC-B1629659F011}"/>
                </a:ext>
              </a:extLst>
            </p:cNvPr>
            <p:cNvSpPr txBox="1"/>
            <p:nvPr/>
          </p:nvSpPr>
          <p:spPr>
            <a:xfrm>
              <a:off x="9668933" y="3552787"/>
              <a:ext cx="1857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63C2E"/>
                  </a:solidFill>
                </a:rPr>
                <a:t>Attrition rate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33010B-81B6-9F46-6BB4-90D68375A2CB}"/>
              </a:ext>
            </a:extLst>
          </p:cNvPr>
          <p:cNvGrpSpPr/>
          <p:nvPr/>
        </p:nvGrpSpPr>
        <p:grpSpPr>
          <a:xfrm>
            <a:off x="4531252" y="1932907"/>
            <a:ext cx="2185985" cy="924613"/>
            <a:chOff x="3390727" y="1806226"/>
            <a:chExt cx="2185985" cy="9246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6323093-6FF4-D883-E877-81EAA6776BF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719" y="2301861"/>
              <a:ext cx="228409" cy="428978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FEA3D-D5EC-9C04-4366-193B6568BC6D}"/>
                </a:ext>
              </a:extLst>
            </p:cNvPr>
            <p:cNvSpPr txBox="1"/>
            <p:nvPr/>
          </p:nvSpPr>
          <p:spPr>
            <a:xfrm>
              <a:off x="3390727" y="1806226"/>
              <a:ext cx="2185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Retention rate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B4A90E-E99F-DC51-71A0-4751D9519F3B}"/>
              </a:ext>
            </a:extLst>
          </p:cNvPr>
          <p:cNvSpPr txBox="1"/>
          <p:nvPr/>
        </p:nvSpPr>
        <p:spPr>
          <a:xfrm>
            <a:off x="463534" y="2394572"/>
            <a:ext cx="406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To make a conclusion about them we should compare them with historical metrics of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6839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C26042-7E76-93CD-4A0A-84A27415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20" y="720018"/>
            <a:ext cx="5712785" cy="57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B2542-77BF-8C49-E9D9-7E46AC1296B5}"/>
              </a:ext>
            </a:extLst>
          </p:cNvPr>
          <p:cNvSpPr txBox="1"/>
          <p:nvPr/>
        </p:nvSpPr>
        <p:spPr>
          <a:xfrm>
            <a:off x="519290" y="733777"/>
            <a:ext cx="432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Demographics:  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2FA13-9D28-8789-1A51-34AFA2F67E76}"/>
              </a:ext>
            </a:extLst>
          </p:cNvPr>
          <p:cNvSpPr txBox="1"/>
          <p:nvPr/>
        </p:nvSpPr>
        <p:spPr>
          <a:xfrm>
            <a:off x="488279" y="2692804"/>
            <a:ext cx="451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It is increased until 40 y. 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0AFA4-CB46-F068-F6BD-243AFE167F61}"/>
              </a:ext>
            </a:extLst>
          </p:cNvPr>
          <p:cNvSpPr txBox="1"/>
          <p:nvPr/>
        </p:nvSpPr>
        <p:spPr>
          <a:xfrm>
            <a:off x="519290" y="1813550"/>
            <a:ext cx="361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Attrition is decreasing with aging.</a:t>
            </a:r>
          </a:p>
        </p:txBody>
      </p:sp>
    </p:spTree>
    <p:extLst>
      <p:ext uri="{BB962C8B-B14F-4D97-AF65-F5344CB8AC3E}">
        <p14:creationId xmlns:p14="http://schemas.microsoft.com/office/powerpoint/2010/main" val="4826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20BF4-B7DF-41D6-18F0-17BB5ED71A1E}"/>
              </a:ext>
            </a:extLst>
          </p:cNvPr>
          <p:cNvSpPr txBox="1"/>
          <p:nvPr/>
        </p:nvSpPr>
        <p:spPr>
          <a:xfrm>
            <a:off x="519290" y="733777"/>
            <a:ext cx="432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Demographics: 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001E9-2DED-3303-53FC-077E6FDC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06" y="1153432"/>
            <a:ext cx="5971117" cy="530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9C4A8-D86F-F5D3-3392-EDFA68702DF5}"/>
              </a:ext>
            </a:extLst>
          </p:cNvPr>
          <p:cNvSpPr txBox="1"/>
          <p:nvPr/>
        </p:nvSpPr>
        <p:spPr>
          <a:xfrm>
            <a:off x="812800" y="1761067"/>
            <a:ext cx="3838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Ratio female to male employee is 1:1,5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5D756-3720-97D8-6733-DCEB9C47C0BE}"/>
              </a:ext>
            </a:extLst>
          </p:cNvPr>
          <p:cNvSpPr txBox="1"/>
          <p:nvPr/>
        </p:nvSpPr>
        <p:spPr>
          <a:xfrm>
            <a:off x="812800" y="307505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Male left the company more than female by </a:t>
            </a:r>
            <a:r>
              <a:rPr lang="en-US" sz="2400" dirty="0">
                <a:solidFill>
                  <a:srgbClr val="FF0000"/>
                </a:solidFill>
              </a:rPr>
              <a:t>3 %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43B364-EE15-95D3-26CD-12D30332E2CE}"/>
              </a:ext>
            </a:extLst>
          </p:cNvPr>
          <p:cNvGrpSpPr/>
          <p:nvPr/>
        </p:nvGrpSpPr>
        <p:grpSpPr>
          <a:xfrm>
            <a:off x="10374489" y="856887"/>
            <a:ext cx="1241777" cy="1152535"/>
            <a:chOff x="10374489" y="856887"/>
            <a:chExt cx="1241777" cy="11525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704F34-0DE9-C957-7C0D-F2B49AB2A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4489" y="1256997"/>
              <a:ext cx="417689" cy="7524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87985-22A0-8592-D874-44572CE2F21F}"/>
                </a:ext>
              </a:extLst>
            </p:cNvPr>
            <p:cNvSpPr txBox="1"/>
            <p:nvPr/>
          </p:nvSpPr>
          <p:spPr>
            <a:xfrm>
              <a:off x="10735734" y="856887"/>
              <a:ext cx="880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17 %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D54FD-2F61-75D1-7888-4D0C5B5A4281}"/>
              </a:ext>
            </a:extLst>
          </p:cNvPr>
          <p:cNvGrpSpPr/>
          <p:nvPr/>
        </p:nvGrpSpPr>
        <p:grpSpPr>
          <a:xfrm>
            <a:off x="7309558" y="2042331"/>
            <a:ext cx="1055508" cy="1100752"/>
            <a:chOff x="7309558" y="2042331"/>
            <a:chExt cx="1055508" cy="110075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D6FF8F-FAD8-4721-DB67-9632187EB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9558" y="2390658"/>
              <a:ext cx="417689" cy="7524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01097D-AB47-A89D-9C44-0B99026DEACB}"/>
                </a:ext>
              </a:extLst>
            </p:cNvPr>
            <p:cNvSpPr txBox="1"/>
            <p:nvPr/>
          </p:nvSpPr>
          <p:spPr>
            <a:xfrm>
              <a:off x="7518402" y="2042331"/>
              <a:ext cx="846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14 %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6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C2D72ECB-2C23-4072-8A82-45FD5C07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69" y="874359"/>
            <a:ext cx="5836483" cy="58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FA73B-183C-8EDF-B310-4BC1B4C1874D}"/>
              </a:ext>
            </a:extLst>
          </p:cNvPr>
          <p:cNvSpPr txBox="1"/>
          <p:nvPr/>
        </p:nvSpPr>
        <p:spPr>
          <a:xfrm>
            <a:off x="632148" y="87435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Demographics: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Department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76FFF3-89A4-9140-BAFB-F3F01C31F0F9}"/>
              </a:ext>
            </a:extLst>
          </p:cNvPr>
          <p:cNvCxnSpPr/>
          <p:nvPr/>
        </p:nvCxnSpPr>
        <p:spPr>
          <a:xfrm>
            <a:off x="9965095" y="1216992"/>
            <a:ext cx="429208" cy="36117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D9DF1B-32E5-BFAC-1684-63BE6A34DA0D}"/>
              </a:ext>
            </a:extLst>
          </p:cNvPr>
          <p:cNvSpPr txBox="1"/>
          <p:nvPr/>
        </p:nvSpPr>
        <p:spPr>
          <a:xfrm>
            <a:off x="632148" y="1779297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Sales is the most affected -20%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99790-E3BE-EBFE-27BE-A5A334E9C6FE}"/>
              </a:ext>
            </a:extLst>
          </p:cNvPr>
          <p:cNvSpPr txBox="1"/>
          <p:nvPr/>
        </p:nvSpPr>
        <p:spPr>
          <a:xfrm>
            <a:off x="632148" y="2868901"/>
            <a:ext cx="4135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Human Resources- the second, 19% 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CBAF3-25E9-BF43-C4B5-52D1FED4A81F}"/>
              </a:ext>
            </a:extLst>
          </p:cNvPr>
          <p:cNvSpPr txBox="1"/>
          <p:nvPr/>
        </p:nvSpPr>
        <p:spPr>
          <a:xfrm>
            <a:off x="632148" y="3925089"/>
            <a:ext cx="357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Research &amp; Development- the least, 13% left</a:t>
            </a:r>
          </a:p>
        </p:txBody>
      </p:sp>
    </p:spTree>
    <p:extLst>
      <p:ext uri="{BB962C8B-B14F-4D97-AF65-F5344CB8AC3E}">
        <p14:creationId xmlns:p14="http://schemas.microsoft.com/office/powerpoint/2010/main" val="35680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5157BE4-2D0E-A73F-ED4D-B9B997F7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68" y="753763"/>
            <a:ext cx="5624383" cy="562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84451-191E-2BF8-0425-1BE31F80F026}"/>
              </a:ext>
            </a:extLst>
          </p:cNvPr>
          <p:cNvSpPr txBox="1"/>
          <p:nvPr/>
        </p:nvSpPr>
        <p:spPr>
          <a:xfrm>
            <a:off x="633046" y="2658366"/>
            <a:ext cx="502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92 % </a:t>
            </a:r>
            <a:r>
              <a:rPr lang="en-US" sz="2000" dirty="0"/>
              <a:t>of those who leave do it after 10 years of service.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E1817-26B6-93A6-31B3-3F35258D4A3B}"/>
              </a:ext>
            </a:extLst>
          </p:cNvPr>
          <p:cNvSpPr txBox="1"/>
          <p:nvPr/>
        </p:nvSpPr>
        <p:spPr>
          <a:xfrm>
            <a:off x="633046" y="994787"/>
            <a:ext cx="502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After how many years of service attrition happen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B17720-FF01-9400-D557-79700094616F}"/>
              </a:ext>
            </a:extLst>
          </p:cNvPr>
          <p:cNvCxnSpPr/>
          <p:nvPr/>
        </p:nvCxnSpPr>
        <p:spPr>
          <a:xfrm flipV="1">
            <a:off x="7914640" y="6051514"/>
            <a:ext cx="274320" cy="353266"/>
          </a:xfrm>
          <a:prstGeom prst="straightConnector1">
            <a:avLst/>
          </a:prstGeom>
          <a:ln w="28575" cap="flat" cmpd="sng" algn="ctr">
            <a:solidFill>
              <a:srgbClr val="EB4B5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6E2AD2C6-B958-B668-70C5-560E37B0B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44" y="637135"/>
            <a:ext cx="6079463" cy="596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692FF3-A921-0B0D-CF6A-FA6BD8C0A677}"/>
              </a:ext>
            </a:extLst>
          </p:cNvPr>
          <p:cNvSpPr txBox="1"/>
          <p:nvPr/>
        </p:nvSpPr>
        <p:spPr>
          <a:xfrm>
            <a:off x="783773" y="2727737"/>
            <a:ext cx="4220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From all departments employees who left had a smaller monthly salary than those who stayed.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5CEA2-80D0-633B-791C-9BB4BEC05CD8}"/>
              </a:ext>
            </a:extLst>
          </p:cNvPr>
          <p:cNvSpPr txBox="1"/>
          <p:nvPr/>
        </p:nvSpPr>
        <p:spPr>
          <a:xfrm>
            <a:off x="864158" y="894304"/>
            <a:ext cx="3044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+mj-lt"/>
              </a:rPr>
              <a:t>Salary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6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F0E2573-9B7C-8391-4C26-50F8904A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47" y="795286"/>
            <a:ext cx="52482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BFFB0-CD76-3376-AE91-B19281B12646}"/>
              </a:ext>
            </a:extLst>
          </p:cNvPr>
          <p:cNvSpPr txBox="1"/>
          <p:nvPr/>
        </p:nvSpPr>
        <p:spPr>
          <a:xfrm>
            <a:off x="864157" y="913694"/>
            <a:ext cx="2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+mj-lt"/>
              </a:rPr>
              <a:t>Overtime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7770E-893C-D6FD-B63D-A88723408350}"/>
              </a:ext>
            </a:extLst>
          </p:cNvPr>
          <p:cNvSpPr txBox="1"/>
          <p:nvPr/>
        </p:nvSpPr>
        <p:spPr>
          <a:xfrm>
            <a:off x="628178" y="1797390"/>
            <a:ext cx="465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More employees leave in case of </a:t>
            </a:r>
            <a:r>
              <a:rPr lang="en-US" sz="2000" dirty="0" err="1"/>
              <a:t>OverTime</a:t>
            </a:r>
            <a:r>
              <a:rPr lang="en-US" sz="2000" dirty="0"/>
              <a:t> working.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61344-8F9A-9634-B71D-101C5F4F9B12}"/>
              </a:ext>
            </a:extLst>
          </p:cNvPr>
          <p:cNvSpPr txBox="1"/>
          <p:nvPr/>
        </p:nvSpPr>
        <p:spPr>
          <a:xfrm>
            <a:off x="643251" y="3729919"/>
            <a:ext cx="397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correlation is weak.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63398-80A6-6650-36FF-4D6A67B9AE9B}"/>
              </a:ext>
            </a:extLst>
          </p:cNvPr>
          <p:cNvSpPr txBox="1"/>
          <p:nvPr/>
        </p:nvSpPr>
        <p:spPr>
          <a:xfrm>
            <a:off x="643251" y="2690731"/>
            <a:ext cx="343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!!! It is not causation, there is only correlation. </a:t>
            </a:r>
          </a:p>
        </p:txBody>
      </p:sp>
    </p:spTree>
    <p:extLst>
      <p:ext uri="{BB962C8B-B14F-4D97-AF65-F5344CB8AC3E}">
        <p14:creationId xmlns:p14="http://schemas.microsoft.com/office/powerpoint/2010/main" val="40718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F646B-8854-E122-C03B-AC56C6DDADB5}"/>
              </a:ext>
            </a:extLst>
          </p:cNvPr>
          <p:cNvSpPr txBox="1"/>
          <p:nvPr/>
        </p:nvSpPr>
        <p:spPr>
          <a:xfrm>
            <a:off x="793818" y="900556"/>
            <a:ext cx="291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Job Satisfaction</a:t>
            </a:r>
            <a:endParaRPr lang="en-US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A9D3FC-D7C3-68D9-5AF0-B1453EC3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3" y="713431"/>
            <a:ext cx="6640503" cy="58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67551-63CD-9B42-D66D-A8DCFD9806DB}"/>
              </a:ext>
            </a:extLst>
          </p:cNvPr>
          <p:cNvSpPr txBox="1"/>
          <p:nvPr/>
        </p:nvSpPr>
        <p:spPr>
          <a:xfrm>
            <a:off x="793817" y="1929283"/>
            <a:ext cx="403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Attrition is decreasing with higher score of job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922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4A7D7-18B2-AE38-19E0-57FB0BFD6166}"/>
              </a:ext>
            </a:extLst>
          </p:cNvPr>
          <p:cNvSpPr txBox="1"/>
          <p:nvPr/>
        </p:nvSpPr>
        <p:spPr>
          <a:xfrm>
            <a:off x="406158" y="729981"/>
            <a:ext cx="165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Traveling</a:t>
            </a:r>
            <a:endParaRPr lang="en-US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DBCFA6-0455-D3B5-04C8-DE322DB2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32" y="991591"/>
            <a:ext cx="4820139" cy="46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55F7B-8244-AB63-D988-F37218B227F3}"/>
              </a:ext>
            </a:extLst>
          </p:cNvPr>
          <p:cNvSpPr txBox="1"/>
          <p:nvPr/>
        </p:nvSpPr>
        <p:spPr>
          <a:xfrm>
            <a:off x="1053334" y="5657465"/>
            <a:ext cx="479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Most frequently employees that have business travel leave the company.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C13C3F1-2F69-EADE-9298-094F1456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22" y="991591"/>
            <a:ext cx="4292553" cy="42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E486F-170F-182C-267F-F9620A014097}"/>
              </a:ext>
            </a:extLst>
          </p:cNvPr>
          <p:cNvSpPr txBox="1"/>
          <p:nvPr/>
        </p:nvSpPr>
        <p:spPr>
          <a:xfrm>
            <a:off x="7375490" y="5620292"/>
            <a:ext cx="404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There is no correlation between distance from home and attrition.</a:t>
            </a:r>
          </a:p>
        </p:txBody>
      </p:sp>
    </p:spTree>
    <p:extLst>
      <p:ext uri="{BB962C8B-B14F-4D97-AF65-F5344CB8AC3E}">
        <p14:creationId xmlns:p14="http://schemas.microsoft.com/office/powerpoint/2010/main" val="32216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204-11BD-978F-F954-73D5EDF6F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220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BDF2-F03C-B631-9494-A23ACD14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42CA86-C03C-57FF-0971-FA664FCF398D}"/>
              </a:ext>
            </a:extLst>
          </p:cNvPr>
          <p:cNvGrpSpPr/>
          <p:nvPr/>
        </p:nvGrpSpPr>
        <p:grpSpPr>
          <a:xfrm>
            <a:off x="955116" y="2382946"/>
            <a:ext cx="4779004" cy="3969562"/>
            <a:chOff x="241304" y="1519743"/>
            <a:chExt cx="4779004" cy="39695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B09409-48D7-FCC9-0DC6-F7A5F8313525}"/>
                </a:ext>
              </a:extLst>
            </p:cNvPr>
            <p:cNvGrpSpPr/>
            <p:nvPr/>
          </p:nvGrpSpPr>
          <p:grpSpPr>
            <a:xfrm>
              <a:off x="241304" y="1519743"/>
              <a:ext cx="4763290" cy="307777"/>
              <a:chOff x="518433" y="1915375"/>
              <a:chExt cx="4187768" cy="38361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08956AE-8B71-62BD-DB67-F48CC7023B6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666389-6229-0B3F-E1E0-CF7AE79AA262}"/>
                  </a:ext>
                </a:extLst>
              </p:cNvPr>
              <p:cNvSpPr/>
              <p:nvPr/>
            </p:nvSpPr>
            <p:spPr>
              <a:xfrm>
                <a:off x="1170006" y="1915375"/>
                <a:ext cx="3536195" cy="38361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u="sng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Description and background of analysis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303822-B752-D809-CBF1-9FB9D11BEBF7}"/>
                </a:ext>
              </a:extLst>
            </p:cNvPr>
            <p:cNvGrpSpPr/>
            <p:nvPr/>
          </p:nvGrpSpPr>
          <p:grpSpPr>
            <a:xfrm>
              <a:off x="241304" y="2337389"/>
              <a:ext cx="4779003" cy="615553"/>
              <a:chOff x="518433" y="2717554"/>
              <a:chExt cx="4201582" cy="76723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EE6141C-2113-0784-86CA-A0F99227F6E8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EBC399-B3D0-607E-AD53-E151893E625A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4" cy="7672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u="sng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Purpose statement (What are we talking about ?)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934DEF-8816-56E3-539D-B4EF8E3F55B3}"/>
                </a:ext>
              </a:extLst>
            </p:cNvPr>
            <p:cNvGrpSpPr/>
            <p:nvPr/>
          </p:nvGrpSpPr>
          <p:grpSpPr>
            <a:xfrm>
              <a:off x="241304" y="3206581"/>
              <a:ext cx="4779004" cy="307777"/>
              <a:chOff x="518433" y="3597907"/>
              <a:chExt cx="4201583" cy="38361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2AA9E70-F1F3-59D4-AB35-CF784AD81DC5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9211A7-4B9A-4CFF-0C9A-621B3AB68835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38361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u="sng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Tell the Story ( with Data)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60562D-C95E-1F3C-7076-7F1A06359A92}"/>
                </a:ext>
              </a:extLst>
            </p:cNvPr>
            <p:cNvGrpSpPr/>
            <p:nvPr/>
          </p:nvGrpSpPr>
          <p:grpSpPr>
            <a:xfrm>
              <a:off x="241304" y="4075772"/>
              <a:ext cx="4623293" cy="307777"/>
              <a:chOff x="518433" y="4478260"/>
              <a:chExt cx="4064686" cy="38361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197FE7C-9698-9F94-6D55-56251546E3E2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1B64E8-46E3-A03D-8356-86F27BE5D5AC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399298" cy="38361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u="sng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Conclusion</a:t>
                </a:r>
                <a:endParaRPr lang="en-US" sz="1600" u="sng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9DD0C-1B36-F82E-033E-33032D8C8518}"/>
                </a:ext>
              </a:extLst>
            </p:cNvPr>
            <p:cNvSpPr/>
            <p:nvPr/>
          </p:nvSpPr>
          <p:spPr>
            <a:xfrm>
              <a:off x="242588" y="4935941"/>
              <a:ext cx="504547" cy="21481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8E8703-DC39-1579-ACA0-26EE7BC41825}"/>
                </a:ext>
              </a:extLst>
            </p:cNvPr>
            <p:cNvSpPr txBox="1"/>
            <p:nvPr/>
          </p:nvSpPr>
          <p:spPr>
            <a:xfrm>
              <a:off x="904066" y="4924296"/>
              <a:ext cx="270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6252EF-02D3-19FF-A2F1-4FD8204BE0ED}"/>
                </a:ext>
              </a:extLst>
            </p:cNvPr>
            <p:cNvSpPr txBox="1"/>
            <p:nvPr/>
          </p:nvSpPr>
          <p:spPr>
            <a:xfrm>
              <a:off x="904066" y="4812197"/>
              <a:ext cx="2702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Appendix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21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79A-FD29-B000-DBF7-2CCF496B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783494" cy="75279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8DE10-B2FB-F0CE-CD59-D77BB802D0AC}"/>
              </a:ext>
            </a:extLst>
          </p:cNvPr>
          <p:cNvSpPr txBox="1"/>
          <p:nvPr/>
        </p:nvSpPr>
        <p:spPr>
          <a:xfrm>
            <a:off x="472270" y="1992709"/>
            <a:ext cx="1043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Attrition rate of the organization is 16 % for the survey period.</a:t>
            </a:r>
          </a:p>
          <a:p>
            <a:r>
              <a:rPr lang="en-US" dirty="0"/>
              <a:t> It is more present until age of 40,  higher for male in 3 % more  than female.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A8699-1D50-46B6-9398-AEF77233BBF3}"/>
              </a:ext>
            </a:extLst>
          </p:cNvPr>
          <p:cNvSpPr txBox="1"/>
          <p:nvPr/>
        </p:nvSpPr>
        <p:spPr>
          <a:xfrm>
            <a:off x="472270" y="3411335"/>
            <a:ext cx="102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Employees are leaving after 10 year of service in 92% of cases.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3DB76-41EE-34F9-179E-EAAAD1A3E227}"/>
              </a:ext>
            </a:extLst>
          </p:cNvPr>
          <p:cNvSpPr txBox="1"/>
          <p:nvPr/>
        </p:nvSpPr>
        <p:spPr>
          <a:xfrm>
            <a:off x="472269" y="2766132"/>
            <a:ext cx="1015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Sales Department is the most affected with 20 % of leaving.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0972C-C07E-2E7D-7753-7BE8743DE45A}"/>
              </a:ext>
            </a:extLst>
          </p:cNvPr>
          <p:cNvSpPr txBox="1"/>
          <p:nvPr/>
        </p:nvSpPr>
        <p:spPr>
          <a:xfrm>
            <a:off x="472270" y="4057666"/>
            <a:ext cx="1015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r>
              <a:rPr lang="en-US" sz="1800" dirty="0"/>
              <a:t> Employees who leave have a smaller monthly salary in all departments, and/or have over time working.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76047-948B-FFF3-C3D4-5D7273B114FC}"/>
              </a:ext>
            </a:extLst>
          </p:cNvPr>
          <p:cNvSpPr txBox="1"/>
          <p:nvPr/>
        </p:nvSpPr>
        <p:spPr>
          <a:xfrm>
            <a:off x="472270" y="5491866"/>
            <a:ext cx="1043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sz="1800" dirty="0"/>
              <a:t>Most frequently employees that have business travel leave the company.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54FE3-DB3B-7527-A655-7B2048EAE15A}"/>
              </a:ext>
            </a:extLst>
          </p:cNvPr>
          <p:cNvSpPr txBox="1"/>
          <p:nvPr/>
        </p:nvSpPr>
        <p:spPr>
          <a:xfrm>
            <a:off x="472270" y="4845535"/>
            <a:ext cx="987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  <a:r>
              <a:rPr lang="en-US" sz="1800" dirty="0"/>
              <a:t> Attrition is decreasing with higher score of job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55A2-1A8A-0C2D-2E2A-24F37FBD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7FE34-AD53-4428-6CDE-3807BC8C8530}"/>
              </a:ext>
            </a:extLst>
          </p:cNvPr>
          <p:cNvSpPr txBox="1"/>
          <p:nvPr/>
        </p:nvSpPr>
        <p:spPr>
          <a:xfrm>
            <a:off x="460612" y="1992305"/>
            <a:ext cx="11029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1.Make a historical analysis of organization’s metrics to get full picture.</a:t>
            </a:r>
          </a:p>
          <a:p>
            <a:r>
              <a:rPr lang="en-US" dirty="0"/>
              <a:t>  Recruiting and maintaining younger employees.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0E3FC-048F-E847-A40E-7F0A4FD5B683}"/>
              </a:ext>
            </a:extLst>
          </p:cNvPr>
          <p:cNvSpPr txBox="1"/>
          <p:nvPr/>
        </p:nvSpPr>
        <p:spPr>
          <a:xfrm>
            <a:off x="460610" y="2918112"/>
            <a:ext cx="1102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Further analysis (make surveys) for Sales Department to detect factors that can lead to attrition and to improve it.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B1D03-E4A0-16A4-6568-86CC5D304D0C}"/>
              </a:ext>
            </a:extLst>
          </p:cNvPr>
          <p:cNvSpPr txBox="1"/>
          <p:nvPr/>
        </p:nvSpPr>
        <p:spPr>
          <a:xfrm>
            <a:off x="460610" y="3531561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Take anonymous feedback from those who have worked more than10 years at the company to deeper understand the problems.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8B9F3-3AED-80C8-0E16-5F93FCAF326E}"/>
              </a:ext>
            </a:extLst>
          </p:cNvPr>
          <p:cNvSpPr txBox="1"/>
          <p:nvPr/>
        </p:nvSpPr>
        <p:spPr>
          <a:xfrm>
            <a:off x="460612" y="4271049"/>
            <a:ext cx="1102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 better time management to not overload with work.  Adjust the salary by quantity of work.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1C248-3118-2B74-7D20-0971181C52BF}"/>
              </a:ext>
            </a:extLst>
          </p:cNvPr>
          <p:cNvSpPr txBox="1"/>
          <p:nvPr/>
        </p:nvSpPr>
        <p:spPr>
          <a:xfrm>
            <a:off x="460610" y="4838331"/>
            <a:ext cx="1102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Further analysis (take surveys)  to know what makes them more or less satisfied by job.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D33E1-9DDC-4F14-8060-FDCC3C7933A0}"/>
              </a:ext>
            </a:extLst>
          </p:cNvPr>
          <p:cNvSpPr txBox="1"/>
          <p:nvPr/>
        </p:nvSpPr>
        <p:spPr>
          <a:xfrm>
            <a:off x="460610" y="5439320"/>
            <a:ext cx="108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Make survey for target group of business travelers, to know what to improve to mitigate attrition.</a:t>
            </a:r>
          </a:p>
        </p:txBody>
      </p:sp>
    </p:spTree>
    <p:extLst>
      <p:ext uri="{BB962C8B-B14F-4D97-AF65-F5344CB8AC3E}">
        <p14:creationId xmlns:p14="http://schemas.microsoft.com/office/powerpoint/2010/main" val="40907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2BA4-D300-7DAB-18FD-62469468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The potential business customer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EF28F-B393-3A57-33FA-903ACCB5CDF0}"/>
              </a:ext>
            </a:extLst>
          </p:cNvPr>
          <p:cNvSpPr txBox="1"/>
          <p:nvPr/>
        </p:nvSpPr>
        <p:spPr>
          <a:xfrm>
            <a:off x="924448" y="2260879"/>
            <a:ext cx="973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was the duration of this survey ? Who performed the survey ? Is the survey unbiased ?</a:t>
            </a:r>
          </a:p>
          <a:p>
            <a:pPr marL="342900" indent="-342900">
              <a:buAutoNum type="arabicPeriod"/>
            </a:pPr>
            <a:r>
              <a:rPr lang="en-US" dirty="0"/>
              <a:t>Does it include all the employees of the organization?</a:t>
            </a:r>
          </a:p>
          <a:p>
            <a:pPr marL="342900" indent="-342900">
              <a:buAutoNum type="arabicPeriod"/>
            </a:pPr>
            <a:r>
              <a:rPr lang="en-US" dirty="0"/>
              <a:t>Does organization have other data analysis to interpret metrics ?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Do employees want stay over time?  How over time is paid?</a:t>
            </a:r>
          </a:p>
          <a:p>
            <a:pPr marL="342900" indent="-342900">
              <a:buAutoNum type="arabicPeriod"/>
            </a:pPr>
            <a:r>
              <a:rPr lang="en-US" dirty="0"/>
              <a:t>How those who have business travel are paid and what conditions do they have during travelling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B35A-FB9E-017E-2DA1-9EFAD1D4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F873-B4B6-AA39-2B88-4FE3950C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A8892-0CCE-C8A6-C7B0-AE95A472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9E33-56FF-5779-9622-DE514AB1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1386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9319F-F099-41A7-A5D8-5DC0B82853E6}"/>
              </a:ext>
            </a:extLst>
          </p:cNvPr>
          <p:cNvSpPr txBox="1"/>
          <p:nvPr/>
        </p:nvSpPr>
        <p:spPr>
          <a:xfrm>
            <a:off x="542721" y="3429000"/>
            <a:ext cx="718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Over hypothesis analyzed : </a:t>
            </a:r>
            <a:r>
              <a:rPr lang="en-US" sz="2000" b="1" i="1" dirty="0"/>
              <a:t>Does promotion affect attrition?</a:t>
            </a:r>
          </a:p>
          <a:p>
            <a:r>
              <a:rPr lang="en-US" sz="2000" dirty="0"/>
              <a:t>     The is no correlation between years since last promotion and attrition.</a:t>
            </a:r>
          </a:p>
          <a:p>
            <a:r>
              <a:rPr lang="en-US" sz="2000" dirty="0"/>
              <a:t>     Employees left in different time periods since their last promotion.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50FB6-E7A0-110C-5752-EF812CC36927}"/>
              </a:ext>
            </a:extLst>
          </p:cNvPr>
          <p:cNvSpPr txBox="1"/>
          <p:nvPr/>
        </p:nvSpPr>
        <p:spPr>
          <a:xfrm>
            <a:off x="718400" y="919222"/>
            <a:ext cx="1129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Data analysis was done in Python, using Pandas.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Basic variables where tested by: </a:t>
            </a:r>
          </a:p>
          <a:p>
            <a:r>
              <a:rPr lang="en-US" sz="2000" dirty="0"/>
              <a:t>      -deleting duplicates,</a:t>
            </a:r>
          </a:p>
          <a:p>
            <a:r>
              <a:rPr lang="en-US" sz="2000" dirty="0"/>
              <a:t>      -checking for null values, </a:t>
            </a:r>
          </a:p>
          <a:p>
            <a:r>
              <a:rPr lang="en-US" sz="2000" dirty="0"/>
              <a:t>      -checking categorical and continuous values for abnormalities</a:t>
            </a:r>
          </a:p>
          <a:p>
            <a:r>
              <a:rPr lang="en-US" sz="2000" dirty="0"/>
              <a:t>      -dropping columns with only one unique value:  </a:t>
            </a:r>
            <a:r>
              <a:rPr lang="en-US" sz="2000" dirty="0" err="1"/>
              <a:t>EmployeeCount</a:t>
            </a:r>
            <a:r>
              <a:rPr lang="en-US" sz="2000" dirty="0"/>
              <a:t> (1), Over18 (Y), </a:t>
            </a:r>
            <a:r>
              <a:rPr lang="en-US" sz="2000" dirty="0" err="1"/>
              <a:t>StandardHours</a:t>
            </a:r>
            <a:r>
              <a:rPr lang="en-US" sz="2000" dirty="0"/>
              <a:t> (80)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CC7689-52D2-8893-02F0-61045B4F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41" y="2996540"/>
            <a:ext cx="4302038" cy="358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58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A19946-BDEE-8B29-47CD-FB49D11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80" y="1202807"/>
            <a:ext cx="4444683" cy="4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5AC68D-2549-BC05-06E7-DEA18CDDEC12}"/>
              </a:ext>
            </a:extLst>
          </p:cNvPr>
          <p:cNvSpPr txBox="1"/>
          <p:nvPr/>
        </p:nvSpPr>
        <p:spPr>
          <a:xfrm>
            <a:off x="1219200" y="1330960"/>
            <a:ext cx="504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There is no correlation between monthly salary and job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42089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2420-B2AE-3C05-2552-0E9FC2BB9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Description and background of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ADCBD-5BC5-571F-A5F4-7EE92097F798}"/>
              </a:ext>
            </a:extLst>
          </p:cNvPr>
          <p:cNvSpPr txBox="1"/>
          <p:nvPr/>
        </p:nvSpPr>
        <p:spPr>
          <a:xfrm>
            <a:off x="612949" y="1256044"/>
            <a:ext cx="10982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  <a:cs typeface="Segoe UI" panose="020B0502040204020203" pitchFamily="34" charset="0"/>
              </a:rPr>
              <a:t>Description</a:t>
            </a:r>
          </a:p>
          <a:p>
            <a:pPr algn="l" fontAlgn="base"/>
            <a:r>
              <a:rPr lang="en-US" sz="2400" b="0" i="0" dirty="0">
                <a:solidFill>
                  <a:srgbClr val="3C4043"/>
                </a:solidFill>
                <a:effectLst/>
                <a:cs typeface="Segoe UI" panose="020B0502040204020203" pitchFamily="34" charset="0"/>
              </a:rPr>
              <a:t>The key to success in any organization is attracting and retaining top talent. </a:t>
            </a:r>
          </a:p>
          <a:p>
            <a:pPr algn="l" fontAlgn="base"/>
            <a:r>
              <a:rPr lang="en-US" sz="2400" b="0" i="0" dirty="0">
                <a:solidFill>
                  <a:srgbClr val="3C4043"/>
                </a:solidFill>
                <a:effectLst/>
                <a:cs typeface="Segoe UI" panose="020B0502040204020203" pitchFamily="34" charset="0"/>
              </a:rPr>
              <a:t>As an HR analyst one of the key task is to determine which factors keep employees at the company and which prompt others to leave. </a:t>
            </a:r>
          </a:p>
          <a:p>
            <a:pPr algn="l" fontAlgn="base"/>
            <a:endParaRPr lang="en-US" sz="2400" dirty="0">
              <a:solidFill>
                <a:srgbClr val="3C4043"/>
              </a:solidFill>
              <a:cs typeface="Segoe UI" panose="020B0502040204020203" pitchFamily="34" charset="0"/>
            </a:endParaRPr>
          </a:p>
          <a:p>
            <a:pPr algn="l" fontAlgn="base"/>
            <a:r>
              <a:rPr lang="en-US" sz="2400" b="0" i="0" dirty="0">
                <a:solidFill>
                  <a:srgbClr val="3C4043"/>
                </a:solidFill>
                <a:effectLst/>
                <a:cs typeface="Segoe UI" panose="020B0502040204020203" pitchFamily="34" charset="0"/>
              </a:rPr>
              <a:t>Given in the data is a set of data points on the employees who are either currently working within the company or have resigned. </a:t>
            </a:r>
          </a:p>
          <a:p>
            <a:pPr algn="l" fontAlgn="base"/>
            <a:endParaRPr lang="en-US" sz="2400" dirty="0">
              <a:solidFill>
                <a:srgbClr val="3C4043"/>
              </a:solidFill>
              <a:cs typeface="Segoe UI" panose="020B0502040204020203" pitchFamily="34" charset="0"/>
            </a:endParaRPr>
          </a:p>
          <a:p>
            <a:pPr algn="l" fontAlgn="base"/>
            <a:r>
              <a:rPr lang="en-US" sz="2400" b="0" i="0" dirty="0">
                <a:solidFill>
                  <a:srgbClr val="3C4043"/>
                </a:solidFill>
                <a:effectLst/>
                <a:cs typeface="Segoe UI" panose="020B0502040204020203" pitchFamily="34" charset="0"/>
              </a:rPr>
              <a:t>The objective is to identify and improve these factors to prevent loss of good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2420-B2AE-3C05-2552-0E9FC2BB9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we talking about 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29B3-97BA-1E6D-CC69-B13993F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70" y="719469"/>
            <a:ext cx="11029616" cy="988332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/>
              <a:t>The business goal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9A97C-F02A-C1CC-2ADC-36AEFFA6B643}"/>
              </a:ext>
            </a:extLst>
          </p:cNvPr>
          <p:cNvSpPr/>
          <p:nvPr/>
        </p:nvSpPr>
        <p:spPr>
          <a:xfrm>
            <a:off x="525490" y="2441544"/>
            <a:ext cx="45719" cy="186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13E5-EAD1-C847-17C5-E8532939A51A}"/>
              </a:ext>
            </a:extLst>
          </p:cNvPr>
          <p:cNvSpPr txBox="1"/>
          <p:nvPr/>
        </p:nvSpPr>
        <p:spPr>
          <a:xfrm>
            <a:off x="979390" y="2441544"/>
            <a:ext cx="94362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Identify if employee attrition is influenced by such factors as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salary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overtime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7030A0"/>
                </a:solidFill>
              </a:rPr>
              <a:t>job satisfaction</a:t>
            </a:r>
            <a:r>
              <a:rPr lang="en-US" sz="3200" dirty="0"/>
              <a:t>, and/or </a:t>
            </a:r>
            <a:r>
              <a:rPr lang="en-US" sz="3200" dirty="0">
                <a:solidFill>
                  <a:srgbClr val="D60093"/>
                </a:solidFill>
              </a:rPr>
              <a:t>traveling</a:t>
            </a:r>
            <a:r>
              <a:rPr lang="en-US" sz="3200" dirty="0"/>
              <a:t>.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480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A72CA-5EF9-2583-C5C0-48F0FA0EDD65}"/>
              </a:ext>
            </a:extLst>
          </p:cNvPr>
          <p:cNvSpPr/>
          <p:nvPr/>
        </p:nvSpPr>
        <p:spPr>
          <a:xfrm>
            <a:off x="581193" y="2084652"/>
            <a:ext cx="3435658" cy="988332"/>
          </a:xfrm>
          <a:prstGeom prst="roundRect">
            <a:avLst/>
          </a:prstGeom>
          <a:solidFill>
            <a:srgbClr val="2F58AB"/>
          </a:solidFill>
          <a:ln>
            <a:solidFill>
              <a:srgbClr val="2F5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A023-C948-F010-1D56-8BD32E60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Subquestions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510A06-F924-AC9C-A1FF-AB233405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3316104" cy="701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Who is leaving the organization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43775E-323B-C1A7-9EC2-B6722EC85D2B}"/>
              </a:ext>
            </a:extLst>
          </p:cNvPr>
          <p:cNvGrpSpPr/>
          <p:nvPr/>
        </p:nvGrpSpPr>
        <p:grpSpPr>
          <a:xfrm>
            <a:off x="581193" y="3216336"/>
            <a:ext cx="3435658" cy="3204839"/>
            <a:chOff x="581193" y="3216336"/>
            <a:chExt cx="3435658" cy="32048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176B46-76B8-9E62-B877-0FAC519007C6}"/>
                </a:ext>
              </a:extLst>
            </p:cNvPr>
            <p:cNvSpPr/>
            <p:nvPr/>
          </p:nvSpPr>
          <p:spPr>
            <a:xfrm>
              <a:off x="581193" y="3216336"/>
              <a:ext cx="3435658" cy="3204839"/>
            </a:xfrm>
            <a:prstGeom prst="roundRect">
              <a:avLst>
                <a:gd name="adj" fmla="val 4479"/>
              </a:avLst>
            </a:prstGeom>
            <a:noFill/>
            <a:ln>
              <a:solidFill>
                <a:srgbClr val="2F58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E89F45-429D-4BD2-B472-AF977235CEB8}"/>
                </a:ext>
              </a:extLst>
            </p:cNvPr>
            <p:cNvSpPr txBox="1"/>
            <p:nvPr/>
          </p:nvSpPr>
          <p:spPr>
            <a:xfrm>
              <a:off x="870012" y="3429000"/>
              <a:ext cx="30272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Share an overview of attrition and retention rate and  demographics (workforce characteristics):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age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gender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department </a:t>
              </a:r>
            </a:p>
            <a:p>
              <a:r>
                <a:rPr lang="en-US" sz="2000" dirty="0"/>
                <a:t> to get a picture about the company.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8780C-1BA9-FAA6-A0A1-8AA25F4DAFC9}"/>
              </a:ext>
            </a:extLst>
          </p:cNvPr>
          <p:cNvSpPr/>
          <p:nvPr/>
        </p:nvSpPr>
        <p:spPr>
          <a:xfrm>
            <a:off x="4474792" y="2084652"/>
            <a:ext cx="3435658" cy="988332"/>
          </a:xfrm>
          <a:prstGeom prst="roundRect">
            <a:avLst/>
          </a:prstGeom>
          <a:solidFill>
            <a:srgbClr val="2F58AB"/>
          </a:solidFill>
          <a:ln>
            <a:solidFill>
              <a:srgbClr val="2F5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they are leaving 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F2AD0E-64FE-9B53-B545-68F4E3BE3D6F}"/>
              </a:ext>
            </a:extLst>
          </p:cNvPr>
          <p:cNvSpPr/>
          <p:nvPr/>
        </p:nvSpPr>
        <p:spPr>
          <a:xfrm>
            <a:off x="8368391" y="2084652"/>
            <a:ext cx="3435658" cy="988332"/>
          </a:xfrm>
          <a:prstGeom prst="roundRect">
            <a:avLst/>
          </a:prstGeom>
          <a:solidFill>
            <a:srgbClr val="2F58AB"/>
          </a:solidFill>
          <a:ln>
            <a:solidFill>
              <a:srgbClr val="2F5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A8E62-6A38-0AAF-A74A-DD2A38288EA0}"/>
              </a:ext>
            </a:extLst>
          </p:cNvPr>
          <p:cNvGrpSpPr/>
          <p:nvPr/>
        </p:nvGrpSpPr>
        <p:grpSpPr>
          <a:xfrm>
            <a:off x="4536936" y="3216333"/>
            <a:ext cx="3435658" cy="3204839"/>
            <a:chOff x="4536936" y="3216333"/>
            <a:chExt cx="3435658" cy="32048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B151AF3-F5B2-2345-6995-121078931511}"/>
                </a:ext>
              </a:extLst>
            </p:cNvPr>
            <p:cNvSpPr/>
            <p:nvPr/>
          </p:nvSpPr>
          <p:spPr>
            <a:xfrm>
              <a:off x="4536936" y="3216333"/>
              <a:ext cx="3435658" cy="3204839"/>
            </a:xfrm>
            <a:prstGeom prst="roundRect">
              <a:avLst>
                <a:gd name="adj" fmla="val 4479"/>
              </a:avLst>
            </a:prstGeom>
            <a:noFill/>
            <a:ln>
              <a:solidFill>
                <a:srgbClr val="2F58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2E895A-BB18-6B91-E5FE-433F58AF50CE}"/>
                </a:ext>
              </a:extLst>
            </p:cNvPr>
            <p:cNvSpPr txBox="1"/>
            <p:nvPr/>
          </p:nvSpPr>
          <p:spPr>
            <a:xfrm>
              <a:off x="4914237" y="3558581"/>
              <a:ext cx="268105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fact, after how many years of service do employees leave can tell us what periods are most affected by attrition.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F29165-EFEB-67E5-2532-5E0C7C4456CA}"/>
              </a:ext>
            </a:extLst>
          </p:cNvPr>
          <p:cNvSpPr txBox="1"/>
          <p:nvPr/>
        </p:nvSpPr>
        <p:spPr>
          <a:xfrm>
            <a:off x="8485728" y="2385517"/>
            <a:ext cx="31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Why they are leaving 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FC52F-D526-D693-0F76-E946F77E0215}"/>
              </a:ext>
            </a:extLst>
          </p:cNvPr>
          <p:cNvGrpSpPr/>
          <p:nvPr/>
        </p:nvGrpSpPr>
        <p:grpSpPr>
          <a:xfrm>
            <a:off x="8430535" y="3216333"/>
            <a:ext cx="3435658" cy="3204839"/>
            <a:chOff x="8430535" y="3216333"/>
            <a:chExt cx="3435658" cy="32048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B98468-6DF6-BD88-D9D9-33A9BB4F5A08}"/>
                </a:ext>
              </a:extLst>
            </p:cNvPr>
            <p:cNvSpPr/>
            <p:nvPr/>
          </p:nvSpPr>
          <p:spPr>
            <a:xfrm>
              <a:off x="8430535" y="3216333"/>
              <a:ext cx="3435658" cy="3204839"/>
            </a:xfrm>
            <a:prstGeom prst="roundRect">
              <a:avLst>
                <a:gd name="adj" fmla="val 4479"/>
              </a:avLst>
            </a:prstGeom>
            <a:noFill/>
            <a:ln>
              <a:solidFill>
                <a:srgbClr val="2F58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A01591-FB80-CD73-77A2-656C80F29A7D}"/>
                </a:ext>
              </a:extLst>
            </p:cNvPr>
            <p:cNvSpPr txBox="1"/>
            <p:nvPr/>
          </p:nvSpPr>
          <p:spPr>
            <a:xfrm>
              <a:off x="8889954" y="3558581"/>
              <a:ext cx="28485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C4043"/>
                  </a:solidFill>
                  <a:effectLst/>
                  <a:ea typeface="Calibri" panose="020F0502020204030204" pitchFamily="34" charset="0"/>
                </a:rPr>
                <a:t>What factors can </a:t>
              </a:r>
              <a:r>
                <a:rPr lang="en-US" sz="2000" dirty="0">
                  <a:solidFill>
                    <a:srgbClr val="040725"/>
                  </a:solidFill>
                  <a:effectLst/>
                  <a:ea typeface="Calibri" panose="020F0502020204030204" pitchFamily="34" charset="0"/>
                </a:rPr>
                <a:t>organizations</a:t>
              </a:r>
              <a:r>
                <a:rPr lang="en-US" sz="2000" dirty="0">
                  <a:solidFill>
                    <a:srgbClr val="3C4043"/>
                  </a:solidFill>
                  <a:effectLst/>
                  <a:ea typeface="Calibri" panose="020F0502020204030204" pitchFamily="34" charset="0"/>
                </a:rPr>
                <a:t> change to </a:t>
              </a:r>
              <a:r>
                <a:rPr lang="en-US" sz="2000" dirty="0">
                  <a:solidFill>
                    <a:srgbClr val="3C4043"/>
                  </a:solidFill>
                  <a:ea typeface="Calibri" panose="020F0502020204030204" pitchFamily="34" charset="0"/>
                </a:rPr>
                <a:t>prevent the loss of good people by adopting </a:t>
              </a:r>
              <a:r>
                <a:rPr lang="en-US" sz="2000" kern="100" dirty="0">
                  <a:solidFill>
                    <a:srgbClr val="040725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effective management .</a:t>
              </a:r>
              <a:endPara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9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69A5-1B7D-ACEE-2227-8ACA43CE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0260-4332-8588-9865-DCE878CB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67121" cy="3678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i="0" dirty="0"/>
              <a:t> Data contains survey results of </a:t>
            </a:r>
            <a:r>
              <a:rPr lang="en-US" sz="1800" b="1" i="0" dirty="0"/>
              <a:t>1470</a:t>
            </a:r>
            <a:r>
              <a:rPr lang="en-US" sz="1800" i="0" dirty="0"/>
              <a:t> employees who are either </a:t>
            </a:r>
            <a:r>
              <a:rPr lang="en-US" sz="1800" b="1" i="0" dirty="0"/>
              <a:t>currently working</a:t>
            </a:r>
            <a:r>
              <a:rPr lang="en-US" sz="1800" i="0" dirty="0"/>
              <a:t> within the company or </a:t>
            </a:r>
            <a:r>
              <a:rPr lang="en-US" sz="1800" b="1" i="0" dirty="0"/>
              <a:t>have resigned. </a:t>
            </a:r>
          </a:p>
          <a:p>
            <a:endParaRPr lang="en-US" sz="1800" i="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dirty="0"/>
              <a:t>It includes details about their age, salary, education, satisfaction </a:t>
            </a:r>
            <a:r>
              <a:rPr lang="en-US" dirty="0"/>
              <a:t>scores</a:t>
            </a:r>
            <a:r>
              <a:rPr lang="en-US" sz="1800" i="0" dirty="0"/>
              <a:t>, marital status, years of working etc.</a:t>
            </a:r>
          </a:p>
          <a:p>
            <a:pPr marL="0" indent="0">
              <a:buNone/>
            </a:pPr>
            <a:r>
              <a:rPr lang="en-US" sz="1800" i="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dirty="0"/>
              <a:t>It is available on:</a:t>
            </a:r>
          </a:p>
          <a:p>
            <a:pPr marL="0" indent="0">
              <a:buNone/>
            </a:pPr>
            <a:r>
              <a:rPr lang="en-US" dirty="0">
                <a:solidFill>
                  <a:srgbClr val="16286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rgbClr val="16286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Employee Attrition | Kaggle</a:t>
            </a:r>
            <a:endParaRPr lang="en-US" sz="1800" dirty="0">
              <a:solidFill>
                <a:srgbClr val="16286E"/>
              </a:solidFill>
            </a:endParaRPr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EDF67-185E-04C8-01DA-299E2AF0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13" y="2203644"/>
            <a:ext cx="5779955" cy="32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A17-34E3-0949-9EB4-9EEC6FF87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27539471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679</TotalTime>
  <Words>1170</Words>
  <Application>Microsoft Office PowerPoint</Application>
  <PresentationFormat>Widescreen</PresentationFormat>
  <Paragraphs>127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Courier New</vt:lpstr>
      <vt:lpstr>Gill Sans MT</vt:lpstr>
      <vt:lpstr>Segoe UI</vt:lpstr>
      <vt:lpstr>Wingdings</vt:lpstr>
      <vt:lpstr>Wingdings 2</vt:lpstr>
      <vt:lpstr>Dividend</vt:lpstr>
      <vt:lpstr>HUMAN RESOURCES  Employee Attrition</vt:lpstr>
      <vt:lpstr>Table of Contents</vt:lpstr>
      <vt:lpstr>Description and background of analysis</vt:lpstr>
      <vt:lpstr>PowerPoint Presentation</vt:lpstr>
      <vt:lpstr>What are we talking about ?</vt:lpstr>
      <vt:lpstr>The business goal</vt:lpstr>
      <vt:lpstr>Subquestions</vt:lpstr>
      <vt:lpstr>Meet The Data </vt:lpstr>
      <vt:lpstr>Present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Conclusions</vt:lpstr>
      <vt:lpstr>Recommendations </vt:lpstr>
      <vt:lpstr>The potential business customer</vt:lpstr>
      <vt:lpstr>PowerPoint Presentation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 Employee Attrition &amp; Performance</dc:title>
  <dc:creator>Windows</dc:creator>
  <cp:lastModifiedBy>Windows</cp:lastModifiedBy>
  <cp:revision>46</cp:revision>
  <dcterms:created xsi:type="dcterms:W3CDTF">2023-07-19T10:17:12Z</dcterms:created>
  <dcterms:modified xsi:type="dcterms:W3CDTF">2024-01-12T10:52:16Z</dcterms:modified>
</cp:coreProperties>
</file>