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9B7843-006F-480D-86F5-FF1303A9D277}" type="datetimeFigureOut">
              <a:rPr lang="en-GB" smtClean="0"/>
              <a:t>06/01/2022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E4A552-5588-4771-B1FD-BE6E39ED02B5}" type="slidenum">
              <a:rPr lang="en-GB" smtClean="0"/>
              <a:t>‹#›</a:t>
            </a:fld>
            <a:endParaRPr lang="en-GB"/>
          </a:p>
        </p:txBody>
      </p:sp>
    </p:spTree>
    <p:extLst>
      <p:ext uri="{BB962C8B-B14F-4D97-AF65-F5344CB8AC3E}">
        <p14:creationId xmlns:p14="http://schemas.microsoft.com/office/powerpoint/2010/main" val="417335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808AA7-87C3-40F4-B7C0-95C3808E40CC}" type="datetimeFigureOut">
              <a:rPr lang="en-GB" smtClean="0"/>
              <a:t>06/01/2022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475907-5A17-48DC-BC9C-2852D5DE4E1B}" type="slidenum">
              <a:rPr lang="en-GB" smtClean="0"/>
              <a:t>‹#›</a:t>
            </a:fld>
            <a:endParaRPr lang="en-GB"/>
          </a:p>
        </p:txBody>
      </p:sp>
    </p:spTree>
    <p:extLst>
      <p:ext uri="{BB962C8B-B14F-4D97-AF65-F5344CB8AC3E}">
        <p14:creationId xmlns:p14="http://schemas.microsoft.com/office/powerpoint/2010/main" val="1900379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808AA7-87C3-40F4-B7C0-95C3808E40CC}" type="datetimeFigureOut">
              <a:rPr lang="en-GB" smtClean="0"/>
              <a:t>06/01/2022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475907-5A17-48DC-BC9C-2852D5DE4E1B}" type="slidenum">
              <a:rPr lang="en-GB" smtClean="0"/>
              <a:t>‹#›</a:t>
            </a:fld>
            <a:endParaRPr lang="en-GB"/>
          </a:p>
        </p:txBody>
      </p:sp>
    </p:spTree>
    <p:extLst>
      <p:ext uri="{BB962C8B-B14F-4D97-AF65-F5344CB8AC3E}">
        <p14:creationId xmlns:p14="http://schemas.microsoft.com/office/powerpoint/2010/main" val="1102755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808AA7-87C3-40F4-B7C0-95C3808E40CC}" type="datetimeFigureOut">
              <a:rPr lang="en-GB" smtClean="0"/>
              <a:t>06/01/2022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475907-5A17-48DC-BC9C-2852D5DE4E1B}"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74671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808AA7-87C3-40F4-B7C0-95C3808E40CC}" type="datetimeFigureOut">
              <a:rPr lang="en-GB" smtClean="0"/>
              <a:t>06/01/2022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475907-5A17-48DC-BC9C-2852D5DE4E1B}" type="slidenum">
              <a:rPr lang="en-GB" smtClean="0"/>
              <a:t>‹#›</a:t>
            </a:fld>
            <a:endParaRPr lang="en-GB"/>
          </a:p>
        </p:txBody>
      </p:sp>
    </p:spTree>
    <p:extLst>
      <p:ext uri="{BB962C8B-B14F-4D97-AF65-F5344CB8AC3E}">
        <p14:creationId xmlns:p14="http://schemas.microsoft.com/office/powerpoint/2010/main" val="3972332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808AA7-87C3-40F4-B7C0-95C3808E40CC}" type="datetimeFigureOut">
              <a:rPr lang="en-GB" smtClean="0"/>
              <a:t>06/01/2022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475907-5A17-48DC-BC9C-2852D5DE4E1B}"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4759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808AA7-87C3-40F4-B7C0-95C3808E40CC}" type="datetimeFigureOut">
              <a:rPr lang="en-GB" smtClean="0"/>
              <a:t>06/01/2022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475907-5A17-48DC-BC9C-2852D5DE4E1B}" type="slidenum">
              <a:rPr lang="en-GB" smtClean="0"/>
              <a:t>‹#›</a:t>
            </a:fld>
            <a:endParaRPr lang="en-GB"/>
          </a:p>
        </p:txBody>
      </p:sp>
    </p:spTree>
    <p:extLst>
      <p:ext uri="{BB962C8B-B14F-4D97-AF65-F5344CB8AC3E}">
        <p14:creationId xmlns:p14="http://schemas.microsoft.com/office/powerpoint/2010/main" val="672371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808AA7-87C3-40F4-B7C0-95C3808E40CC}" type="datetimeFigureOut">
              <a:rPr lang="en-GB" smtClean="0"/>
              <a:t>06/01/2022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475907-5A17-48DC-BC9C-2852D5DE4E1B}" type="slidenum">
              <a:rPr lang="en-GB" smtClean="0"/>
              <a:t>‹#›</a:t>
            </a:fld>
            <a:endParaRPr lang="en-GB"/>
          </a:p>
        </p:txBody>
      </p:sp>
    </p:spTree>
    <p:extLst>
      <p:ext uri="{BB962C8B-B14F-4D97-AF65-F5344CB8AC3E}">
        <p14:creationId xmlns:p14="http://schemas.microsoft.com/office/powerpoint/2010/main" val="2833604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808AA7-87C3-40F4-B7C0-95C3808E40CC}" type="datetimeFigureOut">
              <a:rPr lang="en-GB" smtClean="0"/>
              <a:t>06/01/2022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475907-5A17-48DC-BC9C-2852D5DE4E1B}" type="slidenum">
              <a:rPr lang="en-GB" smtClean="0"/>
              <a:t>‹#›</a:t>
            </a:fld>
            <a:endParaRPr lang="en-GB"/>
          </a:p>
        </p:txBody>
      </p:sp>
    </p:spTree>
    <p:extLst>
      <p:ext uri="{BB962C8B-B14F-4D97-AF65-F5344CB8AC3E}">
        <p14:creationId xmlns:p14="http://schemas.microsoft.com/office/powerpoint/2010/main" val="1301092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808AA7-87C3-40F4-B7C0-95C3808E40CC}" type="datetimeFigureOut">
              <a:rPr lang="en-GB" smtClean="0"/>
              <a:t>06/01/2022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475907-5A17-48DC-BC9C-2852D5DE4E1B}" type="slidenum">
              <a:rPr lang="en-GB" smtClean="0"/>
              <a:t>‹#›</a:t>
            </a:fld>
            <a:endParaRPr lang="en-GB"/>
          </a:p>
        </p:txBody>
      </p:sp>
    </p:spTree>
    <p:extLst>
      <p:ext uri="{BB962C8B-B14F-4D97-AF65-F5344CB8AC3E}">
        <p14:creationId xmlns:p14="http://schemas.microsoft.com/office/powerpoint/2010/main" val="1858348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808AA7-87C3-40F4-B7C0-95C3808E40CC}" type="datetimeFigureOut">
              <a:rPr lang="en-GB" smtClean="0"/>
              <a:t>06/01/2022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475907-5A17-48DC-BC9C-2852D5DE4E1B}" type="slidenum">
              <a:rPr lang="en-GB" smtClean="0"/>
              <a:t>‹#›</a:t>
            </a:fld>
            <a:endParaRPr lang="en-GB"/>
          </a:p>
        </p:txBody>
      </p:sp>
    </p:spTree>
    <p:extLst>
      <p:ext uri="{BB962C8B-B14F-4D97-AF65-F5344CB8AC3E}">
        <p14:creationId xmlns:p14="http://schemas.microsoft.com/office/powerpoint/2010/main" val="375566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808AA7-87C3-40F4-B7C0-95C3808E40CC}" type="datetimeFigureOut">
              <a:rPr lang="en-GB" smtClean="0"/>
              <a:t>06/01/2022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7475907-5A17-48DC-BC9C-2852D5DE4E1B}" type="slidenum">
              <a:rPr lang="en-GB" smtClean="0"/>
              <a:t>‹#›</a:t>
            </a:fld>
            <a:endParaRPr lang="en-GB"/>
          </a:p>
        </p:txBody>
      </p:sp>
    </p:spTree>
    <p:extLst>
      <p:ext uri="{BB962C8B-B14F-4D97-AF65-F5344CB8AC3E}">
        <p14:creationId xmlns:p14="http://schemas.microsoft.com/office/powerpoint/2010/main" val="69808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808AA7-87C3-40F4-B7C0-95C3808E40CC}" type="datetimeFigureOut">
              <a:rPr lang="en-GB" smtClean="0"/>
              <a:t>06/01/2022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7475907-5A17-48DC-BC9C-2852D5DE4E1B}" type="slidenum">
              <a:rPr lang="en-GB" smtClean="0"/>
              <a:t>‹#›</a:t>
            </a:fld>
            <a:endParaRPr lang="en-GB"/>
          </a:p>
        </p:txBody>
      </p:sp>
    </p:spTree>
    <p:extLst>
      <p:ext uri="{BB962C8B-B14F-4D97-AF65-F5344CB8AC3E}">
        <p14:creationId xmlns:p14="http://schemas.microsoft.com/office/powerpoint/2010/main" val="2029903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808AA7-87C3-40F4-B7C0-95C3808E40CC}" type="datetimeFigureOut">
              <a:rPr lang="en-GB" smtClean="0"/>
              <a:t>06/01/2022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7475907-5A17-48DC-BC9C-2852D5DE4E1B}" type="slidenum">
              <a:rPr lang="en-GB" smtClean="0"/>
              <a:t>‹#›</a:t>
            </a:fld>
            <a:endParaRPr lang="en-GB"/>
          </a:p>
        </p:txBody>
      </p:sp>
    </p:spTree>
    <p:extLst>
      <p:ext uri="{BB962C8B-B14F-4D97-AF65-F5344CB8AC3E}">
        <p14:creationId xmlns:p14="http://schemas.microsoft.com/office/powerpoint/2010/main" val="3808561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808AA7-87C3-40F4-B7C0-95C3808E40CC}" type="datetimeFigureOut">
              <a:rPr lang="en-GB" smtClean="0"/>
              <a:t>06/01/2022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7475907-5A17-48DC-BC9C-2852D5DE4E1B}" type="slidenum">
              <a:rPr lang="en-GB" smtClean="0"/>
              <a:t>‹#›</a:t>
            </a:fld>
            <a:endParaRPr lang="en-GB"/>
          </a:p>
        </p:txBody>
      </p:sp>
    </p:spTree>
    <p:extLst>
      <p:ext uri="{BB962C8B-B14F-4D97-AF65-F5344CB8AC3E}">
        <p14:creationId xmlns:p14="http://schemas.microsoft.com/office/powerpoint/2010/main" val="3020908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808AA7-87C3-40F4-B7C0-95C3808E40CC}" type="datetimeFigureOut">
              <a:rPr lang="en-GB" smtClean="0"/>
              <a:t>06/01/2022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7475907-5A17-48DC-BC9C-2852D5DE4E1B}" type="slidenum">
              <a:rPr lang="en-GB" smtClean="0"/>
              <a:t>‹#›</a:t>
            </a:fld>
            <a:endParaRPr lang="en-GB"/>
          </a:p>
        </p:txBody>
      </p:sp>
    </p:spTree>
    <p:extLst>
      <p:ext uri="{BB962C8B-B14F-4D97-AF65-F5344CB8AC3E}">
        <p14:creationId xmlns:p14="http://schemas.microsoft.com/office/powerpoint/2010/main" val="277602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808AA7-87C3-40F4-B7C0-95C3808E40CC}" type="datetimeFigureOut">
              <a:rPr lang="en-GB" smtClean="0"/>
              <a:t>06/01/2022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7475907-5A17-48DC-BC9C-2852D5DE4E1B}" type="slidenum">
              <a:rPr lang="en-GB" smtClean="0"/>
              <a:t>‹#›</a:t>
            </a:fld>
            <a:endParaRPr lang="en-GB"/>
          </a:p>
        </p:txBody>
      </p:sp>
    </p:spTree>
    <p:extLst>
      <p:ext uri="{BB962C8B-B14F-4D97-AF65-F5344CB8AC3E}">
        <p14:creationId xmlns:p14="http://schemas.microsoft.com/office/powerpoint/2010/main" val="97705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1808AA7-87C3-40F4-B7C0-95C3808E40CC}" type="datetimeFigureOut">
              <a:rPr lang="en-GB" smtClean="0"/>
              <a:t>06/01/2022</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7475907-5A17-48DC-BC9C-2852D5DE4E1B}" type="slidenum">
              <a:rPr lang="en-GB" smtClean="0"/>
              <a:t>‹#›</a:t>
            </a:fld>
            <a:endParaRPr lang="en-GB"/>
          </a:p>
        </p:txBody>
      </p:sp>
    </p:spTree>
    <p:extLst>
      <p:ext uri="{BB962C8B-B14F-4D97-AF65-F5344CB8AC3E}">
        <p14:creationId xmlns:p14="http://schemas.microsoft.com/office/powerpoint/2010/main" val="10985375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E0048-F208-45EE-95C0-4BAEBED7E87E}"/>
              </a:ext>
            </a:extLst>
          </p:cNvPr>
          <p:cNvSpPr>
            <a:spLocks noGrp="1"/>
          </p:cNvSpPr>
          <p:nvPr>
            <p:ph type="ctrTitle"/>
          </p:nvPr>
        </p:nvSpPr>
        <p:spPr/>
        <p:txBody>
          <a:bodyPr/>
          <a:lstStyle/>
          <a:p>
            <a:pPr algn="ctr"/>
            <a:r>
              <a:rPr lang="ro-RO" dirty="0"/>
              <a:t>Individual homework	</a:t>
            </a:r>
            <a:endParaRPr lang="en-GB" dirty="0"/>
          </a:p>
        </p:txBody>
      </p:sp>
      <p:sp>
        <p:nvSpPr>
          <p:cNvPr id="3" name="Subtitle 2">
            <a:extLst>
              <a:ext uri="{FF2B5EF4-FFF2-40B4-BE49-F238E27FC236}">
                <a16:creationId xmlns:a16="http://schemas.microsoft.com/office/drawing/2014/main" id="{D916BB71-25CB-494F-BB55-BD1C6198B407}"/>
              </a:ext>
            </a:extLst>
          </p:cNvPr>
          <p:cNvSpPr>
            <a:spLocks noGrp="1"/>
          </p:cNvSpPr>
          <p:nvPr>
            <p:ph type="subTitle" idx="1"/>
          </p:nvPr>
        </p:nvSpPr>
        <p:spPr/>
        <p:txBody>
          <a:bodyPr/>
          <a:lstStyle/>
          <a:p>
            <a:pPr algn="ctr"/>
            <a:r>
              <a:rPr lang="ro-RO" dirty="0"/>
              <a:t>Iancu Gheorghe-Aurelian, group 913</a:t>
            </a:r>
            <a:endParaRPr lang="en-GB" dirty="0"/>
          </a:p>
        </p:txBody>
      </p:sp>
    </p:spTree>
    <p:extLst>
      <p:ext uri="{BB962C8B-B14F-4D97-AF65-F5344CB8AC3E}">
        <p14:creationId xmlns:p14="http://schemas.microsoft.com/office/powerpoint/2010/main" val="4087592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635ED2-5BEF-44B5-9F51-7D5DC3ED2D90}"/>
              </a:ext>
            </a:extLst>
          </p:cNvPr>
          <p:cNvSpPr txBox="1"/>
          <p:nvPr/>
        </p:nvSpPr>
        <p:spPr>
          <a:xfrm>
            <a:off x="1268962" y="923731"/>
            <a:ext cx="10347650" cy="2062103"/>
          </a:xfrm>
          <a:prstGeom prst="rect">
            <a:avLst/>
          </a:prstGeom>
          <a:noFill/>
        </p:spPr>
        <p:txBody>
          <a:bodyPr wrap="square" rtlCol="0">
            <a:spAutoFit/>
          </a:bodyPr>
          <a:lstStyle/>
          <a:p>
            <a:r>
              <a:rPr lang="ro-RO" sz="2000" b="1" dirty="0"/>
              <a:t>Step 3</a:t>
            </a:r>
            <a:r>
              <a:rPr lang="ro-RO" dirty="0"/>
              <a:t>: Find the central monoms:</a:t>
            </a:r>
          </a:p>
          <a:p>
            <a:r>
              <a:rPr lang="ro-RO" dirty="0"/>
              <a:t>	A central monom is a central monom that contains at least one minterm that is not part of any other maximal monom.</a:t>
            </a:r>
          </a:p>
          <a:p>
            <a:r>
              <a:rPr lang="ro-RO" dirty="0"/>
              <a:t>	In our case max1(because no other maximal monom contains m15), max2(because no other maximal monom contains m4), max3(because no other maximal monom contains m2) and max4(because no other maximal monom contains m8)</a:t>
            </a:r>
          </a:p>
          <a:p>
            <a:r>
              <a:rPr lang="ro-RO" dirty="0"/>
              <a:t>	C(f) = {max1, max2, max3, max4}</a:t>
            </a:r>
            <a:endParaRPr lang="en-GB" dirty="0"/>
          </a:p>
        </p:txBody>
      </p:sp>
    </p:spTree>
    <p:extLst>
      <p:ext uri="{BB962C8B-B14F-4D97-AF65-F5344CB8AC3E}">
        <p14:creationId xmlns:p14="http://schemas.microsoft.com/office/powerpoint/2010/main" val="1370688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D7ABD0-9666-4F5A-AF69-2E9A0BBA1C66}"/>
              </a:ext>
            </a:extLst>
          </p:cNvPr>
          <p:cNvSpPr txBox="1"/>
          <p:nvPr/>
        </p:nvSpPr>
        <p:spPr>
          <a:xfrm>
            <a:off x="1082351" y="867747"/>
            <a:ext cx="9336210" cy="1754326"/>
          </a:xfrm>
          <a:prstGeom prst="rect">
            <a:avLst/>
          </a:prstGeom>
          <a:noFill/>
        </p:spPr>
        <p:txBody>
          <a:bodyPr wrap="none" rtlCol="0">
            <a:spAutoFit/>
          </a:bodyPr>
          <a:lstStyle/>
          <a:p>
            <a:r>
              <a:rPr lang="ro-RO" dirty="0"/>
              <a:t>Step 4: Identify the case of the simplification algorithm and write the simplified form(s)</a:t>
            </a:r>
          </a:p>
          <a:p>
            <a:endParaRPr lang="ro-RO" dirty="0"/>
          </a:p>
          <a:p>
            <a:r>
              <a:rPr lang="ro-RO" dirty="0"/>
              <a:t>Since C(f) == M(f) =&gt; first case -&gt; we have a unique simplification</a:t>
            </a:r>
          </a:p>
          <a:p>
            <a:endParaRPr lang="ro-RO" dirty="0"/>
          </a:p>
          <a:p>
            <a:r>
              <a:rPr lang="ro-RO" dirty="0"/>
              <a:t>fs(x1,x2,x3,x4) = max1 v max2 v max3 v max4 = </a:t>
            </a:r>
            <a:r>
              <a:rPr lang="en-US" sz="1800" dirty="0">
                <a:highlight>
                  <a:srgbClr val="00FF00"/>
                </a:highlight>
              </a:rPr>
              <a:t>x</a:t>
            </a:r>
            <a:r>
              <a:rPr lang="ro-RO" baseline="-25000" dirty="0">
                <a:highlight>
                  <a:srgbClr val="00FF00"/>
                </a:highlight>
              </a:rPr>
              <a:t>4</a:t>
            </a:r>
            <a:r>
              <a:rPr lang="en-US" sz="1800" i="1" dirty="0">
                <a:highlight>
                  <a:srgbClr val="00FF00"/>
                </a:highlight>
                <a:ea typeface="+mn-lt"/>
                <a:cs typeface="+mn-lt"/>
              </a:rPr>
              <a:t> </a:t>
            </a:r>
            <a:r>
              <a:rPr lang="ro-RO" i="1" dirty="0">
                <a:highlight>
                  <a:srgbClr val="00FF00"/>
                </a:highlight>
                <a:ea typeface="+mn-lt"/>
                <a:cs typeface="+mn-lt"/>
              </a:rPr>
              <a:t>v </a:t>
            </a:r>
            <a:r>
              <a:rPr lang="en-US" sz="1800" i="1" dirty="0">
                <a:highlight>
                  <a:srgbClr val="00FF00"/>
                </a:highlight>
                <a:ea typeface="+mn-lt"/>
                <a:cs typeface="+mn-lt"/>
              </a:rPr>
              <a:t>x̄</a:t>
            </a:r>
            <a:r>
              <a:rPr lang="en-US" sz="1800" i="1" baseline="-25000" dirty="0">
                <a:highlight>
                  <a:srgbClr val="00FF00"/>
                </a:highlight>
                <a:ea typeface="+mn-lt"/>
                <a:cs typeface="+mn-lt"/>
              </a:rPr>
              <a:t>1</a:t>
            </a:r>
            <a:r>
              <a:rPr lang="en-US" sz="1800" i="1" dirty="0">
                <a:highlight>
                  <a:srgbClr val="00FF00"/>
                </a:highlight>
                <a:ea typeface="+mn-lt"/>
                <a:cs typeface="+mn-lt"/>
              </a:rPr>
              <a:t>x̄</a:t>
            </a:r>
            <a:r>
              <a:rPr lang="en-US" sz="1800" i="1" baseline="-25000" dirty="0">
                <a:highlight>
                  <a:srgbClr val="00FF00"/>
                </a:highlight>
                <a:ea typeface="+mn-lt"/>
                <a:cs typeface="+mn-lt"/>
              </a:rPr>
              <a:t>3</a:t>
            </a:r>
            <a:r>
              <a:rPr lang="en-US" sz="1800" i="1" dirty="0">
                <a:highlight>
                  <a:srgbClr val="00FF00"/>
                </a:highlight>
                <a:ea typeface="+mn-lt"/>
                <a:cs typeface="+mn-lt"/>
              </a:rPr>
              <a:t> </a:t>
            </a:r>
            <a:r>
              <a:rPr lang="ro-RO" sz="1800" i="1" dirty="0">
                <a:highlight>
                  <a:srgbClr val="00FF00"/>
                </a:highlight>
                <a:ea typeface="+mn-lt"/>
                <a:cs typeface="+mn-lt"/>
              </a:rPr>
              <a:t>v </a:t>
            </a:r>
            <a:r>
              <a:rPr lang="en-US" sz="1800" i="1" dirty="0">
                <a:highlight>
                  <a:srgbClr val="00FF00"/>
                </a:highlight>
                <a:ea typeface="+mn-lt"/>
                <a:cs typeface="+mn-lt"/>
              </a:rPr>
              <a:t>x̄</a:t>
            </a:r>
            <a:r>
              <a:rPr lang="en-US" sz="1800" i="1" baseline="-25000" dirty="0">
                <a:highlight>
                  <a:srgbClr val="00FF00"/>
                </a:highlight>
                <a:ea typeface="+mn-lt"/>
                <a:cs typeface="+mn-lt"/>
              </a:rPr>
              <a:t>1</a:t>
            </a:r>
            <a:r>
              <a:rPr lang="en-US" sz="1800" i="1" dirty="0">
                <a:highlight>
                  <a:srgbClr val="00FF00"/>
                </a:highlight>
                <a:ea typeface="+mn-lt"/>
                <a:cs typeface="+mn-lt"/>
              </a:rPr>
              <a:t>x̄</a:t>
            </a:r>
            <a:r>
              <a:rPr lang="ro-RO" sz="1800" i="1" baseline="-25000" dirty="0">
                <a:highlight>
                  <a:srgbClr val="00FF00"/>
                </a:highlight>
                <a:ea typeface="+mn-lt"/>
                <a:cs typeface="+mn-lt"/>
              </a:rPr>
              <a:t>2</a:t>
            </a:r>
            <a:r>
              <a:rPr lang="ro-RO" sz="1800" i="1" dirty="0">
                <a:highlight>
                  <a:srgbClr val="00FF00"/>
                </a:highlight>
                <a:ea typeface="+mn-lt"/>
                <a:cs typeface="+mn-lt"/>
              </a:rPr>
              <a:t>v </a:t>
            </a:r>
            <a:r>
              <a:rPr lang="en-US" sz="1800" i="1" dirty="0">
                <a:highlight>
                  <a:srgbClr val="00FF00"/>
                </a:highlight>
                <a:ea typeface="+mn-lt"/>
                <a:cs typeface="+mn-lt"/>
              </a:rPr>
              <a:t>x̄</a:t>
            </a:r>
            <a:r>
              <a:rPr lang="ro-RO" i="1" baseline="-25000" dirty="0">
                <a:highlight>
                  <a:srgbClr val="00FF00"/>
                </a:highlight>
                <a:ea typeface="+mn-lt"/>
                <a:cs typeface="+mn-lt"/>
              </a:rPr>
              <a:t>2</a:t>
            </a:r>
            <a:r>
              <a:rPr lang="en-US" sz="1800" i="1" dirty="0">
                <a:highlight>
                  <a:srgbClr val="00FF00"/>
                </a:highlight>
                <a:ea typeface="+mn-lt"/>
                <a:cs typeface="+mn-lt"/>
              </a:rPr>
              <a:t>x̄</a:t>
            </a:r>
            <a:r>
              <a:rPr lang="ro-RO" i="1" baseline="-25000" dirty="0">
                <a:highlight>
                  <a:srgbClr val="00FF00"/>
                </a:highlight>
                <a:ea typeface="+mn-lt"/>
                <a:cs typeface="+mn-lt"/>
              </a:rPr>
              <a:t>3</a:t>
            </a:r>
            <a:r>
              <a:rPr lang="ro-RO" sz="1800" i="1" baseline="-25000" dirty="0">
                <a:highlight>
                  <a:srgbClr val="00FF00"/>
                </a:highlight>
                <a:ea typeface="+mn-lt"/>
                <a:cs typeface="+mn-lt"/>
              </a:rPr>
              <a:t> </a:t>
            </a:r>
            <a:endParaRPr lang="ro-RO" sz="1800" i="1" baseline="-25000" dirty="0">
              <a:highlight>
                <a:srgbClr val="00FF00"/>
              </a:highlight>
              <a:latin typeface="+mj-lt"/>
              <a:ea typeface="+mn-lt"/>
              <a:cs typeface="+mn-lt"/>
            </a:endParaRPr>
          </a:p>
          <a:p>
            <a:endParaRPr lang="ro-RO" sz="1800" i="1" dirty="0">
              <a:ea typeface="+mn-lt"/>
              <a:cs typeface="+mn-lt"/>
            </a:endParaRPr>
          </a:p>
        </p:txBody>
      </p:sp>
      <p:graphicFrame>
        <p:nvGraphicFramePr>
          <p:cNvPr id="3" name="Table 3">
            <a:extLst>
              <a:ext uri="{FF2B5EF4-FFF2-40B4-BE49-F238E27FC236}">
                <a16:creationId xmlns:a16="http://schemas.microsoft.com/office/drawing/2014/main" id="{8C404CB5-F19A-4C6D-B696-73A617573A73}"/>
              </a:ext>
            </a:extLst>
          </p:cNvPr>
          <p:cNvGraphicFramePr>
            <a:graphicFrameLocks noGrp="1"/>
          </p:cNvGraphicFramePr>
          <p:nvPr>
            <p:extLst>
              <p:ext uri="{D42A27DB-BD31-4B8C-83A1-F6EECF244321}">
                <p14:modId xmlns:p14="http://schemas.microsoft.com/office/powerpoint/2010/main" val="3120674946"/>
              </p:ext>
            </p:extLst>
          </p:nvPr>
        </p:nvGraphicFramePr>
        <p:xfrm>
          <a:off x="4243874" y="3429000"/>
          <a:ext cx="3704252" cy="1483360"/>
        </p:xfrm>
        <a:graphic>
          <a:graphicData uri="http://schemas.openxmlformats.org/drawingml/2006/table">
            <a:tbl>
              <a:tblPr firstRow="1" bandRow="1">
                <a:tableStyleId>{2D5ABB26-0587-4C30-8999-92F81FD0307C}</a:tableStyleId>
              </a:tblPr>
              <a:tblGrid>
                <a:gridCol w="921398">
                  <a:extLst>
                    <a:ext uri="{9D8B030D-6E8A-4147-A177-3AD203B41FA5}">
                      <a16:colId xmlns:a16="http://schemas.microsoft.com/office/drawing/2014/main" val="1709255090"/>
                    </a:ext>
                  </a:extLst>
                </a:gridCol>
                <a:gridCol w="930729">
                  <a:extLst>
                    <a:ext uri="{9D8B030D-6E8A-4147-A177-3AD203B41FA5}">
                      <a16:colId xmlns:a16="http://schemas.microsoft.com/office/drawing/2014/main" val="2075405371"/>
                    </a:ext>
                  </a:extLst>
                </a:gridCol>
                <a:gridCol w="930729">
                  <a:extLst>
                    <a:ext uri="{9D8B030D-6E8A-4147-A177-3AD203B41FA5}">
                      <a16:colId xmlns:a16="http://schemas.microsoft.com/office/drawing/2014/main" val="4250425018"/>
                    </a:ext>
                  </a:extLst>
                </a:gridCol>
                <a:gridCol w="921396">
                  <a:extLst>
                    <a:ext uri="{9D8B030D-6E8A-4147-A177-3AD203B41FA5}">
                      <a16:colId xmlns:a16="http://schemas.microsoft.com/office/drawing/2014/main" val="2689986028"/>
                    </a:ext>
                  </a:extLst>
                </a:gridCol>
              </a:tblGrid>
              <a:tr h="370840">
                <a:tc>
                  <a:txBody>
                    <a:bodyPr/>
                    <a:lstStyle/>
                    <a:p>
                      <a:pPr algn="ctr"/>
                      <a:r>
                        <a:rPr lang="ro-RO" dirty="0"/>
                        <a:t>m15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ro-RO" dirty="0"/>
                        <a:t>m13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ro-RO" dirty="0"/>
                        <a:t>m5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ro-RO" dirty="0"/>
                        <a:t>m7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1593106"/>
                  </a:ext>
                </a:extLst>
              </a:tr>
              <a:tr h="370840">
                <a:tc>
                  <a:txBody>
                    <a:bodyPr/>
                    <a:lstStyle/>
                    <a:p>
                      <a:pPr algn="ct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o-RO" dirty="0"/>
                        <a:t>m4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2344339"/>
                  </a:ext>
                </a:extLst>
              </a:tr>
              <a:tr h="370840">
                <a:tc>
                  <a:txBody>
                    <a:bodyPr/>
                    <a:lstStyle/>
                    <a:p>
                      <a:pPr algn="ct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o-RO" dirty="0"/>
                        <a:t>m8</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ro-RO" dirty="0"/>
                        <a:t>m0</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ro-RO" dirty="0"/>
                        <a:t>m2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5186282"/>
                  </a:ext>
                </a:extLst>
              </a:tr>
              <a:tr h="370840">
                <a:tc>
                  <a:txBody>
                    <a:bodyPr/>
                    <a:lstStyle/>
                    <a:p>
                      <a:pPr algn="ctr"/>
                      <a:r>
                        <a:rPr lang="ro-RO" dirty="0"/>
                        <a:t>m11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ro-RO" dirty="0"/>
                        <a:t>m9</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ro-RO" dirty="0"/>
                        <a:t>m1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ro-RO" dirty="0"/>
                        <a:t>m3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823743353"/>
                  </a:ext>
                </a:extLst>
              </a:tr>
            </a:tbl>
          </a:graphicData>
        </a:graphic>
      </p:graphicFrame>
    </p:spTree>
    <p:extLst>
      <p:ext uri="{BB962C8B-B14F-4D97-AF65-F5344CB8AC3E}">
        <p14:creationId xmlns:p14="http://schemas.microsoft.com/office/powerpoint/2010/main" val="564508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633C6F-E3A9-4C03-B1A2-2DB0F6C4EEA1}"/>
              </a:ext>
            </a:extLst>
          </p:cNvPr>
          <p:cNvSpPr txBox="1"/>
          <p:nvPr/>
        </p:nvSpPr>
        <p:spPr>
          <a:xfrm>
            <a:off x="1520890" y="1268963"/>
            <a:ext cx="9881118" cy="369332"/>
          </a:xfrm>
          <a:prstGeom prst="rect">
            <a:avLst/>
          </a:prstGeom>
          <a:noFill/>
        </p:spPr>
        <p:txBody>
          <a:bodyPr wrap="square" rtlCol="0">
            <a:spAutoFit/>
          </a:bodyPr>
          <a:lstStyle/>
          <a:p>
            <a:r>
              <a:rPr lang="ro-RO" dirty="0"/>
              <a:t>Exercise 4.3 Boolean functions</a:t>
            </a:r>
            <a:endParaRPr lang="en-GB" dirty="0"/>
          </a:p>
        </p:txBody>
      </p:sp>
      <p:sp>
        <p:nvSpPr>
          <p:cNvPr id="3" name="TextBox 2">
            <a:extLst>
              <a:ext uri="{FF2B5EF4-FFF2-40B4-BE49-F238E27FC236}">
                <a16:creationId xmlns:a16="http://schemas.microsoft.com/office/drawing/2014/main" id="{15E75500-1D1E-43AB-9DA2-F94B8F9ECEC9}"/>
              </a:ext>
            </a:extLst>
          </p:cNvPr>
          <p:cNvSpPr txBox="1"/>
          <p:nvPr/>
        </p:nvSpPr>
        <p:spPr>
          <a:xfrm>
            <a:off x="1122783" y="2742578"/>
            <a:ext cx="9946433" cy="1138773"/>
          </a:xfrm>
          <a:prstGeom prst="rect">
            <a:avLst/>
          </a:prstGeom>
          <a:noFill/>
        </p:spPr>
        <p:txBody>
          <a:bodyPr wrap="square" rtlCol="0">
            <a:spAutoFit/>
          </a:bodyPr>
          <a:lstStyle/>
          <a:p>
            <a:pPr marL="0" indent="0" algn="ctr">
              <a:buNone/>
            </a:pPr>
            <a:r>
              <a:rPr lang="ro-RO" dirty="0">
                <a:latin typeface="Times New Roman"/>
                <a:ea typeface="+mn-lt"/>
                <a:cs typeface="+mn-lt"/>
              </a:rPr>
              <a:t>		</a:t>
            </a:r>
            <a:r>
              <a:rPr lang="en-US" dirty="0">
                <a:latin typeface="Times New Roman"/>
                <a:ea typeface="+mn-lt"/>
                <a:cs typeface="+mn-lt"/>
              </a:rPr>
              <a:t>Simplify the following Boolean functions of 4 variables using Veitch diagrams</a:t>
            </a:r>
            <a:r>
              <a:rPr lang="ro-RO" sz="1600" dirty="0">
                <a:latin typeface="Times New Roman"/>
                <a:ea typeface="+mn-lt"/>
                <a:cs typeface="+mn-lt"/>
              </a:rPr>
              <a:t>:</a:t>
            </a:r>
          </a:p>
          <a:p>
            <a:pPr marL="0" indent="0" algn="ctr">
              <a:buNone/>
            </a:pPr>
            <a:endParaRPr lang="ro-RO" sz="1600" dirty="0">
              <a:latin typeface="Times New Roman"/>
              <a:ea typeface="+mn-lt"/>
              <a:cs typeface="+mn-lt"/>
            </a:endParaRPr>
          </a:p>
          <a:p>
            <a:pPr marL="0" indent="0" algn="ctr">
              <a:buNone/>
            </a:pPr>
            <a:endParaRPr lang="ro-RO" sz="1600" dirty="0">
              <a:latin typeface="Times New Roman"/>
              <a:ea typeface="+mn-lt"/>
              <a:cs typeface="+mn-lt"/>
            </a:endParaRPr>
          </a:p>
          <a:p>
            <a:pPr marL="0" indent="0" algn="ctr">
              <a:buNone/>
            </a:pPr>
            <a:endParaRPr lang="en-US" dirty="0"/>
          </a:p>
        </p:txBody>
      </p:sp>
      <p:pic>
        <p:nvPicPr>
          <p:cNvPr id="5" name="Picture 4">
            <a:extLst>
              <a:ext uri="{FF2B5EF4-FFF2-40B4-BE49-F238E27FC236}">
                <a16:creationId xmlns:a16="http://schemas.microsoft.com/office/drawing/2014/main" id="{DC3C6345-B1CA-483C-8824-2390CD36E6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8588" y="3120997"/>
            <a:ext cx="3971420" cy="381933"/>
          </a:xfrm>
          <a:prstGeom prst="rect">
            <a:avLst/>
          </a:prstGeom>
        </p:spPr>
      </p:pic>
    </p:spTree>
    <p:extLst>
      <p:ext uri="{BB962C8B-B14F-4D97-AF65-F5344CB8AC3E}">
        <p14:creationId xmlns:p14="http://schemas.microsoft.com/office/powerpoint/2010/main" val="867579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BE111-1C28-4968-B939-EB114CC2C15D}"/>
              </a:ext>
            </a:extLst>
          </p:cNvPr>
          <p:cNvSpPr txBox="1"/>
          <p:nvPr/>
        </p:nvSpPr>
        <p:spPr>
          <a:xfrm>
            <a:off x="1101012" y="699796"/>
            <a:ext cx="7511143" cy="369332"/>
          </a:xfrm>
          <a:prstGeom prst="rect">
            <a:avLst/>
          </a:prstGeom>
          <a:noFill/>
        </p:spPr>
        <p:txBody>
          <a:bodyPr wrap="square" rtlCol="0">
            <a:spAutoFit/>
          </a:bodyPr>
          <a:lstStyle/>
          <a:p>
            <a:pPr algn="ctr"/>
            <a:r>
              <a:rPr lang="en-US" b="1" dirty="0">
                <a:cs typeface="Calibri Light"/>
              </a:rPr>
              <a:t>Theoretical results</a:t>
            </a:r>
            <a:endParaRPr lang="en-GB" b="1" dirty="0"/>
          </a:p>
        </p:txBody>
      </p:sp>
      <p:sp>
        <p:nvSpPr>
          <p:cNvPr id="3" name="TextBox 2">
            <a:extLst>
              <a:ext uri="{FF2B5EF4-FFF2-40B4-BE49-F238E27FC236}">
                <a16:creationId xmlns:a16="http://schemas.microsoft.com/office/drawing/2014/main" id="{54DBEC4D-164E-42BE-A067-709FF0E3D07A}"/>
              </a:ext>
            </a:extLst>
          </p:cNvPr>
          <p:cNvSpPr txBox="1"/>
          <p:nvPr/>
        </p:nvSpPr>
        <p:spPr>
          <a:xfrm>
            <a:off x="858416" y="1632858"/>
            <a:ext cx="9694506" cy="3570208"/>
          </a:xfrm>
          <a:prstGeom prst="rect">
            <a:avLst/>
          </a:prstGeom>
          <a:noFill/>
        </p:spPr>
        <p:txBody>
          <a:bodyPr wrap="square" rtlCol="0">
            <a:spAutoFit/>
          </a:bodyPr>
          <a:lstStyle/>
          <a:p>
            <a:pPr marL="0" indent="0">
              <a:buNone/>
            </a:pPr>
            <a:r>
              <a:rPr lang="en-US" sz="2800" u="sng" dirty="0">
                <a:latin typeface="Calibri Light"/>
                <a:cs typeface="Calibri"/>
              </a:rPr>
              <a:t>Simplification of </a:t>
            </a:r>
            <a:r>
              <a:rPr lang="en-US" sz="2800" u="sng" dirty="0" err="1">
                <a:latin typeface="Calibri Light"/>
                <a:cs typeface="Calibri"/>
              </a:rPr>
              <a:t>boolean</a:t>
            </a:r>
            <a:r>
              <a:rPr lang="en-US" sz="2800" u="sng" dirty="0">
                <a:latin typeface="Calibri Light"/>
                <a:cs typeface="Calibri"/>
              </a:rPr>
              <a:t> functions</a:t>
            </a:r>
          </a:p>
          <a:p>
            <a:pPr marL="0" indent="0">
              <a:buNone/>
            </a:pPr>
            <a:endParaRPr lang="en-US" sz="1800" u="sng" dirty="0">
              <a:latin typeface="Calibri Light"/>
              <a:cs typeface="Calibri"/>
            </a:endParaRPr>
          </a:p>
          <a:p>
            <a:pPr marL="0" indent="0">
              <a:buNone/>
            </a:pPr>
            <a:r>
              <a:rPr lang="ro-RO" sz="1800" dirty="0">
                <a:latin typeface="Calibri"/>
                <a:cs typeface="Calibri"/>
              </a:rPr>
              <a:t>	</a:t>
            </a:r>
            <a:r>
              <a:rPr lang="en-US" sz="1800" dirty="0">
                <a:latin typeface="Calibri"/>
                <a:cs typeface="Calibri"/>
              </a:rPr>
              <a:t>Informally, to simply a Boolean function given in disjunctive canonical form, means to cover all its </a:t>
            </a:r>
            <a:r>
              <a:rPr lang="en-US" sz="1800" dirty="0" err="1">
                <a:latin typeface="Calibri"/>
                <a:cs typeface="Calibri"/>
              </a:rPr>
              <a:t>minterms</a:t>
            </a:r>
            <a:r>
              <a:rPr lang="en-US" sz="1800" dirty="0">
                <a:latin typeface="Calibri"/>
                <a:cs typeface="Calibri"/>
              </a:rPr>
              <a:t> with a minimum number of </a:t>
            </a:r>
            <a:r>
              <a:rPr lang="en-US" sz="1800" dirty="0" err="1">
                <a:latin typeface="Calibri"/>
                <a:cs typeface="Calibri"/>
              </a:rPr>
              <a:t>maximul</a:t>
            </a:r>
            <a:r>
              <a:rPr lang="en-US" sz="1800" dirty="0">
                <a:latin typeface="Calibri"/>
                <a:cs typeface="Calibri"/>
              </a:rPr>
              <a:t> </a:t>
            </a:r>
            <a:r>
              <a:rPr lang="en-US" sz="1800" dirty="0" err="1">
                <a:latin typeface="Calibri"/>
                <a:cs typeface="Calibri"/>
              </a:rPr>
              <a:t>monoms</a:t>
            </a:r>
            <a:r>
              <a:rPr lang="en-US" sz="1800" dirty="0">
                <a:latin typeface="Calibri"/>
                <a:cs typeface="Calibri"/>
              </a:rPr>
              <a:t> and with a minimum number of overlaps.</a:t>
            </a:r>
            <a:endParaRPr lang="ro-RO" sz="1800" dirty="0">
              <a:latin typeface="Calibri"/>
              <a:cs typeface="Calibri"/>
            </a:endParaRPr>
          </a:p>
          <a:p>
            <a:pPr marL="0" indent="0">
              <a:buNone/>
            </a:pPr>
            <a:endParaRPr lang="en-US" sz="1800" dirty="0">
              <a:latin typeface="Calibri"/>
              <a:cs typeface="Calibri"/>
            </a:endParaRPr>
          </a:p>
          <a:p>
            <a:pPr marL="0" indent="0">
              <a:buNone/>
            </a:pPr>
            <a:r>
              <a:rPr lang="ro-RO" sz="1800" dirty="0">
                <a:latin typeface="Calibri"/>
                <a:cs typeface="Calibri"/>
              </a:rPr>
              <a:t>	</a:t>
            </a:r>
            <a:r>
              <a:rPr lang="en-US" sz="1800" dirty="0">
                <a:latin typeface="Calibri"/>
                <a:cs typeface="Calibri"/>
              </a:rPr>
              <a:t>The simplification process is formalized by the steps below:</a:t>
            </a:r>
            <a:endParaRPr lang="ro-RO" sz="1800" dirty="0">
              <a:latin typeface="Calibri"/>
              <a:cs typeface="Calibri"/>
            </a:endParaRPr>
          </a:p>
          <a:p>
            <a:pPr marL="457200" indent="-457200">
              <a:buAutoNum type="arabicPeriod"/>
            </a:pPr>
            <a:r>
              <a:rPr lang="en-US" sz="1800" dirty="0">
                <a:latin typeface="Calibri"/>
                <a:cs typeface="Calibri"/>
              </a:rPr>
              <a:t>The initial function </a:t>
            </a:r>
            <a:r>
              <a:rPr lang="en-US" sz="1800" i="1" dirty="0">
                <a:latin typeface="Calibri"/>
                <a:cs typeface="Calibri"/>
              </a:rPr>
              <a:t>f  </a:t>
            </a:r>
            <a:r>
              <a:rPr lang="en-US" sz="1800" dirty="0">
                <a:latin typeface="Calibri"/>
                <a:cs typeface="Calibri"/>
              </a:rPr>
              <a:t>is transformed into DCF(</a:t>
            </a:r>
            <a:r>
              <a:rPr lang="en-US" sz="1800" i="1" dirty="0">
                <a:latin typeface="Calibri"/>
                <a:cs typeface="Calibri"/>
              </a:rPr>
              <a:t>f</a:t>
            </a:r>
            <a:r>
              <a:rPr lang="en-US" sz="1800" dirty="0">
                <a:latin typeface="Calibri"/>
                <a:cs typeface="Calibri"/>
              </a:rPr>
              <a:t>).</a:t>
            </a:r>
          </a:p>
          <a:p>
            <a:pPr marL="457200" indent="-457200">
              <a:buAutoNum type="arabicPeriod"/>
            </a:pPr>
            <a:r>
              <a:rPr lang="en-US" sz="1800" dirty="0">
                <a:latin typeface="Calibri"/>
                <a:cs typeface="Calibri"/>
              </a:rPr>
              <a:t>Factorization process =&gt; the set of maximal </a:t>
            </a:r>
            <a:r>
              <a:rPr lang="en-US" sz="1800" dirty="0" err="1">
                <a:latin typeface="Calibri"/>
                <a:cs typeface="Calibri"/>
              </a:rPr>
              <a:t>monoms</a:t>
            </a:r>
            <a:r>
              <a:rPr lang="en-US" sz="1800" dirty="0">
                <a:latin typeface="Calibri"/>
                <a:cs typeface="Calibri"/>
              </a:rPr>
              <a:t> M(f).</a:t>
            </a:r>
          </a:p>
          <a:p>
            <a:pPr marL="457200" indent="-457200">
              <a:buAutoNum type="arabicPeriod"/>
            </a:pPr>
            <a:r>
              <a:rPr lang="en-US" sz="1800" dirty="0">
                <a:latin typeface="Calibri"/>
                <a:cs typeface="Calibri"/>
              </a:rPr>
              <a:t>From the set of maximal </a:t>
            </a:r>
            <a:r>
              <a:rPr lang="en-US" sz="1800" dirty="0" err="1">
                <a:latin typeface="Calibri"/>
                <a:cs typeface="Calibri"/>
              </a:rPr>
              <a:t>monoms</a:t>
            </a:r>
            <a:r>
              <a:rPr lang="en-US" sz="1800" dirty="0">
                <a:latin typeface="Calibri"/>
                <a:cs typeface="Calibri"/>
              </a:rPr>
              <a:t> the central </a:t>
            </a:r>
            <a:r>
              <a:rPr lang="en-US" sz="1800" dirty="0" err="1">
                <a:latin typeface="Calibri"/>
                <a:cs typeface="Calibri"/>
              </a:rPr>
              <a:t>monoms</a:t>
            </a:r>
            <a:r>
              <a:rPr lang="en-US" sz="1800" dirty="0">
                <a:latin typeface="Calibri"/>
                <a:cs typeface="Calibri"/>
              </a:rPr>
              <a:t> are selected =&gt; C(f).</a:t>
            </a:r>
          </a:p>
          <a:p>
            <a:pPr marL="457200" indent="-457200">
              <a:buAutoNum type="arabicPeriod"/>
            </a:pPr>
            <a:r>
              <a:rPr lang="en-US" sz="1800" dirty="0">
                <a:latin typeface="Calibri"/>
                <a:cs typeface="Calibri"/>
              </a:rPr>
              <a:t>The case of the simplification algorithm is identified and all simplified forms are obtained.</a:t>
            </a:r>
          </a:p>
          <a:p>
            <a:pPr marL="0" indent="0">
              <a:buNone/>
            </a:pPr>
            <a:endParaRPr lang="en-US" sz="1800" dirty="0">
              <a:latin typeface="Calibri"/>
              <a:cs typeface="Calibri"/>
            </a:endParaRPr>
          </a:p>
          <a:p>
            <a:endParaRPr lang="en-GB" dirty="0"/>
          </a:p>
        </p:txBody>
      </p:sp>
    </p:spTree>
    <p:extLst>
      <p:ext uri="{BB962C8B-B14F-4D97-AF65-F5344CB8AC3E}">
        <p14:creationId xmlns:p14="http://schemas.microsoft.com/office/powerpoint/2010/main" val="6146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90938F-E844-4CB7-AE46-B32FC28E3B01}"/>
              </a:ext>
            </a:extLst>
          </p:cNvPr>
          <p:cNvSpPr txBox="1"/>
          <p:nvPr/>
        </p:nvSpPr>
        <p:spPr>
          <a:xfrm>
            <a:off x="1054359" y="326571"/>
            <a:ext cx="8537510" cy="584775"/>
          </a:xfrm>
          <a:prstGeom prst="rect">
            <a:avLst/>
          </a:prstGeom>
          <a:noFill/>
        </p:spPr>
        <p:txBody>
          <a:bodyPr wrap="square" rtlCol="0">
            <a:spAutoFit/>
          </a:bodyPr>
          <a:lstStyle/>
          <a:p>
            <a:pPr algn="ctr"/>
            <a:r>
              <a:rPr lang="ro-RO" sz="3200" b="1" dirty="0"/>
              <a:t>Simplification algorithm</a:t>
            </a:r>
            <a:endParaRPr lang="en-GB" sz="3200" b="1" dirty="0"/>
          </a:p>
        </p:txBody>
      </p:sp>
      <p:pic>
        <p:nvPicPr>
          <p:cNvPr id="3" name="Picture 2" descr="Text, letter&#10;&#10;Description automatically generated">
            <a:extLst>
              <a:ext uri="{FF2B5EF4-FFF2-40B4-BE49-F238E27FC236}">
                <a16:creationId xmlns:a16="http://schemas.microsoft.com/office/drawing/2014/main" id="{0D1F48D3-664A-4298-B858-3463A00DF7A0}"/>
              </a:ext>
            </a:extLst>
          </p:cNvPr>
          <p:cNvPicPr>
            <a:picLocks noGrp="1" noChangeAspect="1"/>
          </p:cNvPicPr>
          <p:nvPr/>
        </p:nvPicPr>
        <p:blipFill>
          <a:blip r:embed="rId2"/>
          <a:stretch>
            <a:fillRect/>
          </a:stretch>
        </p:blipFill>
        <p:spPr>
          <a:xfrm>
            <a:off x="2426035" y="1133544"/>
            <a:ext cx="7022689" cy="5225396"/>
          </a:xfrm>
          <a:prstGeom prst="rect">
            <a:avLst/>
          </a:prstGeom>
        </p:spPr>
      </p:pic>
    </p:spTree>
    <p:extLst>
      <p:ext uri="{BB962C8B-B14F-4D97-AF65-F5344CB8AC3E}">
        <p14:creationId xmlns:p14="http://schemas.microsoft.com/office/powerpoint/2010/main" val="566898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EAD824-A11B-49D1-A918-9462790D0904}"/>
              </a:ext>
            </a:extLst>
          </p:cNvPr>
          <p:cNvSpPr txBox="1"/>
          <p:nvPr/>
        </p:nvSpPr>
        <p:spPr>
          <a:xfrm>
            <a:off x="976062" y="522514"/>
            <a:ext cx="9348689" cy="584775"/>
          </a:xfrm>
          <a:prstGeom prst="rect">
            <a:avLst/>
          </a:prstGeom>
          <a:noFill/>
        </p:spPr>
        <p:txBody>
          <a:bodyPr wrap="square" rtlCol="0">
            <a:spAutoFit/>
          </a:bodyPr>
          <a:lstStyle/>
          <a:p>
            <a:pPr algn="ctr"/>
            <a:r>
              <a:rPr lang="en-US" sz="3200" b="1" dirty="0">
                <a:cs typeface="Calibri Light"/>
              </a:rPr>
              <a:t>Theoretical results</a:t>
            </a:r>
            <a:endParaRPr lang="en-GB" sz="3200" b="1" dirty="0"/>
          </a:p>
        </p:txBody>
      </p:sp>
      <p:sp>
        <p:nvSpPr>
          <p:cNvPr id="3" name="TextBox 2">
            <a:extLst>
              <a:ext uri="{FF2B5EF4-FFF2-40B4-BE49-F238E27FC236}">
                <a16:creationId xmlns:a16="http://schemas.microsoft.com/office/drawing/2014/main" id="{D1619A41-9FA8-4C95-B7B8-F5BFAE828D80}"/>
              </a:ext>
            </a:extLst>
          </p:cNvPr>
          <p:cNvSpPr txBox="1"/>
          <p:nvPr/>
        </p:nvSpPr>
        <p:spPr>
          <a:xfrm>
            <a:off x="1421655" y="1198487"/>
            <a:ext cx="8457505" cy="4955203"/>
          </a:xfrm>
          <a:prstGeom prst="rect">
            <a:avLst/>
          </a:prstGeom>
          <a:noFill/>
        </p:spPr>
        <p:txBody>
          <a:bodyPr wrap="square" rtlCol="0">
            <a:spAutoFit/>
          </a:bodyPr>
          <a:lstStyle/>
          <a:p>
            <a:pPr marL="0" indent="0">
              <a:buNone/>
            </a:pPr>
            <a:r>
              <a:rPr lang="en-US" sz="2800" u="sng" dirty="0">
                <a:latin typeface="Calibri Light"/>
                <a:cs typeface="Calibri"/>
              </a:rPr>
              <a:t>Veitch-Karnaugh Diagrams Method</a:t>
            </a:r>
          </a:p>
          <a:p>
            <a:pPr marL="0" indent="0">
              <a:buNone/>
            </a:pPr>
            <a:endParaRPr lang="en-US" sz="1800" u="sng" dirty="0">
              <a:latin typeface="Calibri Light"/>
              <a:cs typeface="Calibri"/>
            </a:endParaRPr>
          </a:p>
          <a:p>
            <a:pPr marL="342900" indent="-342900">
              <a:buFont typeface="Wingdings" panose="020B0604020202020204" pitchFamily="34" charset="0"/>
              <a:buChar char="Ø"/>
            </a:pPr>
            <a:r>
              <a:rPr lang="en-US" sz="1800" dirty="0">
                <a:latin typeface="Calibri"/>
                <a:cs typeface="Calibri"/>
              </a:rPr>
              <a:t>The cells in a Veitch diagram are arranged so that there is only a single variable change.</a:t>
            </a:r>
          </a:p>
          <a:p>
            <a:pPr marL="342900" indent="-342900">
              <a:buFont typeface="Wingdings" panose="020B0604020202020204" pitchFamily="34" charset="0"/>
              <a:buChar char="Ø"/>
            </a:pPr>
            <a:r>
              <a:rPr lang="en-US" sz="1800" dirty="0" err="1">
                <a:cs typeface="Calibri"/>
              </a:rPr>
              <a:t>Adjancy</a:t>
            </a:r>
            <a:r>
              <a:rPr lang="en-US" sz="1800" dirty="0">
                <a:cs typeface="Calibri"/>
              </a:rPr>
              <a:t>(graphical neighborhood) relation is defined by a single variable change.</a:t>
            </a:r>
          </a:p>
          <a:p>
            <a:pPr marL="342900" indent="-342900">
              <a:buFont typeface="Wingdings" panose="020B0604020202020204" pitchFamily="34" charset="0"/>
              <a:buChar char="Ø"/>
            </a:pPr>
            <a:r>
              <a:rPr lang="en-US" sz="1800" dirty="0">
                <a:cs typeface="Calibri"/>
              </a:rPr>
              <a:t>The diagrams are circular, meaning that the first row/column and the last row/column are neighbors.</a:t>
            </a:r>
          </a:p>
          <a:p>
            <a:pPr marL="342900" indent="-342900">
              <a:buFont typeface="Wingdings" panose="020B0604020202020204" pitchFamily="34" charset="0"/>
              <a:buChar char="Ø"/>
            </a:pPr>
            <a:r>
              <a:rPr lang="en-US" sz="1800" dirty="0">
                <a:cs typeface="Calibri"/>
              </a:rPr>
              <a:t>Two </a:t>
            </a:r>
            <a:r>
              <a:rPr lang="en-US" sz="1800" dirty="0" err="1">
                <a:cs typeface="Calibri"/>
              </a:rPr>
              <a:t>minterms</a:t>
            </a:r>
            <a:r>
              <a:rPr lang="en-US" sz="1800" dirty="0">
                <a:cs typeface="Calibri"/>
              </a:rPr>
              <a:t> belonging to two neighbor cells factorize =&gt; simple factorization.</a:t>
            </a:r>
          </a:p>
          <a:p>
            <a:pPr marL="342900" indent="-342900">
              <a:buFont typeface="Wingdings" panose="020B0604020202020204" pitchFamily="34" charset="0"/>
              <a:buChar char="Ø"/>
            </a:pPr>
            <a:r>
              <a:rPr lang="en-US" sz="1800" dirty="0">
                <a:cs typeface="Calibri"/>
              </a:rPr>
              <a:t>The result of k-factorization is a </a:t>
            </a:r>
            <a:r>
              <a:rPr lang="en-US" sz="1800" dirty="0" err="1">
                <a:cs typeface="Calibri"/>
              </a:rPr>
              <a:t>monom</a:t>
            </a:r>
            <a:r>
              <a:rPr lang="en-US" sz="1800" dirty="0">
                <a:cs typeface="Calibri"/>
              </a:rPr>
              <a:t> which contains the column variables of all 2</a:t>
            </a:r>
            <a:r>
              <a:rPr lang="en-US" sz="1800" baseline="30000" dirty="0">
                <a:cs typeface="Calibri"/>
              </a:rPr>
              <a:t>k</a:t>
            </a:r>
            <a:r>
              <a:rPr lang="en-US" sz="1800" dirty="0">
                <a:cs typeface="Calibri"/>
              </a:rPr>
              <a:t> neighbor </a:t>
            </a:r>
            <a:r>
              <a:rPr lang="en-US" sz="1800" dirty="0" err="1">
                <a:cs typeface="Calibri"/>
              </a:rPr>
              <a:t>minterms</a:t>
            </a:r>
            <a:r>
              <a:rPr lang="en-US" sz="1800" dirty="0">
                <a:cs typeface="Calibri"/>
              </a:rPr>
              <a:t>.</a:t>
            </a:r>
          </a:p>
          <a:p>
            <a:pPr marL="342900" indent="-342900">
              <a:buFont typeface="Wingdings" panose="020B0604020202020204" pitchFamily="34" charset="0"/>
              <a:buChar char="Ø"/>
            </a:pPr>
            <a:r>
              <a:rPr lang="en-US" sz="1800" dirty="0">
                <a:cs typeface="Calibri"/>
              </a:rPr>
              <a:t>The maximal </a:t>
            </a:r>
            <a:r>
              <a:rPr lang="en-US" sz="1800" dirty="0" err="1">
                <a:cs typeface="Calibri"/>
              </a:rPr>
              <a:t>monoms</a:t>
            </a:r>
            <a:r>
              <a:rPr lang="en-US" sz="1800" dirty="0">
                <a:cs typeface="Calibri"/>
              </a:rPr>
              <a:t> are obtained from the diagram by applying factorization as follows: for a Boolean function of n  variables we try first: n-factorization, we continue with n-1 factorization, …,</a:t>
            </a:r>
          </a:p>
          <a:p>
            <a:pPr marL="0" indent="0">
              <a:buNone/>
            </a:pPr>
            <a:r>
              <a:rPr lang="en-US" sz="1800" dirty="0">
                <a:cs typeface="Calibri"/>
              </a:rPr>
              <a:t>      simple factorization and 0-factorization(isolated </a:t>
            </a:r>
            <a:r>
              <a:rPr lang="en-US" sz="1800" dirty="0" err="1">
                <a:cs typeface="Calibri"/>
              </a:rPr>
              <a:t>minterms</a:t>
            </a:r>
            <a:r>
              <a:rPr lang="en-US" sz="1800" dirty="0">
                <a:cs typeface="Calibri"/>
              </a:rPr>
              <a:t>).</a:t>
            </a:r>
          </a:p>
          <a:p>
            <a:endParaRPr lang="en-GB" dirty="0"/>
          </a:p>
        </p:txBody>
      </p:sp>
    </p:spTree>
    <p:extLst>
      <p:ext uri="{BB962C8B-B14F-4D97-AF65-F5344CB8AC3E}">
        <p14:creationId xmlns:p14="http://schemas.microsoft.com/office/powerpoint/2010/main" val="2552729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4E74D9-6A13-4482-A7E6-BADE108DA7D9}"/>
              </a:ext>
            </a:extLst>
          </p:cNvPr>
          <p:cNvSpPr txBox="1"/>
          <p:nvPr/>
        </p:nvSpPr>
        <p:spPr>
          <a:xfrm>
            <a:off x="858416" y="793102"/>
            <a:ext cx="184731" cy="369332"/>
          </a:xfrm>
          <a:prstGeom prst="rect">
            <a:avLst/>
          </a:prstGeom>
          <a:noFill/>
        </p:spPr>
        <p:txBody>
          <a:bodyPr wrap="none" rtlCol="0">
            <a:spAutoFit/>
          </a:bodyPr>
          <a:lstStyle/>
          <a:p>
            <a:endParaRPr lang="en-GB" dirty="0"/>
          </a:p>
        </p:txBody>
      </p:sp>
      <p:sp>
        <p:nvSpPr>
          <p:cNvPr id="7" name="TextBox 6">
            <a:extLst>
              <a:ext uri="{FF2B5EF4-FFF2-40B4-BE49-F238E27FC236}">
                <a16:creationId xmlns:a16="http://schemas.microsoft.com/office/drawing/2014/main" id="{BF6CD58C-AA0F-4126-BF10-4691C6F57549}"/>
              </a:ext>
            </a:extLst>
          </p:cNvPr>
          <p:cNvSpPr txBox="1"/>
          <p:nvPr/>
        </p:nvSpPr>
        <p:spPr>
          <a:xfrm>
            <a:off x="730898" y="537214"/>
            <a:ext cx="9367935" cy="5783571"/>
          </a:xfrm>
          <a:prstGeom prst="rect">
            <a:avLst/>
          </a:prstGeom>
          <a:noFill/>
        </p:spPr>
        <p:txBody>
          <a:bodyPr wrap="square">
            <a:spAutoFit/>
          </a:bodyPr>
          <a:lstStyle/>
          <a:p>
            <a:pPr marL="0" indent="0">
              <a:buNone/>
            </a:pPr>
            <a:r>
              <a:rPr lang="en-US" sz="3200" u="sng" dirty="0">
                <a:latin typeface="Calibri Light"/>
                <a:cs typeface="Calibri"/>
              </a:rPr>
              <a:t>Veitch-Karnaugh Diagrams Method</a:t>
            </a:r>
          </a:p>
          <a:p>
            <a:pPr marL="0" indent="0">
              <a:buNone/>
            </a:pPr>
            <a:endParaRPr lang="en-US" sz="2000" u="sng" dirty="0">
              <a:latin typeface="Calibri Light"/>
              <a:cs typeface="Calibri"/>
            </a:endParaRPr>
          </a:p>
          <a:p>
            <a:pPr marL="342900" indent="-342900">
              <a:buFont typeface="Wingdings" panose="020B0604020202020204" pitchFamily="34" charset="0"/>
              <a:buChar char="Ø"/>
            </a:pPr>
            <a:r>
              <a:rPr lang="en-US" sz="2000" dirty="0">
                <a:latin typeface="Calibri"/>
                <a:cs typeface="Calibri"/>
              </a:rPr>
              <a:t>Factorization process =&gt; the set of maximal </a:t>
            </a:r>
            <a:r>
              <a:rPr lang="en-US" sz="2000" dirty="0" err="1">
                <a:latin typeface="Calibri"/>
                <a:cs typeface="Calibri"/>
              </a:rPr>
              <a:t>monoms</a:t>
            </a:r>
            <a:r>
              <a:rPr lang="en-US" sz="2000" dirty="0">
                <a:latin typeface="Calibri"/>
                <a:cs typeface="Calibri"/>
              </a:rPr>
              <a:t> M(f).</a:t>
            </a:r>
          </a:p>
          <a:p>
            <a:pPr marL="342900" indent="-342900">
              <a:buFont typeface="Wingdings" panose="020B0604020202020204" pitchFamily="34" charset="0"/>
              <a:buChar char="Ø"/>
            </a:pPr>
            <a:r>
              <a:rPr lang="en-US" sz="2000" dirty="0">
                <a:cs typeface="Calibri"/>
              </a:rPr>
              <a:t>From the set of maximal </a:t>
            </a:r>
            <a:r>
              <a:rPr lang="en-US" sz="2000" dirty="0" err="1">
                <a:cs typeface="Calibri"/>
              </a:rPr>
              <a:t>monoms</a:t>
            </a:r>
            <a:r>
              <a:rPr lang="en-US" sz="2000" dirty="0">
                <a:cs typeface="Calibri"/>
              </a:rPr>
              <a:t> the central </a:t>
            </a:r>
            <a:r>
              <a:rPr lang="en-US" sz="2000" dirty="0" err="1">
                <a:cs typeface="Calibri"/>
              </a:rPr>
              <a:t>monoms</a:t>
            </a:r>
            <a:r>
              <a:rPr lang="en-US" sz="2000" dirty="0">
                <a:cs typeface="Calibri"/>
              </a:rPr>
              <a:t> are </a:t>
            </a:r>
            <a:r>
              <a:rPr lang="en-US" sz="2000" dirty="0" err="1">
                <a:cs typeface="Calibri"/>
              </a:rPr>
              <a:t>seleted</a:t>
            </a:r>
            <a:r>
              <a:rPr lang="en-US" sz="2000" dirty="0">
                <a:cs typeface="Calibri"/>
              </a:rPr>
              <a:t> =&gt; C(f).</a:t>
            </a:r>
          </a:p>
          <a:p>
            <a:pPr marL="342900" indent="-342900">
              <a:buFont typeface="Wingdings" panose="020B0604020202020204" pitchFamily="34" charset="0"/>
              <a:buChar char="Ø"/>
            </a:pPr>
            <a:r>
              <a:rPr lang="en-US" sz="2000" dirty="0">
                <a:cs typeface="Calibri"/>
              </a:rPr>
              <a:t>The central </a:t>
            </a:r>
            <a:r>
              <a:rPr lang="en-US" sz="2000" dirty="0" err="1">
                <a:cs typeface="Calibri"/>
              </a:rPr>
              <a:t>monoms</a:t>
            </a:r>
            <a:r>
              <a:rPr lang="en-US" sz="2000" dirty="0">
                <a:cs typeface="Calibri"/>
              </a:rPr>
              <a:t> are the maximal </a:t>
            </a:r>
            <a:r>
              <a:rPr lang="en-US" sz="2000" dirty="0" err="1">
                <a:cs typeface="Calibri"/>
              </a:rPr>
              <a:t>monoms</a:t>
            </a:r>
            <a:r>
              <a:rPr lang="en-US" sz="2000" dirty="0">
                <a:cs typeface="Calibri"/>
              </a:rPr>
              <a:t> which cannot be </a:t>
            </a:r>
            <a:r>
              <a:rPr lang="en-US" sz="2000" dirty="0" err="1">
                <a:cs typeface="Calibri"/>
              </a:rPr>
              <a:t>coverred</a:t>
            </a:r>
            <a:r>
              <a:rPr lang="en-US" sz="2000" dirty="0">
                <a:cs typeface="Calibri"/>
              </a:rPr>
              <a:t> by the disjunction of all the other maximal </a:t>
            </a:r>
            <a:r>
              <a:rPr lang="en-US" sz="2000" dirty="0" err="1">
                <a:cs typeface="Calibri"/>
              </a:rPr>
              <a:t>monoms</a:t>
            </a:r>
            <a:r>
              <a:rPr lang="en-US" sz="2000" dirty="0">
                <a:cs typeface="Calibri"/>
              </a:rPr>
              <a:t>.</a:t>
            </a:r>
          </a:p>
          <a:p>
            <a:pPr marL="342900" indent="-342900">
              <a:buFont typeface="Wingdings" panose="020B0604020202020204" pitchFamily="34" charset="0"/>
              <a:buChar char="Ø"/>
            </a:pPr>
            <a:r>
              <a:rPr lang="en-US" sz="2000" dirty="0">
                <a:cs typeface="Calibri"/>
              </a:rPr>
              <a:t>Identification of the central </a:t>
            </a:r>
            <a:r>
              <a:rPr lang="en-US" sz="2000" dirty="0" err="1">
                <a:cs typeface="Calibri"/>
              </a:rPr>
              <a:t>monoms</a:t>
            </a:r>
            <a:r>
              <a:rPr lang="en-US" sz="2000" dirty="0">
                <a:cs typeface="Calibri"/>
              </a:rPr>
              <a:t>:</a:t>
            </a:r>
          </a:p>
          <a:p>
            <a:pPr marL="800100" lvl="1">
              <a:buFont typeface="Wingdings" panose="020B0604020202020204" pitchFamily="34" charset="0"/>
              <a:buChar char="Ø"/>
            </a:pPr>
            <a:r>
              <a:rPr lang="en-US" sz="2000" dirty="0">
                <a:cs typeface="Calibri"/>
              </a:rPr>
              <a:t>If the group of the </a:t>
            </a:r>
            <a:r>
              <a:rPr lang="en-US" sz="2000" dirty="0" err="1">
                <a:cs typeface="Calibri"/>
              </a:rPr>
              <a:t>minterms</a:t>
            </a:r>
            <a:r>
              <a:rPr lang="en-US" sz="2000" dirty="0">
                <a:cs typeface="Calibri"/>
              </a:rPr>
              <a:t> </a:t>
            </a:r>
            <a:r>
              <a:rPr lang="en-US" sz="2000" dirty="0" err="1">
                <a:cs typeface="Calibri"/>
              </a:rPr>
              <a:t>coverred</a:t>
            </a:r>
            <a:r>
              <a:rPr lang="en-US" sz="2000" dirty="0">
                <a:cs typeface="Calibri"/>
              </a:rPr>
              <a:t> by a maximal </a:t>
            </a:r>
            <a:r>
              <a:rPr lang="en-US" sz="2000" dirty="0" err="1">
                <a:cs typeface="Calibri"/>
              </a:rPr>
              <a:t>monom</a:t>
            </a:r>
            <a:r>
              <a:rPr lang="en-US" sz="2000" dirty="0">
                <a:cs typeface="Calibri"/>
              </a:rPr>
              <a:t> contains at least one cell circled once, then the </a:t>
            </a:r>
            <a:r>
              <a:rPr lang="en-US" sz="2000" dirty="0" err="1">
                <a:cs typeface="Calibri"/>
              </a:rPr>
              <a:t>maximul</a:t>
            </a:r>
            <a:r>
              <a:rPr lang="en-US" sz="2000" dirty="0">
                <a:cs typeface="Calibri"/>
              </a:rPr>
              <a:t> </a:t>
            </a:r>
            <a:r>
              <a:rPr lang="en-US" sz="2000" dirty="0" err="1">
                <a:cs typeface="Calibri"/>
              </a:rPr>
              <a:t>monom</a:t>
            </a:r>
            <a:r>
              <a:rPr lang="en-US" sz="2000" dirty="0">
                <a:cs typeface="Calibri"/>
              </a:rPr>
              <a:t> is a central and it belongs to all the simplified forms of the function.</a:t>
            </a:r>
          </a:p>
          <a:p>
            <a:pPr marL="342900" indent="-342900">
              <a:buFont typeface="Wingdings" panose="020B0604020202020204" pitchFamily="34" charset="0"/>
              <a:buChar char="Ø"/>
            </a:pPr>
            <a:r>
              <a:rPr lang="en-US" sz="2000" dirty="0">
                <a:cs typeface="Calibri"/>
              </a:rPr>
              <a:t>The groups of the </a:t>
            </a:r>
            <a:r>
              <a:rPr lang="en-US" sz="2000" dirty="0" err="1">
                <a:cs typeface="Calibri"/>
              </a:rPr>
              <a:t>minterms</a:t>
            </a:r>
            <a:r>
              <a:rPr lang="en-US" sz="2000" dirty="0">
                <a:cs typeface="Calibri"/>
              </a:rPr>
              <a:t> corresponding to the central </a:t>
            </a:r>
            <a:r>
              <a:rPr lang="en-US" sz="2000" dirty="0" err="1">
                <a:cs typeface="Calibri"/>
              </a:rPr>
              <a:t>monoms</a:t>
            </a:r>
            <a:r>
              <a:rPr lang="en-US" sz="2000" dirty="0">
                <a:cs typeface="Calibri"/>
              </a:rPr>
              <a:t> are shaded in the diagram.</a:t>
            </a:r>
          </a:p>
          <a:p>
            <a:pPr marL="342900" indent="-342900">
              <a:lnSpc>
                <a:spcPct val="120000"/>
              </a:lnSpc>
              <a:buFont typeface="Wingdings" panose="020B0604020202020204" pitchFamily="34" charset="0"/>
              <a:buChar char="Ø"/>
            </a:pPr>
            <a:r>
              <a:rPr lang="en-US" sz="2000" dirty="0">
                <a:cs typeface="Calibri"/>
              </a:rPr>
              <a:t>The </a:t>
            </a:r>
            <a:r>
              <a:rPr lang="en-US" sz="2000" dirty="0" err="1">
                <a:cs typeface="Calibri"/>
              </a:rPr>
              <a:t>minterms</a:t>
            </a:r>
            <a:r>
              <a:rPr lang="en-US" sz="2000" dirty="0">
                <a:cs typeface="Calibri"/>
              </a:rPr>
              <a:t> from the function's expression which are unshaded, are not </a:t>
            </a:r>
            <a:r>
              <a:rPr lang="en-US" sz="2000" dirty="0" err="1">
                <a:cs typeface="Calibri"/>
              </a:rPr>
              <a:t>coverred</a:t>
            </a:r>
            <a:r>
              <a:rPr lang="en-US" sz="2000" dirty="0">
                <a:cs typeface="Calibri"/>
              </a:rPr>
              <a:t> by the central </a:t>
            </a:r>
            <a:r>
              <a:rPr lang="en-US" sz="2000" dirty="0" err="1">
                <a:cs typeface="Calibri"/>
              </a:rPr>
              <a:t>monoms</a:t>
            </a:r>
            <a:r>
              <a:rPr lang="en-US" sz="2000" dirty="0">
                <a:cs typeface="Calibri"/>
              </a:rPr>
              <a:t> and they will be </a:t>
            </a:r>
            <a:r>
              <a:rPr lang="en-US" sz="2000" dirty="0" err="1">
                <a:cs typeface="Calibri"/>
              </a:rPr>
              <a:t>coverred</a:t>
            </a:r>
            <a:r>
              <a:rPr lang="en-US" sz="2000" dirty="0">
                <a:cs typeface="Calibri"/>
              </a:rPr>
              <a:t> in all the possible ways using a minimum number of unused maximal </a:t>
            </a:r>
            <a:r>
              <a:rPr lang="en-US" sz="2000" dirty="0" err="1">
                <a:cs typeface="Calibri"/>
              </a:rPr>
              <a:t>monoms</a:t>
            </a:r>
            <a:r>
              <a:rPr lang="en-US" sz="2000" dirty="0">
                <a:cs typeface="Calibri"/>
              </a:rPr>
              <a:t> and with a minimum number of overlaps, resulting all the simplified forms of the initial function.</a:t>
            </a:r>
          </a:p>
        </p:txBody>
      </p:sp>
    </p:spTree>
    <p:extLst>
      <p:ext uri="{BB962C8B-B14F-4D97-AF65-F5344CB8AC3E}">
        <p14:creationId xmlns:p14="http://schemas.microsoft.com/office/powerpoint/2010/main" val="1272016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4C1CA6-850C-43CA-A58A-ED4BD3D5D35C}"/>
              </a:ext>
            </a:extLst>
          </p:cNvPr>
          <p:cNvSpPr txBox="1"/>
          <p:nvPr/>
        </p:nvSpPr>
        <p:spPr>
          <a:xfrm>
            <a:off x="1147665" y="821093"/>
            <a:ext cx="2880084" cy="523220"/>
          </a:xfrm>
          <a:prstGeom prst="rect">
            <a:avLst/>
          </a:prstGeom>
          <a:noFill/>
        </p:spPr>
        <p:txBody>
          <a:bodyPr wrap="none" rtlCol="0">
            <a:spAutoFit/>
          </a:bodyPr>
          <a:lstStyle/>
          <a:p>
            <a:r>
              <a:rPr lang="ro-RO" sz="2800" dirty="0"/>
              <a:t>Problem solution</a:t>
            </a:r>
            <a:endParaRPr lang="en-GB" sz="2800" dirty="0"/>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BC3A95AB-8A7A-4DF8-87A8-2F4107B7240D}"/>
                  </a:ext>
                </a:extLst>
              </p:cNvPr>
              <p:cNvSpPr txBox="1"/>
              <p:nvPr/>
            </p:nvSpPr>
            <p:spPr>
              <a:xfrm>
                <a:off x="74644" y="1665582"/>
                <a:ext cx="12117356" cy="3662541"/>
              </a:xfrm>
              <a:prstGeom prst="rect">
                <a:avLst/>
              </a:prstGeom>
              <a:noFill/>
            </p:spPr>
            <p:txBody>
              <a:bodyPr wrap="square" rtlCol="0">
                <a:spAutoFit/>
              </a:bodyPr>
              <a:lstStyle/>
              <a:p>
                <a:r>
                  <a:rPr lang="ro-RO" dirty="0"/>
                  <a:t>	</a:t>
                </a:r>
                <a:r>
                  <a:rPr lang="en-US" sz="2800" b="1" u="sng" dirty="0"/>
                  <a:t>Step 1</a:t>
                </a:r>
                <a:r>
                  <a:rPr lang="ro-RO" sz="2800" b="1" u="sng" dirty="0"/>
                  <a:t>:</a:t>
                </a:r>
                <a:r>
                  <a:rPr lang="en-US" sz="2800" dirty="0"/>
                  <a:t> Obtain the Disjunctive Canonical Form (DCF):</a:t>
                </a:r>
              </a:p>
              <a:p>
                <a:r>
                  <a:rPr lang="ro-RO" sz="2800" dirty="0"/>
                  <a:t>	</a:t>
                </a:r>
                <a:r>
                  <a:rPr lang="en-US" sz="2800" dirty="0"/>
                  <a:t>DCF = function written as a disjunction of </a:t>
                </a:r>
                <a:r>
                  <a:rPr lang="en-US" sz="2800" dirty="0" err="1"/>
                  <a:t>minterms</a:t>
                </a:r>
                <a:r>
                  <a:rPr lang="en-US" sz="2800" dirty="0"/>
                  <a:t> corresponding to the 1 values of the function</a:t>
                </a:r>
              </a:p>
              <a:p>
                <a:r>
                  <a:rPr lang="ro-RO" sz="2800" dirty="0"/>
                  <a:t>	</a:t>
                </a:r>
                <a:r>
                  <a:rPr lang="en-US" sz="2800" dirty="0"/>
                  <a:t>We do so by breaking down each </a:t>
                </a:r>
                <a:r>
                  <a:rPr lang="en-US" sz="2800" dirty="0" err="1"/>
                  <a:t>monom</a:t>
                </a:r>
                <a:r>
                  <a:rPr lang="en-US" sz="2800" dirty="0"/>
                  <a:t> into all the </a:t>
                </a:r>
                <a:r>
                  <a:rPr lang="en-US" sz="2800" dirty="0" err="1"/>
                  <a:t>minterms</a:t>
                </a:r>
                <a:r>
                  <a:rPr lang="en-US" sz="2800" dirty="0"/>
                  <a:t> that are smaller than it.</a:t>
                </a:r>
                <a:endParaRPr lang="ro-RO" sz="2800" dirty="0"/>
              </a:p>
              <a:p>
                <a:endParaRPr lang="ro-RO" sz="2000" i="1" dirty="0"/>
              </a:p>
              <a:p>
                <a:pPr marL="365760"/>
                <a:r>
                  <a:rPr lang="ro-RO" i="1" dirty="0"/>
                  <a:t> </a:t>
                </a:r>
                <a14:m>
                  <m:oMath xmlns:m="http://schemas.openxmlformats.org/officeDocument/2006/math">
                    <m:sSub>
                      <m:sSubPr>
                        <m:ctrlPr>
                          <a:rPr lang="pt-BR" sz="1800" i="1" smtClean="0">
                            <a:latin typeface="Cambria Math" panose="02040503050406030204" pitchFamily="18" charset="0"/>
                          </a:rPr>
                        </m:ctrlPr>
                      </m:sSubPr>
                      <m:e>
                        <m:r>
                          <a:rPr lang="pt-BR" sz="1800" i="1">
                            <a:latin typeface="Cambria Math" panose="02040503050406030204" pitchFamily="18" charset="0"/>
                          </a:rPr>
                          <m:t>𝑓</m:t>
                        </m:r>
                      </m:e>
                      <m:sub>
                        <m:r>
                          <a:rPr lang="ro-RO" sz="1800" b="0" i="1" smtClean="0">
                            <a:latin typeface="Cambria Math" panose="02040503050406030204" pitchFamily="18" charset="0"/>
                          </a:rPr>
                          <m:t>3</m:t>
                        </m:r>
                      </m:sub>
                    </m:sSub>
                    <m:r>
                      <a:rPr lang="en-US" sz="1800" b="0" i="1" smtClean="0">
                        <a:latin typeface="Cambria Math" panose="02040503050406030204" pitchFamily="18" charset="0"/>
                      </a:rPr>
                      <m:t> </m:t>
                    </m:r>
                  </m:oMath>
                </a14:m>
                <a:r>
                  <a:rPr lang="en-US" i="1" dirty="0"/>
                  <a:t>(x</a:t>
                </a:r>
                <a:r>
                  <a:rPr lang="en-US" i="1" baseline="-25000" dirty="0"/>
                  <a:t>1</a:t>
                </a:r>
                <a:r>
                  <a:rPr lang="en-US" i="1" dirty="0"/>
                  <a:t>, x</a:t>
                </a:r>
                <a:r>
                  <a:rPr lang="en-US" i="1" baseline="-25000" dirty="0"/>
                  <a:t>2</a:t>
                </a:r>
                <a:r>
                  <a:rPr lang="en-US" i="1" dirty="0"/>
                  <a:t>,x</a:t>
                </a:r>
                <a:r>
                  <a:rPr lang="en-US" i="1" baseline="-25000" dirty="0"/>
                  <a:t>3</a:t>
                </a:r>
                <a:r>
                  <a:rPr lang="en-US" i="1" dirty="0"/>
                  <a:t>,x</a:t>
                </a:r>
                <a:r>
                  <a:rPr lang="en-US" i="1" baseline="-25000" dirty="0"/>
                  <a:t>4</a:t>
                </a:r>
                <a:r>
                  <a:rPr lang="en-US" i="1" dirty="0"/>
                  <a:t>) = x</a:t>
                </a:r>
                <a:r>
                  <a:rPr lang="en-US" i="1" baseline="-25000" dirty="0"/>
                  <a:t>1</a:t>
                </a:r>
                <a:r>
                  <a:rPr lang="en-US" i="1" dirty="0"/>
                  <a:t>x</a:t>
                </a:r>
                <a:r>
                  <a:rPr lang="en-US" i="1" baseline="-25000" dirty="0"/>
                  <a:t>2</a:t>
                </a:r>
                <a:r>
                  <a:rPr lang="en-US" i="1" dirty="0"/>
                  <a:t> </a:t>
                </a:r>
                <a:r>
                  <a:rPr lang="en-US" i="1" dirty="0">
                    <a:ea typeface="+mn-lt"/>
                    <a:cs typeface="+mn-lt"/>
                  </a:rPr>
                  <a:t>∨ x</a:t>
                </a:r>
                <a:r>
                  <a:rPr lang="en-US" i="1" baseline="-25000" dirty="0">
                    <a:ea typeface="+mn-lt"/>
                    <a:cs typeface="+mn-lt"/>
                  </a:rPr>
                  <a:t>1</a:t>
                </a:r>
                <a:r>
                  <a:rPr lang="en-US" i="1" dirty="0">
                    <a:ea typeface="+mn-lt"/>
                    <a:cs typeface="+mn-lt"/>
                  </a:rPr>
                  <a:t>x̄</a:t>
                </a:r>
                <a:r>
                  <a:rPr lang="en-US" i="1" baseline="-25000" dirty="0">
                    <a:ea typeface="+mn-lt"/>
                    <a:cs typeface="+mn-lt"/>
                  </a:rPr>
                  <a:t>2</a:t>
                </a:r>
                <a:r>
                  <a:rPr lang="en-US" i="1" dirty="0">
                    <a:ea typeface="+mn-lt"/>
                    <a:cs typeface="+mn-lt"/>
                  </a:rPr>
                  <a:t>x̄</a:t>
                </a:r>
                <a:r>
                  <a:rPr lang="en-US" i="1" baseline="-25000" dirty="0">
                    <a:ea typeface="+mn-lt"/>
                    <a:cs typeface="+mn-lt"/>
                  </a:rPr>
                  <a:t>3</a:t>
                </a:r>
                <a:r>
                  <a:rPr lang="en-US" i="1" dirty="0">
                    <a:ea typeface="+mn-lt"/>
                    <a:cs typeface="+mn-lt"/>
                  </a:rPr>
                  <a:t>x̄</a:t>
                </a:r>
                <a:r>
                  <a:rPr lang="en-US" i="1" baseline="-25000" dirty="0">
                    <a:ea typeface="+mn-lt"/>
                    <a:cs typeface="+mn-lt"/>
                  </a:rPr>
                  <a:t>4  </a:t>
                </a:r>
                <a:r>
                  <a:rPr lang="en-US" i="1" dirty="0">
                    <a:ea typeface="+mn-lt"/>
                    <a:cs typeface="+mn-lt"/>
                  </a:rPr>
                  <a:t>∨ x̄</a:t>
                </a:r>
                <a:r>
                  <a:rPr lang="en-US" i="1" baseline="-25000" dirty="0">
                    <a:ea typeface="+mn-lt"/>
                    <a:cs typeface="+mn-lt"/>
                  </a:rPr>
                  <a:t>1</a:t>
                </a:r>
                <a:r>
                  <a:rPr lang="en-US" i="1" dirty="0">
                    <a:ea typeface="+mn-lt"/>
                    <a:cs typeface="+mn-lt"/>
                  </a:rPr>
                  <a:t>x̄</a:t>
                </a:r>
                <a:r>
                  <a:rPr lang="en-US" i="1" baseline="-25000" dirty="0">
                    <a:ea typeface="+mn-lt"/>
                    <a:cs typeface="+mn-lt"/>
                  </a:rPr>
                  <a:t>2</a:t>
                </a:r>
                <a:r>
                  <a:rPr lang="en-US" i="1" dirty="0">
                    <a:ea typeface="+mn-lt"/>
                    <a:cs typeface="+mn-lt"/>
                  </a:rPr>
                  <a:t>x̄</a:t>
                </a:r>
                <a:r>
                  <a:rPr lang="en-US" i="1" baseline="-25000" dirty="0">
                    <a:ea typeface="+mn-lt"/>
                    <a:cs typeface="+mn-lt"/>
                  </a:rPr>
                  <a:t>4 </a:t>
                </a:r>
                <a:r>
                  <a:rPr lang="en-US" i="1" dirty="0">
                    <a:ea typeface="+mn-lt"/>
                    <a:cs typeface="+mn-lt"/>
                  </a:rPr>
                  <a:t>∨ x̄</a:t>
                </a:r>
                <a:r>
                  <a:rPr lang="en-US" i="1" baseline="-25000" dirty="0">
                    <a:ea typeface="+mn-lt"/>
                    <a:cs typeface="+mn-lt"/>
                  </a:rPr>
                  <a:t>1</a:t>
                </a:r>
                <a:r>
                  <a:rPr lang="en-US" i="1" dirty="0">
                    <a:ea typeface="+mn-lt"/>
                    <a:cs typeface="+mn-lt"/>
                  </a:rPr>
                  <a:t>x̄</a:t>
                </a:r>
                <a:r>
                  <a:rPr lang="en-US" i="1" baseline="-25000" dirty="0">
                    <a:ea typeface="+mn-lt"/>
                    <a:cs typeface="+mn-lt"/>
                  </a:rPr>
                  <a:t>3</a:t>
                </a:r>
                <a:r>
                  <a:rPr lang="en-US" i="1" dirty="0">
                    <a:ea typeface="+mn-lt"/>
                    <a:cs typeface="+mn-lt"/>
                  </a:rPr>
                  <a:t>∨ x</a:t>
                </a:r>
                <a:r>
                  <a:rPr lang="ro-RO" i="1" baseline="-25000" dirty="0">
                    <a:ea typeface="+mn-lt"/>
                    <a:cs typeface="+mn-lt"/>
                  </a:rPr>
                  <a:t>3</a:t>
                </a:r>
                <a:r>
                  <a:rPr lang="en-US" i="1" dirty="0">
                    <a:ea typeface="+mn-lt"/>
                    <a:cs typeface="+mn-lt"/>
                  </a:rPr>
                  <a:t>x</a:t>
                </a:r>
                <a:r>
                  <a:rPr lang="ro-RO" i="1" baseline="-25000" dirty="0">
                    <a:ea typeface="+mn-lt"/>
                    <a:cs typeface="+mn-lt"/>
                  </a:rPr>
                  <a:t>4</a:t>
                </a:r>
                <a:r>
                  <a:rPr lang="en-US" i="1" baseline="-25000" dirty="0">
                    <a:ea typeface="+mn-lt"/>
                    <a:cs typeface="+mn-lt"/>
                  </a:rPr>
                  <a:t> </a:t>
                </a:r>
                <a:r>
                  <a:rPr lang="en-US" i="1" dirty="0">
                    <a:ea typeface="+mn-lt"/>
                    <a:cs typeface="+mn-lt"/>
                  </a:rPr>
                  <a:t>=</a:t>
                </a:r>
                <a:endParaRPr lang="en-US" dirty="0">
                  <a:ea typeface="+mn-lt"/>
                  <a:cs typeface="+mn-lt"/>
                </a:endParaRPr>
              </a:p>
              <a:p>
                <a:pPr marL="365760"/>
                <a:r>
                  <a:rPr lang="en-US" dirty="0">
                    <a:ea typeface="+mn-lt"/>
                    <a:cs typeface="+mn-lt"/>
                  </a:rPr>
                  <a:t>                       =  </a:t>
                </a:r>
                <a:r>
                  <a:rPr lang="en-US" i="1" dirty="0">
                    <a:highlight>
                      <a:srgbClr val="FFFF00"/>
                    </a:highlight>
                    <a:ea typeface="+mn-lt"/>
                    <a:cs typeface="+mn-lt"/>
                  </a:rPr>
                  <a:t>x</a:t>
                </a:r>
                <a:r>
                  <a:rPr lang="en-US" i="1" baseline="-25000" dirty="0">
                    <a:highlight>
                      <a:srgbClr val="FFFF00"/>
                    </a:highlight>
                    <a:ea typeface="+mn-lt"/>
                    <a:cs typeface="+mn-lt"/>
                  </a:rPr>
                  <a:t>1</a:t>
                </a:r>
                <a:r>
                  <a:rPr lang="en-US" i="1" dirty="0">
                    <a:highlight>
                      <a:srgbClr val="FFFF00"/>
                    </a:highlight>
                    <a:ea typeface="+mn-lt"/>
                    <a:cs typeface="+mn-lt"/>
                  </a:rPr>
                  <a:t>x</a:t>
                </a:r>
                <a:r>
                  <a:rPr lang="en-US" i="1" baseline="-25000" dirty="0">
                    <a:highlight>
                      <a:srgbClr val="FFFF00"/>
                    </a:highlight>
                    <a:ea typeface="+mn-lt"/>
                    <a:cs typeface="+mn-lt"/>
                  </a:rPr>
                  <a:t>2</a:t>
                </a:r>
                <a:r>
                  <a:rPr lang="en-US" i="1" dirty="0">
                    <a:highlight>
                      <a:srgbClr val="FFFF00"/>
                    </a:highlight>
                    <a:ea typeface="+mn-lt"/>
                    <a:cs typeface="+mn-lt"/>
                  </a:rPr>
                  <a:t>x</a:t>
                </a:r>
                <a:r>
                  <a:rPr lang="en-US" i="1" baseline="-25000" dirty="0">
                    <a:highlight>
                      <a:srgbClr val="FFFF00"/>
                    </a:highlight>
                    <a:ea typeface="+mn-lt"/>
                    <a:cs typeface="+mn-lt"/>
                  </a:rPr>
                  <a:t>3</a:t>
                </a:r>
                <a:r>
                  <a:rPr lang="en-US" i="1" dirty="0">
                    <a:highlight>
                      <a:srgbClr val="FFFF00"/>
                    </a:highlight>
                    <a:ea typeface="+mn-lt"/>
                    <a:cs typeface="+mn-lt"/>
                  </a:rPr>
                  <a:t>x</a:t>
                </a:r>
                <a:r>
                  <a:rPr lang="en-US" i="1" baseline="-25000" dirty="0">
                    <a:highlight>
                      <a:srgbClr val="FFFF00"/>
                    </a:highlight>
                    <a:ea typeface="+mn-lt"/>
                    <a:cs typeface="+mn-lt"/>
                  </a:rPr>
                  <a:t>4</a:t>
                </a:r>
                <a:r>
                  <a:rPr lang="en-US" i="1" baseline="-25000" dirty="0">
                    <a:ea typeface="+mn-lt"/>
                    <a:cs typeface="+mn-lt"/>
                  </a:rPr>
                  <a:t> </a:t>
                </a:r>
                <a:r>
                  <a:rPr lang="en-US" i="1" dirty="0">
                    <a:ea typeface="+mn-lt"/>
                    <a:cs typeface="+mn-lt"/>
                  </a:rPr>
                  <a:t>∨ </a:t>
                </a:r>
                <a:r>
                  <a:rPr lang="en-US" i="1" dirty="0">
                    <a:highlight>
                      <a:srgbClr val="000080"/>
                    </a:highlight>
                    <a:ea typeface="+mn-lt"/>
                    <a:cs typeface="+mn-lt"/>
                  </a:rPr>
                  <a:t>x</a:t>
                </a:r>
                <a:r>
                  <a:rPr lang="en-US" i="1" baseline="-25000" dirty="0">
                    <a:highlight>
                      <a:srgbClr val="000080"/>
                    </a:highlight>
                    <a:ea typeface="+mn-lt"/>
                    <a:cs typeface="+mn-lt"/>
                  </a:rPr>
                  <a:t>1</a:t>
                </a:r>
                <a:r>
                  <a:rPr lang="en-US" i="1" dirty="0">
                    <a:highlight>
                      <a:srgbClr val="000080"/>
                    </a:highlight>
                    <a:ea typeface="+mn-lt"/>
                    <a:cs typeface="+mn-lt"/>
                  </a:rPr>
                  <a:t>x̄</a:t>
                </a:r>
                <a:r>
                  <a:rPr lang="en-US" i="1" baseline="-25000" dirty="0">
                    <a:highlight>
                      <a:srgbClr val="000080"/>
                    </a:highlight>
                    <a:ea typeface="+mn-lt"/>
                    <a:cs typeface="+mn-lt"/>
                  </a:rPr>
                  <a:t>2</a:t>
                </a:r>
                <a:r>
                  <a:rPr lang="en-US" i="1" dirty="0">
                    <a:highlight>
                      <a:srgbClr val="000080"/>
                    </a:highlight>
                    <a:ea typeface="+mn-lt"/>
                    <a:cs typeface="+mn-lt"/>
                  </a:rPr>
                  <a:t>x̄</a:t>
                </a:r>
                <a:r>
                  <a:rPr lang="en-US" i="1" baseline="-25000" dirty="0">
                    <a:highlight>
                      <a:srgbClr val="000080"/>
                    </a:highlight>
                    <a:ea typeface="+mn-lt"/>
                    <a:cs typeface="+mn-lt"/>
                  </a:rPr>
                  <a:t>3</a:t>
                </a:r>
                <a:r>
                  <a:rPr lang="en-US" i="1" dirty="0">
                    <a:highlight>
                      <a:srgbClr val="000080"/>
                    </a:highlight>
                  </a:rPr>
                  <a:t>x</a:t>
                </a:r>
                <a:r>
                  <a:rPr lang="en-US" i="1" baseline="-25000" dirty="0">
                    <a:highlight>
                      <a:srgbClr val="000080"/>
                    </a:highlight>
                  </a:rPr>
                  <a:t>4</a:t>
                </a:r>
                <a:r>
                  <a:rPr lang="en-US" i="1" baseline="-25000" dirty="0">
                    <a:solidFill>
                      <a:srgbClr val="FF0000"/>
                    </a:solidFill>
                  </a:rPr>
                  <a:t> </a:t>
                </a:r>
                <a:r>
                  <a:rPr lang="en-US" i="1" dirty="0">
                    <a:ea typeface="+mn-lt"/>
                    <a:cs typeface="+mn-lt"/>
                  </a:rPr>
                  <a:t>∨ </a:t>
                </a:r>
                <a:r>
                  <a:rPr lang="en-US" i="1" dirty="0">
                    <a:highlight>
                      <a:srgbClr val="00FF00"/>
                    </a:highlight>
                    <a:ea typeface="+mn-lt"/>
                    <a:cs typeface="+mn-lt"/>
                  </a:rPr>
                  <a:t>x</a:t>
                </a:r>
                <a:r>
                  <a:rPr lang="en-US" i="1" baseline="-25000" dirty="0">
                    <a:highlight>
                      <a:srgbClr val="00FF00"/>
                    </a:highlight>
                    <a:ea typeface="+mn-lt"/>
                    <a:cs typeface="+mn-lt"/>
                  </a:rPr>
                  <a:t>1</a:t>
                </a:r>
                <a:r>
                  <a:rPr lang="en-US" i="1" dirty="0">
                    <a:highlight>
                      <a:srgbClr val="00FF00"/>
                    </a:highlight>
                    <a:ea typeface="+mn-lt"/>
                    <a:cs typeface="+mn-lt"/>
                  </a:rPr>
                  <a:t>x̄</a:t>
                </a:r>
                <a:r>
                  <a:rPr lang="en-US" i="1" baseline="-25000" dirty="0">
                    <a:highlight>
                      <a:srgbClr val="00FF00"/>
                    </a:highlight>
                    <a:ea typeface="+mn-lt"/>
                    <a:cs typeface="+mn-lt"/>
                  </a:rPr>
                  <a:t>2 </a:t>
                </a:r>
                <a:r>
                  <a:rPr lang="en-US" i="1" dirty="0">
                    <a:highlight>
                      <a:srgbClr val="00FF00"/>
                    </a:highlight>
                    <a:ea typeface="+mn-lt"/>
                    <a:cs typeface="+mn-lt"/>
                  </a:rPr>
                  <a:t>x</a:t>
                </a:r>
                <a:r>
                  <a:rPr lang="en-US" i="1" baseline="-25000" dirty="0">
                    <a:highlight>
                      <a:srgbClr val="00FF00"/>
                    </a:highlight>
                    <a:ea typeface="+mn-lt"/>
                    <a:cs typeface="+mn-lt"/>
                  </a:rPr>
                  <a:t>3</a:t>
                </a:r>
                <a:r>
                  <a:rPr lang="en-US" i="1" dirty="0">
                    <a:highlight>
                      <a:srgbClr val="00FF00"/>
                    </a:highlight>
                  </a:rPr>
                  <a:t>x</a:t>
                </a:r>
                <a:r>
                  <a:rPr lang="en-US" i="1" baseline="-25000" dirty="0">
                    <a:highlight>
                      <a:srgbClr val="00FF00"/>
                    </a:highlight>
                  </a:rPr>
                  <a:t>4 </a:t>
                </a:r>
                <a:r>
                  <a:rPr lang="en-US" i="1" dirty="0">
                    <a:ea typeface="+mn-lt"/>
                    <a:cs typeface="+mn-lt"/>
                  </a:rPr>
                  <a:t>∨ </a:t>
                </a:r>
                <a:r>
                  <a:rPr lang="en-US" i="1" dirty="0">
                    <a:highlight>
                      <a:srgbClr val="FF0000"/>
                    </a:highlight>
                    <a:ea typeface="+mn-lt"/>
                    <a:cs typeface="+mn-lt"/>
                  </a:rPr>
                  <a:t>x</a:t>
                </a:r>
                <a:r>
                  <a:rPr lang="en-US" i="1" baseline="-25000" dirty="0">
                    <a:highlight>
                      <a:srgbClr val="FF0000"/>
                    </a:highlight>
                    <a:ea typeface="+mn-lt"/>
                    <a:cs typeface="+mn-lt"/>
                  </a:rPr>
                  <a:t>1</a:t>
                </a:r>
                <a:r>
                  <a:rPr lang="en-US" i="1" dirty="0">
                    <a:highlight>
                      <a:srgbClr val="FF0000"/>
                    </a:highlight>
                    <a:ea typeface="+mn-lt"/>
                    <a:cs typeface="+mn-lt"/>
                  </a:rPr>
                  <a:t>x</a:t>
                </a:r>
                <a:r>
                  <a:rPr lang="en-US" i="1" baseline="-25000" dirty="0">
                    <a:highlight>
                      <a:srgbClr val="FF0000"/>
                    </a:highlight>
                    <a:ea typeface="+mn-lt"/>
                    <a:cs typeface="+mn-lt"/>
                  </a:rPr>
                  <a:t>2</a:t>
                </a:r>
                <a:r>
                  <a:rPr lang="en-US" i="1" dirty="0">
                    <a:highlight>
                      <a:srgbClr val="FF0000"/>
                    </a:highlight>
                    <a:ea typeface="+mn-lt"/>
                    <a:cs typeface="+mn-lt"/>
                  </a:rPr>
                  <a:t>x̄</a:t>
                </a:r>
                <a:r>
                  <a:rPr lang="en-US" i="1" baseline="-25000" dirty="0">
                    <a:highlight>
                      <a:srgbClr val="FF0000"/>
                    </a:highlight>
                    <a:ea typeface="+mn-lt"/>
                    <a:cs typeface="+mn-lt"/>
                  </a:rPr>
                  <a:t>3</a:t>
                </a:r>
                <a:r>
                  <a:rPr lang="en-US" i="1" dirty="0">
                    <a:highlight>
                      <a:srgbClr val="FF0000"/>
                    </a:highlight>
                    <a:ea typeface="+mn-lt"/>
                    <a:cs typeface="+mn-lt"/>
                  </a:rPr>
                  <a:t>x</a:t>
                </a:r>
                <a:r>
                  <a:rPr lang="en-US" i="1" baseline="-25000" dirty="0">
                    <a:highlight>
                      <a:srgbClr val="FF0000"/>
                    </a:highlight>
                    <a:ea typeface="+mn-lt"/>
                    <a:cs typeface="+mn-lt"/>
                  </a:rPr>
                  <a:t>4 </a:t>
                </a:r>
                <a:r>
                  <a:rPr lang="en-US" i="1" dirty="0">
                    <a:ea typeface="+mn-lt"/>
                    <a:cs typeface="+mn-lt"/>
                  </a:rPr>
                  <a:t>∨</a:t>
                </a:r>
                <a:r>
                  <a:rPr lang="ro-RO" i="1" dirty="0">
                    <a:ea typeface="+mn-lt"/>
                    <a:cs typeface="+mn-lt"/>
                  </a:rPr>
                  <a:t> </a:t>
                </a:r>
                <a:r>
                  <a:rPr lang="en-US" i="1" dirty="0">
                    <a:highlight>
                      <a:srgbClr val="008080"/>
                    </a:highlight>
                    <a:ea typeface="+mn-lt"/>
                    <a:cs typeface="+mn-lt"/>
                  </a:rPr>
                  <a:t>x</a:t>
                </a:r>
                <a:r>
                  <a:rPr lang="en-US" i="1" baseline="-25000" dirty="0">
                    <a:highlight>
                      <a:srgbClr val="008080"/>
                    </a:highlight>
                    <a:ea typeface="+mn-lt"/>
                    <a:cs typeface="+mn-lt"/>
                  </a:rPr>
                  <a:t>1</a:t>
                </a:r>
                <a:r>
                  <a:rPr lang="en-US" i="1" dirty="0">
                    <a:highlight>
                      <a:srgbClr val="008080"/>
                    </a:highlight>
                    <a:ea typeface="+mn-lt"/>
                    <a:cs typeface="+mn-lt"/>
                  </a:rPr>
                  <a:t>x̄</a:t>
                </a:r>
                <a:r>
                  <a:rPr lang="en-US" i="1" baseline="-25000" dirty="0">
                    <a:highlight>
                      <a:srgbClr val="008080"/>
                    </a:highlight>
                    <a:ea typeface="+mn-lt"/>
                    <a:cs typeface="+mn-lt"/>
                  </a:rPr>
                  <a:t>2</a:t>
                </a:r>
                <a:r>
                  <a:rPr lang="en-US" i="1" dirty="0">
                    <a:highlight>
                      <a:srgbClr val="008080"/>
                    </a:highlight>
                    <a:ea typeface="+mn-lt"/>
                    <a:cs typeface="+mn-lt"/>
                  </a:rPr>
                  <a:t>x̄</a:t>
                </a:r>
                <a:r>
                  <a:rPr lang="en-US" i="1" baseline="-25000" dirty="0">
                    <a:highlight>
                      <a:srgbClr val="008080"/>
                    </a:highlight>
                    <a:ea typeface="+mn-lt"/>
                    <a:cs typeface="+mn-lt"/>
                  </a:rPr>
                  <a:t>3</a:t>
                </a:r>
                <a:r>
                  <a:rPr lang="en-US" i="1" dirty="0">
                    <a:highlight>
                      <a:srgbClr val="008080"/>
                    </a:highlight>
                    <a:ea typeface="+mn-lt"/>
                    <a:cs typeface="+mn-lt"/>
                  </a:rPr>
                  <a:t>x̄</a:t>
                </a:r>
                <a:r>
                  <a:rPr lang="en-US" i="1" baseline="-25000" dirty="0">
                    <a:highlight>
                      <a:srgbClr val="008080"/>
                    </a:highlight>
                    <a:ea typeface="+mn-lt"/>
                    <a:cs typeface="+mn-lt"/>
                  </a:rPr>
                  <a:t>4 </a:t>
                </a:r>
                <a:r>
                  <a:rPr lang="en-US" i="1" dirty="0">
                    <a:ea typeface="+mn-lt"/>
                    <a:cs typeface="+mn-lt"/>
                  </a:rPr>
                  <a:t>∨ </a:t>
                </a:r>
                <a:r>
                  <a:rPr lang="en-US" i="1" dirty="0">
                    <a:highlight>
                      <a:srgbClr val="C0C0C0"/>
                    </a:highlight>
                    <a:ea typeface="+mn-lt"/>
                    <a:cs typeface="+mn-lt"/>
                  </a:rPr>
                  <a:t>x̄</a:t>
                </a:r>
                <a:r>
                  <a:rPr lang="en-US" i="1" baseline="-25000" dirty="0">
                    <a:highlight>
                      <a:srgbClr val="C0C0C0"/>
                    </a:highlight>
                    <a:ea typeface="+mn-lt"/>
                    <a:cs typeface="+mn-lt"/>
                  </a:rPr>
                  <a:t>1</a:t>
                </a:r>
                <a:r>
                  <a:rPr lang="en-US" i="1" dirty="0">
                    <a:highlight>
                      <a:srgbClr val="C0C0C0"/>
                    </a:highlight>
                    <a:ea typeface="+mn-lt"/>
                    <a:cs typeface="+mn-lt"/>
                  </a:rPr>
                  <a:t>x̄</a:t>
                </a:r>
                <a:r>
                  <a:rPr lang="en-US" i="1" baseline="-25000" dirty="0">
                    <a:highlight>
                      <a:srgbClr val="C0C0C0"/>
                    </a:highlight>
                    <a:ea typeface="+mn-lt"/>
                    <a:cs typeface="+mn-lt"/>
                  </a:rPr>
                  <a:t>2</a:t>
                </a:r>
                <a:r>
                  <a:rPr lang="en-US" i="1" dirty="0">
                    <a:highlight>
                      <a:srgbClr val="C0C0C0"/>
                    </a:highlight>
                    <a:ea typeface="+mn-lt"/>
                    <a:cs typeface="+mn-lt"/>
                  </a:rPr>
                  <a:t>x</a:t>
                </a:r>
                <a:r>
                  <a:rPr lang="en-US" i="1" baseline="-25000" dirty="0">
                    <a:highlight>
                      <a:srgbClr val="C0C0C0"/>
                    </a:highlight>
                    <a:ea typeface="+mn-lt"/>
                    <a:cs typeface="+mn-lt"/>
                  </a:rPr>
                  <a:t>3</a:t>
                </a:r>
                <a:r>
                  <a:rPr lang="en-US" i="1" dirty="0">
                    <a:highlight>
                      <a:srgbClr val="C0C0C0"/>
                    </a:highlight>
                    <a:ea typeface="+mn-lt"/>
                    <a:cs typeface="+mn-lt"/>
                  </a:rPr>
                  <a:t>x̄</a:t>
                </a:r>
                <a:r>
                  <a:rPr lang="en-US" i="1" baseline="-25000" dirty="0">
                    <a:highlight>
                      <a:srgbClr val="C0C0C0"/>
                    </a:highlight>
                    <a:ea typeface="+mn-lt"/>
                    <a:cs typeface="+mn-lt"/>
                  </a:rPr>
                  <a:t>4</a:t>
                </a:r>
                <a:r>
                  <a:rPr lang="en-US" i="1" dirty="0">
                    <a:highlight>
                      <a:srgbClr val="C0C0C0"/>
                    </a:highlight>
                    <a:ea typeface="+mn-lt"/>
                    <a:cs typeface="+mn-lt"/>
                  </a:rPr>
                  <a:t> </a:t>
                </a:r>
                <a:r>
                  <a:rPr lang="en-US" i="1" dirty="0">
                    <a:ea typeface="+mn-lt"/>
                    <a:cs typeface="+mn-lt"/>
                  </a:rPr>
                  <a:t>∨ </a:t>
                </a:r>
                <a:endParaRPr lang="ro-RO" i="1" dirty="0">
                  <a:ea typeface="+mn-lt"/>
                  <a:cs typeface="+mn-lt"/>
                </a:endParaRPr>
              </a:p>
              <a:p>
                <a:pPr marL="365760"/>
                <a:r>
                  <a:rPr lang="ro-RO" i="1" dirty="0">
                    <a:highlight>
                      <a:srgbClr val="800000"/>
                    </a:highlight>
                    <a:ea typeface="+mn-lt"/>
                    <a:cs typeface="+mn-lt"/>
                  </a:rPr>
                  <a:t> </a:t>
                </a:r>
                <a:r>
                  <a:rPr lang="en-US" i="1" dirty="0">
                    <a:highlight>
                      <a:srgbClr val="800000"/>
                    </a:highlight>
                    <a:ea typeface="+mn-lt"/>
                    <a:cs typeface="+mn-lt"/>
                  </a:rPr>
                  <a:t>x̄</a:t>
                </a:r>
                <a:r>
                  <a:rPr lang="en-US" i="1" baseline="-25000" dirty="0">
                    <a:highlight>
                      <a:srgbClr val="800000"/>
                    </a:highlight>
                    <a:ea typeface="+mn-lt"/>
                    <a:cs typeface="+mn-lt"/>
                  </a:rPr>
                  <a:t>1</a:t>
                </a:r>
                <a:r>
                  <a:rPr lang="en-US" i="1" dirty="0">
                    <a:highlight>
                      <a:srgbClr val="800000"/>
                    </a:highlight>
                    <a:ea typeface="+mn-lt"/>
                    <a:cs typeface="+mn-lt"/>
                  </a:rPr>
                  <a:t>x̄</a:t>
                </a:r>
                <a:r>
                  <a:rPr lang="en-US" i="1" baseline="-25000" dirty="0">
                    <a:highlight>
                      <a:srgbClr val="800000"/>
                    </a:highlight>
                    <a:ea typeface="+mn-lt"/>
                    <a:cs typeface="+mn-lt"/>
                  </a:rPr>
                  <a:t>2</a:t>
                </a:r>
                <a:r>
                  <a:rPr lang="en-US" i="1" dirty="0">
                    <a:highlight>
                      <a:srgbClr val="800000"/>
                    </a:highlight>
                    <a:ea typeface="+mn-lt"/>
                    <a:cs typeface="+mn-lt"/>
                  </a:rPr>
                  <a:t>x̄</a:t>
                </a:r>
                <a:r>
                  <a:rPr lang="en-US" i="1" baseline="-25000" dirty="0">
                    <a:highlight>
                      <a:srgbClr val="800000"/>
                    </a:highlight>
                    <a:ea typeface="+mn-lt"/>
                    <a:cs typeface="+mn-lt"/>
                  </a:rPr>
                  <a:t>3</a:t>
                </a:r>
                <a:r>
                  <a:rPr lang="en-US" i="1" dirty="0">
                    <a:highlight>
                      <a:srgbClr val="800000"/>
                    </a:highlight>
                    <a:ea typeface="+mn-lt"/>
                    <a:cs typeface="+mn-lt"/>
                  </a:rPr>
                  <a:t>x̄</a:t>
                </a:r>
                <a:r>
                  <a:rPr lang="en-US" i="1" baseline="-25000" dirty="0">
                    <a:highlight>
                      <a:srgbClr val="800000"/>
                    </a:highlight>
                    <a:ea typeface="+mn-lt"/>
                    <a:cs typeface="+mn-lt"/>
                  </a:rPr>
                  <a:t>4</a:t>
                </a:r>
                <a:r>
                  <a:rPr lang="en-US" i="1" dirty="0">
                    <a:highlight>
                      <a:srgbClr val="800000"/>
                    </a:highlight>
                    <a:ea typeface="+mn-lt"/>
                    <a:cs typeface="+mn-lt"/>
                  </a:rPr>
                  <a:t> </a:t>
                </a:r>
                <a:r>
                  <a:rPr lang="en-US" i="1" dirty="0">
                    <a:ea typeface="+mn-lt"/>
                    <a:cs typeface="+mn-lt"/>
                  </a:rPr>
                  <a:t>∨ </a:t>
                </a:r>
                <a:r>
                  <a:rPr lang="en-US" i="1" dirty="0">
                    <a:highlight>
                      <a:srgbClr val="FF00FF"/>
                    </a:highlight>
                    <a:ea typeface="+mn-lt"/>
                    <a:cs typeface="+mn-lt"/>
                  </a:rPr>
                  <a:t>x̄</a:t>
                </a:r>
                <a:r>
                  <a:rPr lang="en-US" i="1" baseline="-25000" dirty="0">
                    <a:highlight>
                      <a:srgbClr val="FF00FF"/>
                    </a:highlight>
                    <a:ea typeface="+mn-lt"/>
                    <a:cs typeface="+mn-lt"/>
                  </a:rPr>
                  <a:t>1</a:t>
                </a:r>
                <a:r>
                  <a:rPr lang="en-US" i="1" dirty="0">
                    <a:highlight>
                      <a:srgbClr val="FF00FF"/>
                    </a:highlight>
                    <a:ea typeface="+mn-lt"/>
                    <a:cs typeface="+mn-lt"/>
                  </a:rPr>
                  <a:t>x</a:t>
                </a:r>
                <a:r>
                  <a:rPr lang="en-US" i="1" baseline="-25000" dirty="0">
                    <a:highlight>
                      <a:srgbClr val="FF00FF"/>
                    </a:highlight>
                    <a:ea typeface="+mn-lt"/>
                    <a:cs typeface="+mn-lt"/>
                  </a:rPr>
                  <a:t>2</a:t>
                </a:r>
                <a:r>
                  <a:rPr lang="en-US" i="1" dirty="0">
                    <a:highlight>
                      <a:srgbClr val="FF00FF"/>
                    </a:highlight>
                    <a:ea typeface="+mn-lt"/>
                    <a:cs typeface="+mn-lt"/>
                  </a:rPr>
                  <a:t>x̄</a:t>
                </a:r>
                <a:r>
                  <a:rPr lang="en-US" i="1" baseline="-25000" dirty="0">
                    <a:highlight>
                      <a:srgbClr val="FF00FF"/>
                    </a:highlight>
                    <a:ea typeface="+mn-lt"/>
                    <a:cs typeface="+mn-lt"/>
                  </a:rPr>
                  <a:t>3</a:t>
                </a:r>
                <a:r>
                  <a:rPr lang="en-US" i="1" dirty="0">
                    <a:highlight>
                      <a:srgbClr val="FF00FF"/>
                    </a:highlight>
                  </a:rPr>
                  <a:t>x</a:t>
                </a:r>
                <a:r>
                  <a:rPr lang="en-US" i="1" baseline="-25000" dirty="0">
                    <a:highlight>
                      <a:srgbClr val="FF00FF"/>
                    </a:highlight>
                  </a:rPr>
                  <a:t>4</a:t>
                </a:r>
                <a:r>
                  <a:rPr lang="en-US" i="1" dirty="0">
                    <a:ea typeface="+mn-lt"/>
                    <a:cs typeface="+mn-lt"/>
                  </a:rPr>
                  <a:t>∨ </a:t>
                </a:r>
                <a:r>
                  <a:rPr lang="en-US" i="1" dirty="0">
                    <a:highlight>
                      <a:srgbClr val="00FFFF"/>
                    </a:highlight>
                    <a:ea typeface="+mn-lt"/>
                    <a:cs typeface="+mn-lt"/>
                  </a:rPr>
                  <a:t>x̄</a:t>
                </a:r>
                <a:r>
                  <a:rPr lang="en-US" i="1" baseline="-25000" dirty="0">
                    <a:highlight>
                      <a:srgbClr val="00FFFF"/>
                    </a:highlight>
                    <a:ea typeface="+mn-lt"/>
                    <a:cs typeface="+mn-lt"/>
                  </a:rPr>
                  <a:t>1</a:t>
                </a:r>
                <a:r>
                  <a:rPr lang="en-US" i="1" dirty="0">
                    <a:highlight>
                      <a:srgbClr val="00FFFF"/>
                    </a:highlight>
                    <a:ea typeface="+mn-lt"/>
                    <a:cs typeface="+mn-lt"/>
                  </a:rPr>
                  <a:t>x̄</a:t>
                </a:r>
                <a:r>
                  <a:rPr lang="en-US" i="1" baseline="-25000" dirty="0">
                    <a:highlight>
                      <a:srgbClr val="00FFFF"/>
                    </a:highlight>
                    <a:ea typeface="+mn-lt"/>
                    <a:cs typeface="+mn-lt"/>
                  </a:rPr>
                  <a:t>2</a:t>
                </a:r>
                <a:r>
                  <a:rPr lang="en-US" i="1" dirty="0">
                    <a:highlight>
                      <a:srgbClr val="00FFFF"/>
                    </a:highlight>
                    <a:ea typeface="+mn-lt"/>
                    <a:cs typeface="+mn-lt"/>
                  </a:rPr>
                  <a:t>x̄</a:t>
                </a:r>
                <a:r>
                  <a:rPr lang="en-US" i="1" baseline="-25000" dirty="0">
                    <a:highlight>
                      <a:srgbClr val="00FFFF"/>
                    </a:highlight>
                    <a:ea typeface="+mn-lt"/>
                    <a:cs typeface="+mn-lt"/>
                  </a:rPr>
                  <a:t>3</a:t>
                </a:r>
                <a:r>
                  <a:rPr lang="en-US" i="1" dirty="0">
                    <a:highlight>
                      <a:srgbClr val="00FFFF"/>
                    </a:highlight>
                  </a:rPr>
                  <a:t>x</a:t>
                </a:r>
                <a:r>
                  <a:rPr lang="en-US" i="1" baseline="-25000" dirty="0">
                    <a:highlight>
                      <a:srgbClr val="00FFFF"/>
                    </a:highlight>
                  </a:rPr>
                  <a:t>4 </a:t>
                </a:r>
                <a:r>
                  <a:rPr lang="en-US" i="1" dirty="0">
                    <a:ea typeface="+mn-lt"/>
                    <a:cs typeface="+mn-lt"/>
                  </a:rPr>
                  <a:t>∨  </a:t>
                </a:r>
                <a:r>
                  <a:rPr lang="en-US" i="1" dirty="0">
                    <a:highlight>
                      <a:srgbClr val="808000"/>
                    </a:highlight>
                    <a:ea typeface="+mn-lt"/>
                    <a:cs typeface="+mn-lt"/>
                  </a:rPr>
                  <a:t>x̄</a:t>
                </a:r>
                <a:r>
                  <a:rPr lang="en-US" i="1" baseline="-25000" dirty="0">
                    <a:highlight>
                      <a:srgbClr val="808000"/>
                    </a:highlight>
                    <a:ea typeface="+mn-lt"/>
                    <a:cs typeface="+mn-lt"/>
                  </a:rPr>
                  <a:t>1</a:t>
                </a:r>
                <a:r>
                  <a:rPr lang="en-US" i="1" dirty="0">
                    <a:highlight>
                      <a:srgbClr val="808000"/>
                    </a:highlight>
                    <a:ea typeface="+mn-lt"/>
                    <a:cs typeface="+mn-lt"/>
                  </a:rPr>
                  <a:t>x</a:t>
                </a:r>
                <a:r>
                  <a:rPr lang="en-US" i="1" baseline="-25000" dirty="0">
                    <a:highlight>
                      <a:srgbClr val="808000"/>
                    </a:highlight>
                    <a:ea typeface="+mn-lt"/>
                    <a:cs typeface="+mn-lt"/>
                  </a:rPr>
                  <a:t>2</a:t>
                </a:r>
                <a:r>
                  <a:rPr lang="en-US" i="1" dirty="0">
                    <a:highlight>
                      <a:srgbClr val="808000"/>
                    </a:highlight>
                    <a:ea typeface="+mn-lt"/>
                    <a:cs typeface="+mn-lt"/>
                  </a:rPr>
                  <a:t>x̄</a:t>
                </a:r>
                <a:r>
                  <a:rPr lang="en-US" i="1" baseline="-25000" dirty="0">
                    <a:highlight>
                      <a:srgbClr val="808000"/>
                    </a:highlight>
                    <a:ea typeface="+mn-lt"/>
                    <a:cs typeface="+mn-lt"/>
                  </a:rPr>
                  <a:t>3</a:t>
                </a:r>
                <a:r>
                  <a:rPr lang="en-US" i="1" dirty="0">
                    <a:highlight>
                      <a:srgbClr val="808000"/>
                    </a:highlight>
                    <a:ea typeface="+mn-lt"/>
                    <a:cs typeface="+mn-lt"/>
                  </a:rPr>
                  <a:t>x̄</a:t>
                </a:r>
                <a:r>
                  <a:rPr lang="en-US" i="1" baseline="-25000" dirty="0">
                    <a:highlight>
                      <a:srgbClr val="808000"/>
                    </a:highlight>
                    <a:ea typeface="+mn-lt"/>
                    <a:cs typeface="+mn-lt"/>
                  </a:rPr>
                  <a:t>4</a:t>
                </a:r>
                <a:r>
                  <a:rPr lang="en-US" i="1" dirty="0">
                    <a:highlight>
                      <a:srgbClr val="808000"/>
                    </a:highlight>
                    <a:ea typeface="+mn-lt"/>
                    <a:cs typeface="+mn-lt"/>
                  </a:rPr>
                  <a:t> </a:t>
                </a:r>
                <a:r>
                  <a:rPr lang="en-US" i="1" dirty="0">
                    <a:ea typeface="+mn-lt"/>
                    <a:cs typeface="+mn-lt"/>
                  </a:rPr>
                  <a:t>∨ </a:t>
                </a:r>
                <a:r>
                  <a:rPr lang="en-US" i="1" dirty="0">
                    <a:highlight>
                      <a:srgbClr val="808080"/>
                    </a:highlight>
                    <a:ea typeface="+mn-lt"/>
                    <a:cs typeface="+mn-lt"/>
                  </a:rPr>
                  <a:t>x̄</a:t>
                </a:r>
                <a:r>
                  <a:rPr lang="en-US" i="1" baseline="-25000" dirty="0">
                    <a:highlight>
                      <a:srgbClr val="808080"/>
                    </a:highlight>
                    <a:ea typeface="+mn-lt"/>
                    <a:cs typeface="+mn-lt"/>
                  </a:rPr>
                  <a:t>1</a:t>
                </a:r>
                <a:r>
                  <a:rPr lang="en-US" i="1" dirty="0">
                    <a:highlight>
                      <a:srgbClr val="808080"/>
                    </a:highlight>
                    <a:ea typeface="+mn-lt"/>
                    <a:cs typeface="+mn-lt"/>
                  </a:rPr>
                  <a:t>x̄</a:t>
                </a:r>
                <a:r>
                  <a:rPr lang="en-US" i="1" baseline="-25000" dirty="0">
                    <a:highlight>
                      <a:srgbClr val="808080"/>
                    </a:highlight>
                    <a:ea typeface="+mn-lt"/>
                    <a:cs typeface="+mn-lt"/>
                  </a:rPr>
                  <a:t>2</a:t>
                </a:r>
                <a:r>
                  <a:rPr lang="en-US" i="1" dirty="0">
                    <a:highlight>
                      <a:srgbClr val="808080"/>
                    </a:highlight>
                    <a:ea typeface="+mn-lt"/>
                    <a:cs typeface="+mn-lt"/>
                  </a:rPr>
                  <a:t>x</a:t>
                </a:r>
                <a:r>
                  <a:rPr lang="en-US" i="1" baseline="-25000" dirty="0">
                    <a:highlight>
                      <a:srgbClr val="808080"/>
                    </a:highlight>
                    <a:ea typeface="+mn-lt"/>
                    <a:cs typeface="+mn-lt"/>
                  </a:rPr>
                  <a:t>3</a:t>
                </a:r>
                <a:r>
                  <a:rPr lang="en-US" i="1" dirty="0">
                    <a:highlight>
                      <a:srgbClr val="808080"/>
                    </a:highlight>
                    <a:ea typeface="+mn-lt"/>
                    <a:cs typeface="+mn-lt"/>
                  </a:rPr>
                  <a:t>x</a:t>
                </a:r>
                <a:r>
                  <a:rPr lang="en-US" i="1" baseline="-25000" dirty="0">
                    <a:highlight>
                      <a:srgbClr val="808080"/>
                    </a:highlight>
                    <a:ea typeface="+mn-lt"/>
                    <a:cs typeface="+mn-lt"/>
                  </a:rPr>
                  <a:t>4</a:t>
                </a:r>
                <a:r>
                  <a:rPr lang="en-US" i="1" dirty="0">
                    <a:ea typeface="+mn-lt"/>
                    <a:cs typeface="+mn-lt"/>
                  </a:rPr>
                  <a:t> ∨ </a:t>
                </a:r>
                <a:r>
                  <a:rPr lang="en-US" i="1" dirty="0">
                    <a:highlight>
                      <a:srgbClr val="800080"/>
                    </a:highlight>
                    <a:ea typeface="+mn-lt"/>
                    <a:cs typeface="+mn-lt"/>
                  </a:rPr>
                  <a:t>x̄</a:t>
                </a:r>
                <a:r>
                  <a:rPr lang="en-US" i="1" baseline="-25000" dirty="0">
                    <a:highlight>
                      <a:srgbClr val="800080"/>
                    </a:highlight>
                    <a:ea typeface="+mn-lt"/>
                    <a:cs typeface="+mn-lt"/>
                  </a:rPr>
                  <a:t>1</a:t>
                </a:r>
                <a:r>
                  <a:rPr lang="en-US" i="1" dirty="0">
                    <a:highlight>
                      <a:srgbClr val="800080"/>
                    </a:highlight>
                    <a:ea typeface="+mn-lt"/>
                    <a:cs typeface="+mn-lt"/>
                  </a:rPr>
                  <a:t>x</a:t>
                </a:r>
                <a:r>
                  <a:rPr lang="en-US" i="1" baseline="-25000" dirty="0">
                    <a:highlight>
                      <a:srgbClr val="800080"/>
                    </a:highlight>
                    <a:ea typeface="+mn-lt"/>
                    <a:cs typeface="+mn-lt"/>
                  </a:rPr>
                  <a:t>2</a:t>
                </a:r>
                <a:r>
                  <a:rPr lang="en-US" i="1" dirty="0">
                    <a:highlight>
                      <a:srgbClr val="800080"/>
                    </a:highlight>
                    <a:ea typeface="+mn-lt"/>
                    <a:cs typeface="+mn-lt"/>
                  </a:rPr>
                  <a:t>x</a:t>
                </a:r>
                <a:r>
                  <a:rPr lang="en-US" i="1" baseline="-25000" dirty="0">
                    <a:highlight>
                      <a:srgbClr val="800080"/>
                    </a:highlight>
                    <a:ea typeface="+mn-lt"/>
                    <a:cs typeface="+mn-lt"/>
                  </a:rPr>
                  <a:t>3</a:t>
                </a:r>
                <a:r>
                  <a:rPr lang="en-US" i="1" dirty="0">
                    <a:highlight>
                      <a:srgbClr val="800080"/>
                    </a:highlight>
                    <a:ea typeface="+mn-lt"/>
                    <a:cs typeface="+mn-lt"/>
                  </a:rPr>
                  <a:t>x</a:t>
                </a:r>
                <a:r>
                  <a:rPr lang="en-US" i="1" baseline="-25000" dirty="0">
                    <a:highlight>
                      <a:srgbClr val="800080"/>
                    </a:highlight>
                    <a:ea typeface="+mn-lt"/>
                    <a:cs typeface="+mn-lt"/>
                  </a:rPr>
                  <a:t>4</a:t>
                </a:r>
                <a:r>
                  <a:rPr lang="en-US" i="1" dirty="0">
                    <a:ea typeface="+mn-lt"/>
                    <a:cs typeface="+mn-lt"/>
                  </a:rPr>
                  <a:t>=</a:t>
                </a:r>
              </a:p>
              <a:p>
                <a:pPr marL="365760"/>
                <a:r>
                  <a:rPr lang="en-US" i="1" dirty="0">
                    <a:ea typeface="+mn-lt"/>
                    <a:cs typeface="+mn-lt"/>
                  </a:rPr>
                  <a:t>                       =  </a:t>
                </a:r>
                <a:r>
                  <a:rPr lang="en-US" i="1" dirty="0">
                    <a:highlight>
                      <a:srgbClr val="FFFF00"/>
                    </a:highlight>
                    <a:ea typeface="+mn-lt"/>
                    <a:cs typeface="+mn-lt"/>
                  </a:rPr>
                  <a:t>m</a:t>
                </a:r>
                <a:r>
                  <a:rPr lang="en-US" i="1" baseline="-25000" dirty="0">
                    <a:highlight>
                      <a:srgbClr val="FFFF00"/>
                    </a:highlight>
                    <a:ea typeface="+mn-lt"/>
                    <a:cs typeface="+mn-lt"/>
                  </a:rPr>
                  <a:t>15</a:t>
                </a:r>
                <a:r>
                  <a:rPr lang="en-US" i="1" dirty="0">
                    <a:ea typeface="+mn-lt"/>
                    <a:cs typeface="+mn-lt"/>
                  </a:rPr>
                  <a:t> ∨  </a:t>
                </a:r>
                <a:r>
                  <a:rPr lang="en-US" i="1" dirty="0">
                    <a:highlight>
                      <a:srgbClr val="000080"/>
                    </a:highlight>
                    <a:ea typeface="+mn-lt"/>
                    <a:cs typeface="+mn-lt"/>
                  </a:rPr>
                  <a:t>m</a:t>
                </a:r>
                <a:r>
                  <a:rPr lang="ro-RO" i="1" baseline="-25000" dirty="0">
                    <a:highlight>
                      <a:srgbClr val="000080"/>
                    </a:highlight>
                    <a:ea typeface="+mn-lt"/>
                    <a:cs typeface="+mn-lt"/>
                  </a:rPr>
                  <a:t>9</a:t>
                </a:r>
                <a:r>
                  <a:rPr lang="en-US" i="1" dirty="0">
                    <a:ea typeface="+mn-lt"/>
                    <a:cs typeface="+mn-lt"/>
                  </a:rPr>
                  <a:t> ∨  </a:t>
                </a:r>
                <a:r>
                  <a:rPr lang="en-US" i="1" dirty="0">
                    <a:highlight>
                      <a:srgbClr val="00FF00"/>
                    </a:highlight>
                    <a:ea typeface="+mn-lt"/>
                    <a:cs typeface="+mn-lt"/>
                  </a:rPr>
                  <a:t>m</a:t>
                </a:r>
                <a:r>
                  <a:rPr lang="en-US" i="1" baseline="-25000" dirty="0">
                    <a:highlight>
                      <a:srgbClr val="00FF00"/>
                    </a:highlight>
                    <a:ea typeface="+mn-lt"/>
                    <a:cs typeface="+mn-lt"/>
                  </a:rPr>
                  <a:t>1</a:t>
                </a:r>
                <a:r>
                  <a:rPr lang="ro-RO" i="1" baseline="-25000" dirty="0">
                    <a:highlight>
                      <a:srgbClr val="00FF00"/>
                    </a:highlight>
                    <a:ea typeface="+mn-lt"/>
                    <a:cs typeface="+mn-lt"/>
                  </a:rPr>
                  <a:t>1</a:t>
                </a:r>
                <a:r>
                  <a:rPr lang="en-US" i="1" dirty="0">
                    <a:ea typeface="+mn-lt"/>
                    <a:cs typeface="+mn-lt"/>
                  </a:rPr>
                  <a:t> ∨  </a:t>
                </a:r>
                <a:r>
                  <a:rPr lang="en-US" i="1" dirty="0">
                    <a:highlight>
                      <a:srgbClr val="FF0000"/>
                    </a:highlight>
                    <a:ea typeface="+mn-lt"/>
                    <a:cs typeface="+mn-lt"/>
                  </a:rPr>
                  <a:t>m</a:t>
                </a:r>
                <a:r>
                  <a:rPr lang="en-US" i="1" baseline="-25000" dirty="0">
                    <a:highlight>
                      <a:srgbClr val="FF0000"/>
                    </a:highlight>
                    <a:ea typeface="+mn-lt"/>
                    <a:cs typeface="+mn-lt"/>
                  </a:rPr>
                  <a:t>13</a:t>
                </a:r>
                <a:r>
                  <a:rPr lang="en-US" i="1" dirty="0">
                    <a:ea typeface="+mn-lt"/>
                    <a:cs typeface="+mn-lt"/>
                  </a:rPr>
                  <a:t> ∨  </a:t>
                </a:r>
                <a:r>
                  <a:rPr lang="en-US" i="1" dirty="0">
                    <a:highlight>
                      <a:srgbClr val="008080"/>
                    </a:highlight>
                    <a:ea typeface="+mn-lt"/>
                    <a:cs typeface="+mn-lt"/>
                  </a:rPr>
                  <a:t>m</a:t>
                </a:r>
                <a:r>
                  <a:rPr lang="ro-RO" i="1" baseline="-25000" dirty="0">
                    <a:highlight>
                      <a:srgbClr val="008080"/>
                    </a:highlight>
                    <a:ea typeface="+mn-lt"/>
                    <a:cs typeface="+mn-lt"/>
                  </a:rPr>
                  <a:t>8</a:t>
                </a:r>
                <a:r>
                  <a:rPr lang="en-US" i="1" dirty="0">
                    <a:ea typeface="+mn-lt"/>
                    <a:cs typeface="+mn-lt"/>
                  </a:rPr>
                  <a:t> ∨  </a:t>
                </a:r>
                <a:r>
                  <a:rPr lang="en-US" i="1" dirty="0">
                    <a:highlight>
                      <a:srgbClr val="C0C0C0"/>
                    </a:highlight>
                    <a:ea typeface="+mn-lt"/>
                    <a:cs typeface="+mn-lt"/>
                  </a:rPr>
                  <a:t>m</a:t>
                </a:r>
                <a:r>
                  <a:rPr lang="ro-RO" i="1" baseline="-25000" dirty="0">
                    <a:highlight>
                      <a:srgbClr val="C0C0C0"/>
                    </a:highlight>
                    <a:ea typeface="+mn-lt"/>
                    <a:cs typeface="+mn-lt"/>
                  </a:rPr>
                  <a:t>2</a:t>
                </a:r>
                <a:r>
                  <a:rPr lang="en-US" i="1" dirty="0">
                    <a:ea typeface="+mn-lt"/>
                    <a:cs typeface="+mn-lt"/>
                  </a:rPr>
                  <a:t> ∨  </a:t>
                </a:r>
                <a:r>
                  <a:rPr lang="en-US" i="1" dirty="0">
                    <a:highlight>
                      <a:srgbClr val="800000"/>
                    </a:highlight>
                    <a:ea typeface="+mn-lt"/>
                    <a:cs typeface="+mn-lt"/>
                  </a:rPr>
                  <a:t>m</a:t>
                </a:r>
                <a:r>
                  <a:rPr lang="ro-RO" i="1" baseline="-25000" dirty="0">
                    <a:highlight>
                      <a:srgbClr val="800000"/>
                    </a:highlight>
                    <a:ea typeface="+mn-lt"/>
                    <a:cs typeface="+mn-lt"/>
                  </a:rPr>
                  <a:t>0</a:t>
                </a:r>
                <a:r>
                  <a:rPr lang="en-US" i="1" dirty="0">
                    <a:ea typeface="+mn-lt"/>
                    <a:cs typeface="+mn-lt"/>
                  </a:rPr>
                  <a:t> ∨  </a:t>
                </a:r>
                <a:r>
                  <a:rPr lang="en-US" i="1" dirty="0">
                    <a:highlight>
                      <a:srgbClr val="FF00FF"/>
                    </a:highlight>
                    <a:ea typeface="+mn-lt"/>
                    <a:cs typeface="+mn-lt"/>
                  </a:rPr>
                  <a:t>m</a:t>
                </a:r>
                <a:r>
                  <a:rPr lang="ro-RO" i="1" baseline="-25000" dirty="0">
                    <a:highlight>
                      <a:srgbClr val="FF00FF"/>
                    </a:highlight>
                    <a:ea typeface="+mn-lt"/>
                    <a:cs typeface="+mn-lt"/>
                  </a:rPr>
                  <a:t>5</a:t>
                </a:r>
                <a:r>
                  <a:rPr lang="en-US" i="1" dirty="0">
                    <a:ea typeface="+mn-lt"/>
                    <a:cs typeface="+mn-lt"/>
                  </a:rPr>
                  <a:t> ∨  </a:t>
                </a:r>
                <a:r>
                  <a:rPr lang="en-US" i="1" dirty="0">
                    <a:highlight>
                      <a:srgbClr val="00FFFF"/>
                    </a:highlight>
                    <a:ea typeface="+mn-lt"/>
                    <a:cs typeface="+mn-lt"/>
                  </a:rPr>
                  <a:t>m</a:t>
                </a:r>
                <a:r>
                  <a:rPr lang="ro-RO" i="1" baseline="-25000" dirty="0">
                    <a:highlight>
                      <a:srgbClr val="00FFFF"/>
                    </a:highlight>
                    <a:ea typeface="+mn-lt"/>
                    <a:cs typeface="+mn-lt"/>
                  </a:rPr>
                  <a:t>1</a:t>
                </a:r>
                <a:r>
                  <a:rPr lang="en-US" i="1" dirty="0">
                    <a:highlight>
                      <a:srgbClr val="00FFFF"/>
                    </a:highlight>
                    <a:ea typeface="+mn-lt"/>
                    <a:cs typeface="+mn-lt"/>
                  </a:rPr>
                  <a:t> </a:t>
                </a:r>
                <a:r>
                  <a:rPr lang="en-US" i="1" dirty="0">
                    <a:ea typeface="+mn-lt"/>
                    <a:cs typeface="+mn-lt"/>
                  </a:rPr>
                  <a:t>∨  </a:t>
                </a:r>
                <a:r>
                  <a:rPr lang="en-US" i="1" dirty="0">
                    <a:highlight>
                      <a:srgbClr val="808000"/>
                    </a:highlight>
                    <a:ea typeface="+mn-lt"/>
                    <a:cs typeface="+mn-lt"/>
                  </a:rPr>
                  <a:t>m</a:t>
                </a:r>
                <a:r>
                  <a:rPr lang="ro-RO" i="1" baseline="-25000" dirty="0">
                    <a:highlight>
                      <a:srgbClr val="808000"/>
                    </a:highlight>
                    <a:ea typeface="+mn-lt"/>
                    <a:cs typeface="+mn-lt"/>
                  </a:rPr>
                  <a:t>4</a:t>
                </a:r>
                <a:r>
                  <a:rPr lang="en-US" i="1" dirty="0">
                    <a:ea typeface="+mn-lt"/>
                    <a:cs typeface="+mn-lt"/>
                  </a:rPr>
                  <a:t> ∨  </a:t>
                </a:r>
                <a:r>
                  <a:rPr lang="en-US" i="1" dirty="0">
                    <a:highlight>
                      <a:srgbClr val="808080"/>
                    </a:highlight>
                    <a:ea typeface="+mn-lt"/>
                    <a:cs typeface="+mn-lt"/>
                  </a:rPr>
                  <a:t>m</a:t>
                </a:r>
                <a:r>
                  <a:rPr lang="ro-RO" i="1" baseline="-25000" dirty="0">
                    <a:highlight>
                      <a:srgbClr val="808080"/>
                    </a:highlight>
                    <a:ea typeface="+mn-lt"/>
                    <a:cs typeface="+mn-lt"/>
                  </a:rPr>
                  <a:t>3</a:t>
                </a:r>
                <a:r>
                  <a:rPr lang="en-US" i="1" dirty="0">
                    <a:ea typeface="+mn-lt"/>
                    <a:cs typeface="+mn-lt"/>
                  </a:rPr>
                  <a:t> ∨  </a:t>
                </a:r>
                <a:r>
                  <a:rPr lang="en-US" i="1" dirty="0">
                    <a:highlight>
                      <a:srgbClr val="800080"/>
                    </a:highlight>
                    <a:ea typeface="+mn-lt"/>
                    <a:cs typeface="+mn-lt"/>
                  </a:rPr>
                  <a:t>m</a:t>
                </a:r>
                <a:r>
                  <a:rPr lang="ro-RO" i="1" baseline="-25000" dirty="0">
                    <a:highlight>
                      <a:srgbClr val="800080"/>
                    </a:highlight>
                    <a:ea typeface="+mn-lt"/>
                    <a:cs typeface="+mn-lt"/>
                  </a:rPr>
                  <a:t>7</a:t>
                </a:r>
                <a:endParaRPr lang="en-US" i="1" baseline="-25000" dirty="0">
                  <a:highlight>
                    <a:srgbClr val="800080"/>
                  </a:highlight>
                  <a:ea typeface="+mn-lt"/>
                  <a:cs typeface="+mn-lt"/>
                </a:endParaRPr>
              </a:p>
            </p:txBody>
          </p:sp>
        </mc:Choice>
        <mc:Fallback>
          <p:sp>
            <p:nvSpPr>
              <p:cNvPr id="3" name="TextBox 2">
                <a:extLst>
                  <a:ext uri="{FF2B5EF4-FFF2-40B4-BE49-F238E27FC236}">
                    <a16:creationId xmlns:a16="http://schemas.microsoft.com/office/drawing/2014/main" id="{BC3A95AB-8A7A-4DF8-87A8-2F4107B7240D}"/>
                  </a:ext>
                </a:extLst>
              </p:cNvPr>
              <p:cNvSpPr txBox="1">
                <a:spLocks noRot="1" noChangeAspect="1" noMove="1" noResize="1" noEditPoints="1" noAdjustHandles="1" noChangeArrowheads="1" noChangeShapeType="1" noTextEdit="1"/>
              </p:cNvSpPr>
              <p:nvPr/>
            </p:nvSpPr>
            <p:spPr>
              <a:xfrm>
                <a:off x="74644" y="1665582"/>
                <a:ext cx="12117356" cy="3662541"/>
              </a:xfrm>
              <a:prstGeom prst="rect">
                <a:avLst/>
              </a:prstGeom>
              <a:blipFill>
                <a:blip r:embed="rId2"/>
                <a:stretch>
                  <a:fillRect l="-1006" t="-1498" r="-855" b="-1498"/>
                </a:stretch>
              </a:blipFill>
            </p:spPr>
            <p:txBody>
              <a:bodyPr/>
              <a:lstStyle/>
              <a:p>
                <a:r>
                  <a:rPr lang="en-GB">
                    <a:noFill/>
                  </a:rPr>
                  <a:t> </a:t>
                </a:r>
              </a:p>
            </p:txBody>
          </p:sp>
        </mc:Fallback>
      </mc:AlternateContent>
    </p:spTree>
    <p:extLst>
      <p:ext uri="{BB962C8B-B14F-4D97-AF65-F5344CB8AC3E}">
        <p14:creationId xmlns:p14="http://schemas.microsoft.com/office/powerpoint/2010/main" val="2633329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232C5C-3895-4DE6-8A44-01A48B060F39}"/>
              </a:ext>
            </a:extLst>
          </p:cNvPr>
          <p:cNvSpPr txBox="1"/>
          <p:nvPr/>
        </p:nvSpPr>
        <p:spPr>
          <a:xfrm>
            <a:off x="979714" y="886407"/>
            <a:ext cx="6027575" cy="1200329"/>
          </a:xfrm>
          <a:prstGeom prst="rect">
            <a:avLst/>
          </a:prstGeom>
          <a:noFill/>
        </p:spPr>
        <p:txBody>
          <a:bodyPr wrap="square" rtlCol="0">
            <a:spAutoFit/>
          </a:bodyPr>
          <a:lstStyle/>
          <a:p>
            <a:r>
              <a:rPr lang="en-US" sz="1800" b="1" u="sng" dirty="0"/>
              <a:t>Step </a:t>
            </a:r>
            <a:r>
              <a:rPr lang="ro-RO" sz="1800" b="1" u="sng" dirty="0"/>
              <a:t>2:</a:t>
            </a:r>
            <a:r>
              <a:rPr lang="en-US" sz="1800" dirty="0"/>
              <a:t> </a:t>
            </a:r>
            <a:r>
              <a:rPr lang="ro-RO" sz="1800" dirty="0"/>
              <a:t>Find the maximal monoms:</a:t>
            </a:r>
          </a:p>
          <a:p>
            <a:r>
              <a:rPr lang="ro-RO" sz="1800" dirty="0"/>
              <a:t>We represent all the minterms we obtained in the Veitch diagram.</a:t>
            </a:r>
          </a:p>
          <a:p>
            <a:r>
              <a:rPr lang="ro-RO" dirty="0"/>
              <a:t>We then try to obtain the maximal monoms</a:t>
            </a:r>
            <a:endParaRPr lang="en-US" sz="1800" dirty="0"/>
          </a:p>
        </p:txBody>
      </p:sp>
      <p:graphicFrame>
        <p:nvGraphicFramePr>
          <p:cNvPr id="3" name="Table 3">
            <a:extLst>
              <a:ext uri="{FF2B5EF4-FFF2-40B4-BE49-F238E27FC236}">
                <a16:creationId xmlns:a16="http://schemas.microsoft.com/office/drawing/2014/main" id="{505A62D8-864E-470B-B2A5-46702F6F9065}"/>
              </a:ext>
            </a:extLst>
          </p:cNvPr>
          <p:cNvGraphicFramePr>
            <a:graphicFrameLocks noGrp="1"/>
          </p:cNvGraphicFramePr>
          <p:nvPr>
            <p:extLst>
              <p:ext uri="{D42A27DB-BD31-4B8C-83A1-F6EECF244321}">
                <p14:modId xmlns:p14="http://schemas.microsoft.com/office/powerpoint/2010/main" val="2589727239"/>
              </p:ext>
            </p:extLst>
          </p:nvPr>
        </p:nvGraphicFramePr>
        <p:xfrm>
          <a:off x="2258009" y="2687320"/>
          <a:ext cx="3704252" cy="1483360"/>
        </p:xfrm>
        <a:graphic>
          <a:graphicData uri="http://schemas.openxmlformats.org/drawingml/2006/table">
            <a:tbl>
              <a:tblPr firstRow="1" bandRow="1">
                <a:tableStyleId>{2D5ABB26-0587-4C30-8999-92F81FD0307C}</a:tableStyleId>
              </a:tblPr>
              <a:tblGrid>
                <a:gridCol w="921398">
                  <a:extLst>
                    <a:ext uri="{9D8B030D-6E8A-4147-A177-3AD203B41FA5}">
                      <a16:colId xmlns:a16="http://schemas.microsoft.com/office/drawing/2014/main" val="1709255090"/>
                    </a:ext>
                  </a:extLst>
                </a:gridCol>
                <a:gridCol w="930729">
                  <a:extLst>
                    <a:ext uri="{9D8B030D-6E8A-4147-A177-3AD203B41FA5}">
                      <a16:colId xmlns:a16="http://schemas.microsoft.com/office/drawing/2014/main" val="2075405371"/>
                    </a:ext>
                  </a:extLst>
                </a:gridCol>
                <a:gridCol w="930729">
                  <a:extLst>
                    <a:ext uri="{9D8B030D-6E8A-4147-A177-3AD203B41FA5}">
                      <a16:colId xmlns:a16="http://schemas.microsoft.com/office/drawing/2014/main" val="4250425018"/>
                    </a:ext>
                  </a:extLst>
                </a:gridCol>
                <a:gridCol w="921396">
                  <a:extLst>
                    <a:ext uri="{9D8B030D-6E8A-4147-A177-3AD203B41FA5}">
                      <a16:colId xmlns:a16="http://schemas.microsoft.com/office/drawing/2014/main" val="2689986028"/>
                    </a:ext>
                  </a:extLst>
                </a:gridCol>
              </a:tblGrid>
              <a:tr h="370840">
                <a:tc>
                  <a:txBody>
                    <a:bodyPr/>
                    <a:lstStyle/>
                    <a:p>
                      <a:pPr algn="ctr"/>
                      <a:r>
                        <a:rPr lang="ro-RO" dirty="0"/>
                        <a:t>m15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o-RO" dirty="0"/>
                        <a:t>m13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o-RO" dirty="0"/>
                        <a:t>m5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o-RO" dirty="0"/>
                        <a:t>m7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1593106"/>
                  </a:ext>
                </a:extLst>
              </a:tr>
              <a:tr h="370840">
                <a:tc>
                  <a:txBody>
                    <a:bodyPr/>
                    <a:lstStyle/>
                    <a:p>
                      <a:pPr algn="ct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o-RO" dirty="0"/>
                        <a:t>m4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2344339"/>
                  </a:ext>
                </a:extLst>
              </a:tr>
              <a:tr h="370840">
                <a:tc>
                  <a:txBody>
                    <a:bodyPr/>
                    <a:lstStyle/>
                    <a:p>
                      <a:pPr algn="ct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o-RO" dirty="0"/>
                        <a:t>m8</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o-RO" dirty="0"/>
                        <a:t>m0</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o-RO" dirty="0"/>
                        <a:t>m2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86282"/>
                  </a:ext>
                </a:extLst>
              </a:tr>
              <a:tr h="370840">
                <a:tc>
                  <a:txBody>
                    <a:bodyPr/>
                    <a:lstStyle/>
                    <a:p>
                      <a:pPr algn="ctr"/>
                      <a:r>
                        <a:rPr lang="ro-RO" dirty="0"/>
                        <a:t>m11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o-RO" dirty="0"/>
                        <a:t>m9</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o-RO" dirty="0"/>
                        <a:t>m1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o-RO" dirty="0"/>
                        <a:t>m3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3743353"/>
                  </a:ext>
                </a:extLst>
              </a:tr>
            </a:tbl>
          </a:graphicData>
        </a:graphic>
      </p:graphicFrame>
      <p:sp>
        <p:nvSpPr>
          <p:cNvPr id="4" name="TextBox 3">
            <a:extLst>
              <a:ext uri="{FF2B5EF4-FFF2-40B4-BE49-F238E27FC236}">
                <a16:creationId xmlns:a16="http://schemas.microsoft.com/office/drawing/2014/main" id="{01B92824-BC20-4093-A0C7-0B6CF5C1D07C}"/>
              </a:ext>
            </a:extLst>
          </p:cNvPr>
          <p:cNvSpPr txBox="1"/>
          <p:nvPr/>
        </p:nvSpPr>
        <p:spPr>
          <a:xfrm>
            <a:off x="1264300" y="2871986"/>
            <a:ext cx="578498" cy="369332"/>
          </a:xfrm>
          <a:prstGeom prst="rect">
            <a:avLst/>
          </a:prstGeom>
          <a:noFill/>
        </p:spPr>
        <p:txBody>
          <a:bodyPr wrap="square" rtlCol="0">
            <a:spAutoFit/>
          </a:bodyPr>
          <a:lstStyle/>
          <a:p>
            <a:r>
              <a:rPr lang="ro-RO" dirty="0"/>
              <a:t>x2</a:t>
            </a:r>
            <a:endParaRPr lang="en-GB" dirty="0"/>
          </a:p>
        </p:txBody>
      </p:sp>
      <p:cxnSp>
        <p:nvCxnSpPr>
          <p:cNvPr id="7" name="Straight Connector 6">
            <a:extLst>
              <a:ext uri="{FF2B5EF4-FFF2-40B4-BE49-F238E27FC236}">
                <a16:creationId xmlns:a16="http://schemas.microsoft.com/office/drawing/2014/main" id="{1864C4B1-F775-4AE0-8548-33504317BF1F}"/>
              </a:ext>
            </a:extLst>
          </p:cNvPr>
          <p:cNvCxnSpPr/>
          <p:nvPr/>
        </p:nvCxnSpPr>
        <p:spPr>
          <a:xfrm flipH="1">
            <a:off x="1264300" y="3429000"/>
            <a:ext cx="993709"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4F5F8D2A-95F9-4322-B4E3-6122F2B761A2}"/>
              </a:ext>
            </a:extLst>
          </p:cNvPr>
          <p:cNvCxnSpPr/>
          <p:nvPr/>
        </p:nvCxnSpPr>
        <p:spPr>
          <a:xfrm>
            <a:off x="5971592" y="3056652"/>
            <a:ext cx="746449"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36824D70-BE42-4986-962D-64CCCDC88161}"/>
              </a:ext>
            </a:extLst>
          </p:cNvPr>
          <p:cNvCxnSpPr>
            <a:cxnSpLocks/>
          </p:cNvCxnSpPr>
          <p:nvPr/>
        </p:nvCxnSpPr>
        <p:spPr>
          <a:xfrm>
            <a:off x="5971592" y="3788229"/>
            <a:ext cx="746449"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56C378FE-E4C3-4641-8A5A-F68697174D87}"/>
              </a:ext>
            </a:extLst>
          </p:cNvPr>
          <p:cNvCxnSpPr>
            <a:cxnSpLocks/>
          </p:cNvCxnSpPr>
          <p:nvPr/>
        </p:nvCxnSpPr>
        <p:spPr>
          <a:xfrm flipV="1">
            <a:off x="4110135" y="2249459"/>
            <a:ext cx="0" cy="437861"/>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47109570-EE5A-4BEE-AC20-EB665202714D}"/>
              </a:ext>
            </a:extLst>
          </p:cNvPr>
          <p:cNvCxnSpPr>
            <a:cxnSpLocks/>
          </p:cNvCxnSpPr>
          <p:nvPr/>
        </p:nvCxnSpPr>
        <p:spPr>
          <a:xfrm flipV="1">
            <a:off x="3170853" y="4170680"/>
            <a:ext cx="0" cy="437861"/>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447C85E5-D87A-4B83-921E-259DD1ABC6A3}"/>
              </a:ext>
            </a:extLst>
          </p:cNvPr>
          <p:cNvCxnSpPr>
            <a:cxnSpLocks/>
          </p:cNvCxnSpPr>
          <p:nvPr/>
        </p:nvCxnSpPr>
        <p:spPr>
          <a:xfrm flipV="1">
            <a:off x="5027645" y="4160236"/>
            <a:ext cx="0" cy="437861"/>
          </a:xfrm>
          <a:prstGeom prst="line">
            <a:avLst/>
          </a:prstGeom>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C895B1BE-C974-4308-BDF4-F577241B5E58}"/>
              </a:ext>
            </a:extLst>
          </p:cNvPr>
          <p:cNvSpPr txBox="1"/>
          <p:nvPr/>
        </p:nvSpPr>
        <p:spPr>
          <a:xfrm>
            <a:off x="1254969" y="3603563"/>
            <a:ext cx="597159" cy="369332"/>
          </a:xfrm>
          <a:prstGeom prst="rect">
            <a:avLst/>
          </a:prstGeom>
          <a:noFill/>
        </p:spPr>
        <p:txBody>
          <a:bodyPr wrap="square">
            <a:spAutoFit/>
          </a:bodyPr>
          <a:lstStyle/>
          <a:p>
            <a:r>
              <a:rPr lang="en-US" i="1" dirty="0">
                <a:ea typeface="+mn-lt"/>
                <a:cs typeface="+mn-lt"/>
              </a:rPr>
              <a:t>x̄</a:t>
            </a:r>
            <a:r>
              <a:rPr lang="en-US" i="1" baseline="-25000" dirty="0">
                <a:ea typeface="+mn-lt"/>
                <a:cs typeface="+mn-lt"/>
              </a:rPr>
              <a:t>2</a:t>
            </a:r>
            <a:endParaRPr lang="en-GB" dirty="0"/>
          </a:p>
        </p:txBody>
      </p:sp>
      <p:sp>
        <p:nvSpPr>
          <p:cNvPr id="21" name="TextBox 20">
            <a:extLst>
              <a:ext uri="{FF2B5EF4-FFF2-40B4-BE49-F238E27FC236}">
                <a16:creationId xmlns:a16="http://schemas.microsoft.com/office/drawing/2014/main" id="{78D07170-149F-48ED-BC06-4ABB14B54AF7}"/>
              </a:ext>
            </a:extLst>
          </p:cNvPr>
          <p:cNvSpPr txBox="1"/>
          <p:nvPr/>
        </p:nvSpPr>
        <p:spPr>
          <a:xfrm>
            <a:off x="2964803" y="2249459"/>
            <a:ext cx="438539" cy="369332"/>
          </a:xfrm>
          <a:prstGeom prst="rect">
            <a:avLst/>
          </a:prstGeom>
          <a:noFill/>
        </p:spPr>
        <p:txBody>
          <a:bodyPr wrap="square">
            <a:spAutoFit/>
          </a:bodyPr>
          <a:lstStyle/>
          <a:p>
            <a:r>
              <a:rPr lang="en-US" i="1" dirty="0"/>
              <a:t>x</a:t>
            </a:r>
            <a:r>
              <a:rPr lang="en-US" i="1" baseline="-25000" dirty="0"/>
              <a:t>1</a:t>
            </a:r>
            <a:endParaRPr lang="en-GB" dirty="0"/>
          </a:p>
        </p:txBody>
      </p:sp>
      <p:sp>
        <p:nvSpPr>
          <p:cNvPr id="23" name="TextBox 22">
            <a:extLst>
              <a:ext uri="{FF2B5EF4-FFF2-40B4-BE49-F238E27FC236}">
                <a16:creationId xmlns:a16="http://schemas.microsoft.com/office/drawing/2014/main" id="{4C64F486-1EA4-4794-A49D-00F28504D182}"/>
              </a:ext>
            </a:extLst>
          </p:cNvPr>
          <p:cNvSpPr txBox="1"/>
          <p:nvPr/>
        </p:nvSpPr>
        <p:spPr>
          <a:xfrm>
            <a:off x="4917233" y="2249459"/>
            <a:ext cx="690466" cy="369332"/>
          </a:xfrm>
          <a:prstGeom prst="rect">
            <a:avLst/>
          </a:prstGeom>
          <a:noFill/>
        </p:spPr>
        <p:txBody>
          <a:bodyPr wrap="square">
            <a:spAutoFit/>
          </a:bodyPr>
          <a:lstStyle/>
          <a:p>
            <a:r>
              <a:rPr lang="en-US" i="1" dirty="0">
                <a:ea typeface="+mn-lt"/>
                <a:cs typeface="+mn-lt"/>
              </a:rPr>
              <a:t>x̄</a:t>
            </a:r>
            <a:r>
              <a:rPr lang="en-US" i="1" baseline="-25000" dirty="0">
                <a:ea typeface="+mn-lt"/>
                <a:cs typeface="+mn-lt"/>
              </a:rPr>
              <a:t>1</a:t>
            </a:r>
            <a:endParaRPr lang="en-GB" dirty="0"/>
          </a:p>
        </p:txBody>
      </p:sp>
      <p:sp>
        <p:nvSpPr>
          <p:cNvPr id="25" name="TextBox 24">
            <a:extLst>
              <a:ext uri="{FF2B5EF4-FFF2-40B4-BE49-F238E27FC236}">
                <a16:creationId xmlns:a16="http://schemas.microsoft.com/office/drawing/2014/main" id="{37F6C545-6A2F-4B56-94C3-58ABDA3F4329}"/>
              </a:ext>
            </a:extLst>
          </p:cNvPr>
          <p:cNvSpPr txBox="1"/>
          <p:nvPr/>
        </p:nvSpPr>
        <p:spPr>
          <a:xfrm>
            <a:off x="3872204" y="4191823"/>
            <a:ext cx="475861" cy="369332"/>
          </a:xfrm>
          <a:prstGeom prst="rect">
            <a:avLst/>
          </a:prstGeom>
          <a:noFill/>
        </p:spPr>
        <p:txBody>
          <a:bodyPr wrap="square">
            <a:spAutoFit/>
          </a:bodyPr>
          <a:lstStyle/>
          <a:p>
            <a:r>
              <a:rPr lang="en-US" i="1" dirty="0">
                <a:ea typeface="+mn-lt"/>
                <a:cs typeface="+mn-lt"/>
              </a:rPr>
              <a:t>x̄</a:t>
            </a:r>
            <a:r>
              <a:rPr lang="en-US" i="1" baseline="-25000" dirty="0">
                <a:ea typeface="+mn-lt"/>
                <a:cs typeface="+mn-lt"/>
              </a:rPr>
              <a:t>3</a:t>
            </a:r>
            <a:endParaRPr lang="en-GB" dirty="0"/>
          </a:p>
        </p:txBody>
      </p:sp>
      <p:sp>
        <p:nvSpPr>
          <p:cNvPr id="27" name="TextBox 26">
            <a:extLst>
              <a:ext uri="{FF2B5EF4-FFF2-40B4-BE49-F238E27FC236}">
                <a16:creationId xmlns:a16="http://schemas.microsoft.com/office/drawing/2014/main" id="{5BB070E3-AF58-4648-BB94-77C5DF7BF916}"/>
              </a:ext>
            </a:extLst>
          </p:cNvPr>
          <p:cNvSpPr txBox="1"/>
          <p:nvPr/>
        </p:nvSpPr>
        <p:spPr>
          <a:xfrm>
            <a:off x="2388636" y="4191823"/>
            <a:ext cx="475860" cy="369332"/>
          </a:xfrm>
          <a:prstGeom prst="rect">
            <a:avLst/>
          </a:prstGeom>
          <a:noFill/>
        </p:spPr>
        <p:txBody>
          <a:bodyPr wrap="square">
            <a:spAutoFit/>
          </a:bodyPr>
          <a:lstStyle/>
          <a:p>
            <a:r>
              <a:rPr lang="en-US" i="1" dirty="0">
                <a:ea typeface="+mn-lt"/>
                <a:cs typeface="+mn-lt"/>
              </a:rPr>
              <a:t>x</a:t>
            </a:r>
            <a:r>
              <a:rPr lang="ro-RO" i="1" baseline="-25000" dirty="0">
                <a:ea typeface="+mn-lt"/>
                <a:cs typeface="+mn-lt"/>
              </a:rPr>
              <a:t>3</a:t>
            </a:r>
            <a:endParaRPr lang="en-GB" dirty="0"/>
          </a:p>
        </p:txBody>
      </p:sp>
      <p:sp>
        <p:nvSpPr>
          <p:cNvPr id="29" name="TextBox 28">
            <a:extLst>
              <a:ext uri="{FF2B5EF4-FFF2-40B4-BE49-F238E27FC236}">
                <a16:creationId xmlns:a16="http://schemas.microsoft.com/office/drawing/2014/main" id="{5E23F2A4-77CC-4E95-942C-C636D92B7927}"/>
              </a:ext>
            </a:extLst>
          </p:cNvPr>
          <p:cNvSpPr txBox="1"/>
          <p:nvPr/>
        </p:nvSpPr>
        <p:spPr>
          <a:xfrm>
            <a:off x="5374432" y="4191823"/>
            <a:ext cx="401214" cy="369332"/>
          </a:xfrm>
          <a:prstGeom prst="rect">
            <a:avLst/>
          </a:prstGeom>
          <a:noFill/>
        </p:spPr>
        <p:txBody>
          <a:bodyPr wrap="square">
            <a:spAutoFit/>
          </a:bodyPr>
          <a:lstStyle/>
          <a:p>
            <a:r>
              <a:rPr lang="en-US" i="1">
                <a:ea typeface="+mn-lt"/>
                <a:cs typeface="+mn-lt"/>
              </a:rPr>
              <a:t>x</a:t>
            </a:r>
            <a:r>
              <a:rPr lang="ro-RO" i="1" baseline="-25000" dirty="0">
                <a:ea typeface="+mn-lt"/>
                <a:cs typeface="+mn-lt"/>
              </a:rPr>
              <a:t>3</a:t>
            </a:r>
            <a:endParaRPr lang="en-GB" dirty="0"/>
          </a:p>
        </p:txBody>
      </p:sp>
      <p:sp>
        <p:nvSpPr>
          <p:cNvPr id="31" name="TextBox 30">
            <a:extLst>
              <a:ext uri="{FF2B5EF4-FFF2-40B4-BE49-F238E27FC236}">
                <a16:creationId xmlns:a16="http://schemas.microsoft.com/office/drawing/2014/main" id="{E3E01BEE-81DC-4D8B-B871-8D7B58F22FCC}"/>
              </a:ext>
            </a:extLst>
          </p:cNvPr>
          <p:cNvSpPr txBox="1"/>
          <p:nvPr/>
        </p:nvSpPr>
        <p:spPr>
          <a:xfrm>
            <a:off x="6211080" y="2660483"/>
            <a:ext cx="6102220" cy="369332"/>
          </a:xfrm>
          <a:prstGeom prst="rect">
            <a:avLst/>
          </a:prstGeom>
          <a:noFill/>
        </p:spPr>
        <p:txBody>
          <a:bodyPr wrap="square">
            <a:spAutoFit/>
          </a:bodyPr>
          <a:lstStyle/>
          <a:p>
            <a:r>
              <a:rPr lang="en-US" dirty="0"/>
              <a:t>x</a:t>
            </a:r>
            <a:r>
              <a:rPr lang="en-US" baseline="-25000" dirty="0"/>
              <a:t>4</a:t>
            </a:r>
            <a:endParaRPr lang="ro-RO" sz="1200" dirty="0"/>
          </a:p>
        </p:txBody>
      </p:sp>
      <p:sp>
        <p:nvSpPr>
          <p:cNvPr id="33" name="TextBox 32">
            <a:extLst>
              <a:ext uri="{FF2B5EF4-FFF2-40B4-BE49-F238E27FC236}">
                <a16:creationId xmlns:a16="http://schemas.microsoft.com/office/drawing/2014/main" id="{4EA6D0CD-D5F9-4F0A-81B0-F8CA16CB5E7E}"/>
              </a:ext>
            </a:extLst>
          </p:cNvPr>
          <p:cNvSpPr txBox="1"/>
          <p:nvPr/>
        </p:nvSpPr>
        <p:spPr>
          <a:xfrm>
            <a:off x="6229741" y="3788229"/>
            <a:ext cx="6158204" cy="369332"/>
          </a:xfrm>
          <a:prstGeom prst="rect">
            <a:avLst/>
          </a:prstGeom>
          <a:noFill/>
        </p:spPr>
        <p:txBody>
          <a:bodyPr wrap="square">
            <a:spAutoFit/>
          </a:bodyPr>
          <a:lstStyle/>
          <a:p>
            <a:r>
              <a:rPr lang="en-US" dirty="0"/>
              <a:t>x</a:t>
            </a:r>
            <a:r>
              <a:rPr lang="en-US" baseline="-25000" dirty="0"/>
              <a:t>4</a:t>
            </a:r>
            <a:endParaRPr lang="ro-RO" sz="1200" dirty="0"/>
          </a:p>
        </p:txBody>
      </p:sp>
      <p:sp>
        <p:nvSpPr>
          <p:cNvPr id="37" name="TextBox 36">
            <a:extLst>
              <a:ext uri="{FF2B5EF4-FFF2-40B4-BE49-F238E27FC236}">
                <a16:creationId xmlns:a16="http://schemas.microsoft.com/office/drawing/2014/main" id="{7C50545E-CD85-4170-AF17-971E3103C7F4}"/>
              </a:ext>
            </a:extLst>
          </p:cNvPr>
          <p:cNvSpPr txBox="1"/>
          <p:nvPr/>
        </p:nvSpPr>
        <p:spPr>
          <a:xfrm>
            <a:off x="6211080" y="3210937"/>
            <a:ext cx="6195526" cy="369332"/>
          </a:xfrm>
          <a:prstGeom prst="rect">
            <a:avLst/>
          </a:prstGeom>
          <a:noFill/>
        </p:spPr>
        <p:txBody>
          <a:bodyPr wrap="square">
            <a:spAutoFit/>
          </a:bodyPr>
          <a:lstStyle/>
          <a:p>
            <a:r>
              <a:rPr lang="en-US" i="1" dirty="0">
                <a:ea typeface="+mn-lt"/>
                <a:cs typeface="+mn-lt"/>
              </a:rPr>
              <a:t>x̄</a:t>
            </a:r>
            <a:r>
              <a:rPr lang="en-US" i="1" baseline="-25000" dirty="0">
                <a:ea typeface="+mn-lt"/>
                <a:cs typeface="+mn-lt"/>
              </a:rPr>
              <a:t>4</a:t>
            </a:r>
            <a:r>
              <a:rPr lang="en-US" i="1" dirty="0">
                <a:ea typeface="+mn-lt"/>
                <a:cs typeface="+mn-lt"/>
              </a:rPr>
              <a:t> </a:t>
            </a:r>
            <a:endParaRPr lang="en-GB" dirty="0"/>
          </a:p>
        </p:txBody>
      </p:sp>
    </p:spTree>
    <p:extLst>
      <p:ext uri="{BB962C8B-B14F-4D97-AF65-F5344CB8AC3E}">
        <p14:creationId xmlns:p14="http://schemas.microsoft.com/office/powerpoint/2010/main" val="2582989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9EB2E653-8ACD-48AB-A0B9-F94A4809C34E}"/>
              </a:ext>
            </a:extLst>
          </p:cNvPr>
          <p:cNvSpPr/>
          <p:nvPr/>
        </p:nvSpPr>
        <p:spPr>
          <a:xfrm>
            <a:off x="5974701" y="3736760"/>
            <a:ext cx="5859626" cy="734009"/>
          </a:xfrm>
          <a:prstGeom prst="ellipse">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3" name="Oval 12">
            <a:extLst>
              <a:ext uri="{FF2B5EF4-FFF2-40B4-BE49-F238E27FC236}">
                <a16:creationId xmlns:a16="http://schemas.microsoft.com/office/drawing/2014/main" id="{01BFA566-FD3B-4919-B907-C9093D4A1303}"/>
              </a:ext>
            </a:extLst>
          </p:cNvPr>
          <p:cNvSpPr/>
          <p:nvPr/>
        </p:nvSpPr>
        <p:spPr>
          <a:xfrm>
            <a:off x="8120742" y="3383649"/>
            <a:ext cx="1567543" cy="1087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2" name="Oval 11">
            <a:extLst>
              <a:ext uri="{FF2B5EF4-FFF2-40B4-BE49-F238E27FC236}">
                <a16:creationId xmlns:a16="http://schemas.microsoft.com/office/drawing/2014/main" id="{61378CFA-18BD-401E-842A-E613D7F9DB56}"/>
              </a:ext>
            </a:extLst>
          </p:cNvPr>
          <p:cNvSpPr/>
          <p:nvPr/>
        </p:nvSpPr>
        <p:spPr>
          <a:xfrm>
            <a:off x="9069354" y="3383753"/>
            <a:ext cx="1567543" cy="1087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4" name="Oval 3">
            <a:extLst>
              <a:ext uri="{FF2B5EF4-FFF2-40B4-BE49-F238E27FC236}">
                <a16:creationId xmlns:a16="http://schemas.microsoft.com/office/drawing/2014/main" id="{E5C3020D-102A-47F7-A90C-BB85548BB492}"/>
              </a:ext>
            </a:extLst>
          </p:cNvPr>
          <p:cNvSpPr/>
          <p:nvPr/>
        </p:nvSpPr>
        <p:spPr>
          <a:xfrm>
            <a:off x="5974701" y="2341983"/>
            <a:ext cx="5859626" cy="734009"/>
          </a:xfrm>
          <a:prstGeom prst="ellipse">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4" name="Oval 13">
            <a:extLst>
              <a:ext uri="{FF2B5EF4-FFF2-40B4-BE49-F238E27FC236}">
                <a16:creationId xmlns:a16="http://schemas.microsoft.com/office/drawing/2014/main" id="{899C0772-AC14-470E-BD2D-E8A7CDE65B1D}"/>
              </a:ext>
            </a:extLst>
          </p:cNvPr>
          <p:cNvSpPr/>
          <p:nvPr/>
        </p:nvSpPr>
        <p:spPr>
          <a:xfrm>
            <a:off x="8957386" y="2649842"/>
            <a:ext cx="895739" cy="152089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aphicFrame>
        <p:nvGraphicFramePr>
          <p:cNvPr id="2" name="Table 3">
            <a:extLst>
              <a:ext uri="{FF2B5EF4-FFF2-40B4-BE49-F238E27FC236}">
                <a16:creationId xmlns:a16="http://schemas.microsoft.com/office/drawing/2014/main" id="{3E619916-258B-43A6-83B1-BB227DA0538C}"/>
              </a:ext>
            </a:extLst>
          </p:cNvPr>
          <p:cNvGraphicFramePr>
            <a:graphicFrameLocks noGrp="1"/>
          </p:cNvGraphicFramePr>
          <p:nvPr>
            <p:extLst>
              <p:ext uri="{D42A27DB-BD31-4B8C-83A1-F6EECF244321}">
                <p14:modId xmlns:p14="http://schemas.microsoft.com/office/powerpoint/2010/main" val="4263733481"/>
              </p:ext>
            </p:extLst>
          </p:nvPr>
        </p:nvGraphicFramePr>
        <p:xfrm>
          <a:off x="7081937" y="2687320"/>
          <a:ext cx="3704252" cy="1483360"/>
        </p:xfrm>
        <a:graphic>
          <a:graphicData uri="http://schemas.openxmlformats.org/drawingml/2006/table">
            <a:tbl>
              <a:tblPr firstRow="1" bandRow="1">
                <a:tableStyleId>{2D5ABB26-0587-4C30-8999-92F81FD0307C}</a:tableStyleId>
              </a:tblPr>
              <a:tblGrid>
                <a:gridCol w="921398">
                  <a:extLst>
                    <a:ext uri="{9D8B030D-6E8A-4147-A177-3AD203B41FA5}">
                      <a16:colId xmlns:a16="http://schemas.microsoft.com/office/drawing/2014/main" val="1709255090"/>
                    </a:ext>
                  </a:extLst>
                </a:gridCol>
                <a:gridCol w="930729">
                  <a:extLst>
                    <a:ext uri="{9D8B030D-6E8A-4147-A177-3AD203B41FA5}">
                      <a16:colId xmlns:a16="http://schemas.microsoft.com/office/drawing/2014/main" val="2075405371"/>
                    </a:ext>
                  </a:extLst>
                </a:gridCol>
                <a:gridCol w="930729">
                  <a:extLst>
                    <a:ext uri="{9D8B030D-6E8A-4147-A177-3AD203B41FA5}">
                      <a16:colId xmlns:a16="http://schemas.microsoft.com/office/drawing/2014/main" val="4250425018"/>
                    </a:ext>
                  </a:extLst>
                </a:gridCol>
                <a:gridCol w="921396">
                  <a:extLst>
                    <a:ext uri="{9D8B030D-6E8A-4147-A177-3AD203B41FA5}">
                      <a16:colId xmlns:a16="http://schemas.microsoft.com/office/drawing/2014/main" val="2689986028"/>
                    </a:ext>
                  </a:extLst>
                </a:gridCol>
              </a:tblGrid>
              <a:tr h="370840">
                <a:tc>
                  <a:txBody>
                    <a:bodyPr/>
                    <a:lstStyle/>
                    <a:p>
                      <a:pPr algn="ctr"/>
                      <a:r>
                        <a:rPr lang="ro-RO" dirty="0"/>
                        <a:t>m15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o-RO" dirty="0"/>
                        <a:t>m13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o-RO" dirty="0"/>
                        <a:t>m5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o-RO" dirty="0"/>
                        <a:t>m7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1593106"/>
                  </a:ext>
                </a:extLst>
              </a:tr>
              <a:tr h="370840">
                <a:tc>
                  <a:txBody>
                    <a:bodyPr/>
                    <a:lstStyle/>
                    <a:p>
                      <a:pPr algn="ct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o-RO" dirty="0"/>
                        <a:t>m4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2344339"/>
                  </a:ext>
                </a:extLst>
              </a:tr>
              <a:tr h="370840">
                <a:tc>
                  <a:txBody>
                    <a:bodyPr/>
                    <a:lstStyle/>
                    <a:p>
                      <a:pPr algn="ct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o-RO" dirty="0"/>
                        <a:t>m8</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o-RO" dirty="0"/>
                        <a:t>m0</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o-RO" dirty="0"/>
                        <a:t>m2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86282"/>
                  </a:ext>
                </a:extLst>
              </a:tr>
              <a:tr h="370840">
                <a:tc>
                  <a:txBody>
                    <a:bodyPr/>
                    <a:lstStyle/>
                    <a:p>
                      <a:pPr algn="ctr"/>
                      <a:r>
                        <a:rPr lang="ro-RO" dirty="0"/>
                        <a:t>m11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o-RO" dirty="0"/>
                        <a:t>m9</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o-RO" dirty="0"/>
                        <a:t>m1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o-RO" dirty="0"/>
                        <a:t>m3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3743353"/>
                  </a:ext>
                </a:extLst>
              </a:tr>
            </a:tbl>
          </a:graphicData>
        </a:graphic>
      </p:graphicFrame>
      <p:sp>
        <p:nvSpPr>
          <p:cNvPr id="11" name="TextBox 10">
            <a:extLst>
              <a:ext uri="{FF2B5EF4-FFF2-40B4-BE49-F238E27FC236}">
                <a16:creationId xmlns:a16="http://schemas.microsoft.com/office/drawing/2014/main" id="{3F3F7C5E-C292-4D0F-AB19-98AD95D330A1}"/>
              </a:ext>
            </a:extLst>
          </p:cNvPr>
          <p:cNvSpPr txBox="1"/>
          <p:nvPr/>
        </p:nvSpPr>
        <p:spPr>
          <a:xfrm>
            <a:off x="634482" y="890302"/>
            <a:ext cx="7651102" cy="5427127"/>
          </a:xfrm>
          <a:prstGeom prst="rect">
            <a:avLst/>
          </a:prstGeom>
          <a:noFill/>
        </p:spPr>
        <p:txBody>
          <a:bodyPr wrap="square" rtlCol="0">
            <a:spAutoFit/>
          </a:bodyPr>
          <a:lstStyle/>
          <a:p>
            <a:r>
              <a:rPr lang="ro-RO" sz="2000" b="1" dirty="0"/>
              <a:t>Triple factorization:</a:t>
            </a:r>
          </a:p>
          <a:p>
            <a:endParaRPr lang="ro-RO" sz="2000" b="1" dirty="0"/>
          </a:p>
          <a:p>
            <a:r>
              <a:rPr lang="ro-RO" sz="2000" dirty="0"/>
              <a:t>max1 = m15</a:t>
            </a:r>
            <a:r>
              <a:rPr lang="en-US" sz="2000" i="1" dirty="0">
                <a:ea typeface="+mn-lt"/>
                <a:cs typeface="+mn-lt"/>
              </a:rPr>
              <a:t> ∨ </a:t>
            </a:r>
            <a:r>
              <a:rPr lang="ro-RO" sz="2000" i="1" dirty="0">
                <a:ea typeface="+mn-lt"/>
                <a:cs typeface="+mn-lt"/>
              </a:rPr>
              <a:t>m13</a:t>
            </a:r>
            <a:r>
              <a:rPr lang="en-US" sz="2000" i="1" dirty="0">
                <a:ea typeface="+mn-lt"/>
                <a:cs typeface="+mn-lt"/>
              </a:rPr>
              <a:t> ∨ </a:t>
            </a:r>
            <a:r>
              <a:rPr lang="ro-RO" sz="2000" i="1" dirty="0">
                <a:ea typeface="+mn-lt"/>
                <a:cs typeface="+mn-lt"/>
              </a:rPr>
              <a:t>m5</a:t>
            </a:r>
            <a:r>
              <a:rPr lang="en-US" sz="2000" i="1" dirty="0">
                <a:ea typeface="+mn-lt"/>
                <a:cs typeface="+mn-lt"/>
              </a:rPr>
              <a:t> ∨ </a:t>
            </a:r>
            <a:r>
              <a:rPr lang="ro-RO" sz="2000" i="1" dirty="0">
                <a:ea typeface="+mn-lt"/>
                <a:cs typeface="+mn-lt"/>
              </a:rPr>
              <a:t>m7</a:t>
            </a:r>
            <a:r>
              <a:rPr lang="en-US" sz="2000" i="1" dirty="0">
                <a:ea typeface="+mn-lt"/>
                <a:cs typeface="+mn-lt"/>
              </a:rPr>
              <a:t> ∨ </a:t>
            </a:r>
            <a:r>
              <a:rPr lang="ro-RO" sz="2000" i="1" dirty="0">
                <a:ea typeface="+mn-lt"/>
                <a:cs typeface="+mn-lt"/>
              </a:rPr>
              <a:t>m11</a:t>
            </a:r>
            <a:r>
              <a:rPr lang="en-US" sz="2000" i="1" dirty="0">
                <a:ea typeface="+mn-lt"/>
                <a:cs typeface="+mn-lt"/>
              </a:rPr>
              <a:t> ∨</a:t>
            </a:r>
            <a:r>
              <a:rPr lang="ro-RO" sz="2000" i="1" dirty="0">
                <a:ea typeface="+mn-lt"/>
                <a:cs typeface="+mn-lt"/>
              </a:rPr>
              <a:t> m9</a:t>
            </a:r>
            <a:r>
              <a:rPr lang="en-US" sz="2000" i="1" dirty="0">
                <a:ea typeface="+mn-lt"/>
                <a:cs typeface="+mn-lt"/>
              </a:rPr>
              <a:t> ∨</a:t>
            </a:r>
            <a:r>
              <a:rPr lang="ro-RO" sz="2000" i="1" dirty="0">
                <a:ea typeface="+mn-lt"/>
                <a:cs typeface="+mn-lt"/>
              </a:rPr>
              <a:t> m1</a:t>
            </a:r>
            <a:r>
              <a:rPr lang="en-US" sz="2000" i="1" dirty="0">
                <a:ea typeface="+mn-lt"/>
                <a:cs typeface="+mn-lt"/>
              </a:rPr>
              <a:t> ∨</a:t>
            </a:r>
            <a:r>
              <a:rPr lang="ro-RO" sz="2000" i="1" dirty="0">
                <a:ea typeface="+mn-lt"/>
                <a:cs typeface="+mn-lt"/>
              </a:rPr>
              <a:t> m3 = </a:t>
            </a:r>
            <a:r>
              <a:rPr lang="en-US" sz="2000" dirty="0"/>
              <a:t>x</a:t>
            </a:r>
            <a:r>
              <a:rPr lang="en-US" sz="2000" baseline="-25000" dirty="0"/>
              <a:t>4</a:t>
            </a:r>
            <a:endParaRPr lang="ro-RO" sz="2000" i="1" dirty="0">
              <a:ea typeface="+mn-lt"/>
              <a:cs typeface="+mn-lt"/>
            </a:endParaRPr>
          </a:p>
          <a:p>
            <a:endParaRPr lang="ro-RO" sz="2000" i="1" dirty="0">
              <a:ea typeface="+mn-lt"/>
              <a:cs typeface="+mn-lt"/>
            </a:endParaRPr>
          </a:p>
          <a:p>
            <a:r>
              <a:rPr lang="ro-RO" sz="2000" b="1" i="1" dirty="0">
                <a:ea typeface="+mn-lt"/>
                <a:cs typeface="+mn-lt"/>
              </a:rPr>
              <a:t>Double factorization:</a:t>
            </a:r>
          </a:p>
          <a:p>
            <a:endParaRPr lang="ro-RO" sz="2000" dirty="0">
              <a:ea typeface="+mn-lt"/>
              <a:cs typeface="+mn-lt"/>
            </a:endParaRPr>
          </a:p>
          <a:p>
            <a:r>
              <a:rPr lang="ro-RO" sz="2000" dirty="0">
                <a:ea typeface="+mn-lt"/>
                <a:cs typeface="+mn-lt"/>
              </a:rPr>
              <a:t>max2 = m5</a:t>
            </a:r>
            <a:r>
              <a:rPr lang="en-US" sz="2000" i="1" dirty="0">
                <a:ea typeface="+mn-lt"/>
                <a:cs typeface="+mn-lt"/>
              </a:rPr>
              <a:t> ∨</a:t>
            </a:r>
            <a:r>
              <a:rPr lang="ro-RO" sz="2000" i="1" dirty="0">
                <a:ea typeface="+mn-lt"/>
                <a:cs typeface="+mn-lt"/>
              </a:rPr>
              <a:t> m4 </a:t>
            </a:r>
            <a:r>
              <a:rPr lang="en-US" sz="2000" i="1" dirty="0">
                <a:ea typeface="+mn-lt"/>
                <a:cs typeface="+mn-lt"/>
              </a:rPr>
              <a:t>∨</a:t>
            </a:r>
            <a:r>
              <a:rPr lang="ro-RO" sz="2000" i="1" dirty="0">
                <a:ea typeface="+mn-lt"/>
                <a:cs typeface="+mn-lt"/>
              </a:rPr>
              <a:t> m0 </a:t>
            </a:r>
            <a:r>
              <a:rPr lang="en-US" sz="2000" i="1" dirty="0">
                <a:ea typeface="+mn-lt"/>
                <a:cs typeface="+mn-lt"/>
              </a:rPr>
              <a:t>∨</a:t>
            </a:r>
            <a:r>
              <a:rPr lang="ro-RO" sz="2000" i="1" dirty="0">
                <a:ea typeface="+mn-lt"/>
                <a:cs typeface="+mn-lt"/>
              </a:rPr>
              <a:t> m1</a:t>
            </a:r>
            <a:r>
              <a:rPr lang="ro-RO" sz="2000" dirty="0">
                <a:ea typeface="+mn-lt"/>
                <a:cs typeface="+mn-lt"/>
              </a:rPr>
              <a:t> = </a:t>
            </a:r>
            <a:r>
              <a:rPr lang="en-US" sz="2000" i="1" dirty="0">
                <a:ea typeface="+mn-lt"/>
                <a:cs typeface="+mn-lt"/>
              </a:rPr>
              <a:t>x̄</a:t>
            </a:r>
            <a:r>
              <a:rPr lang="en-US" sz="2000" i="1" baseline="-25000" dirty="0">
                <a:ea typeface="+mn-lt"/>
                <a:cs typeface="+mn-lt"/>
              </a:rPr>
              <a:t>1</a:t>
            </a:r>
            <a:r>
              <a:rPr lang="en-US" sz="2000" i="1" dirty="0">
                <a:ea typeface="+mn-lt"/>
                <a:cs typeface="+mn-lt"/>
              </a:rPr>
              <a:t>x̄</a:t>
            </a:r>
            <a:r>
              <a:rPr lang="en-US" sz="2000" i="1" baseline="-25000" dirty="0">
                <a:ea typeface="+mn-lt"/>
                <a:cs typeface="+mn-lt"/>
              </a:rPr>
              <a:t>3</a:t>
            </a:r>
            <a:endParaRPr lang="ro-RO" sz="2000" i="1" baseline="-25000" dirty="0">
              <a:ea typeface="+mn-lt"/>
              <a:cs typeface="+mn-lt"/>
            </a:endParaRPr>
          </a:p>
          <a:p>
            <a:r>
              <a:rPr lang="ro-RO" sz="2000" dirty="0"/>
              <a:t>max3 = m0</a:t>
            </a:r>
            <a:r>
              <a:rPr lang="en-US" sz="2000" i="1" dirty="0">
                <a:ea typeface="+mn-lt"/>
                <a:cs typeface="+mn-lt"/>
              </a:rPr>
              <a:t>∨</a:t>
            </a:r>
            <a:r>
              <a:rPr lang="ro-RO" sz="2000" i="1" dirty="0">
                <a:ea typeface="+mn-lt"/>
                <a:cs typeface="+mn-lt"/>
              </a:rPr>
              <a:t> m2</a:t>
            </a:r>
            <a:r>
              <a:rPr lang="en-US" sz="2000" i="1" dirty="0">
                <a:ea typeface="+mn-lt"/>
                <a:cs typeface="+mn-lt"/>
              </a:rPr>
              <a:t> ∨</a:t>
            </a:r>
            <a:r>
              <a:rPr lang="ro-RO" sz="2000" i="1" dirty="0">
                <a:ea typeface="+mn-lt"/>
                <a:cs typeface="+mn-lt"/>
              </a:rPr>
              <a:t> m1</a:t>
            </a:r>
            <a:r>
              <a:rPr lang="en-US" sz="2000" i="1" dirty="0">
                <a:ea typeface="+mn-lt"/>
                <a:cs typeface="+mn-lt"/>
              </a:rPr>
              <a:t> ∨</a:t>
            </a:r>
            <a:r>
              <a:rPr lang="ro-RO" sz="2000" i="1" dirty="0">
                <a:ea typeface="+mn-lt"/>
                <a:cs typeface="+mn-lt"/>
              </a:rPr>
              <a:t> m3 = </a:t>
            </a:r>
            <a:r>
              <a:rPr lang="en-US" sz="2000" i="1" dirty="0">
                <a:ea typeface="+mn-lt"/>
                <a:cs typeface="+mn-lt"/>
              </a:rPr>
              <a:t>x̄</a:t>
            </a:r>
            <a:r>
              <a:rPr lang="en-US" sz="2000" i="1" baseline="-25000" dirty="0">
                <a:ea typeface="+mn-lt"/>
                <a:cs typeface="+mn-lt"/>
              </a:rPr>
              <a:t>1</a:t>
            </a:r>
            <a:r>
              <a:rPr lang="en-US" sz="2000" i="1" dirty="0">
                <a:ea typeface="+mn-lt"/>
                <a:cs typeface="+mn-lt"/>
              </a:rPr>
              <a:t>x̄</a:t>
            </a:r>
            <a:r>
              <a:rPr lang="ro-RO" sz="2000" i="1" baseline="-25000" dirty="0">
                <a:ea typeface="+mn-lt"/>
                <a:cs typeface="+mn-lt"/>
              </a:rPr>
              <a:t>2 </a:t>
            </a:r>
            <a:r>
              <a:rPr lang="ro-RO" sz="2000" i="1" baseline="-25000" dirty="0">
                <a:latin typeface="+mj-lt"/>
                <a:ea typeface="+mn-lt"/>
                <a:cs typeface="+mn-lt"/>
              </a:rPr>
              <a:t> </a:t>
            </a:r>
          </a:p>
          <a:p>
            <a:r>
              <a:rPr lang="ro-RO" sz="2000" i="1" dirty="0">
                <a:latin typeface="+mj-lt"/>
                <a:ea typeface="+mn-lt"/>
                <a:cs typeface="+mn-lt"/>
              </a:rPr>
              <a:t>max4 = m8 </a:t>
            </a:r>
            <a:r>
              <a:rPr lang="en-US" sz="2000" i="1" dirty="0">
                <a:latin typeface="+mj-lt"/>
                <a:ea typeface="+mn-lt"/>
                <a:cs typeface="+mn-lt"/>
              </a:rPr>
              <a:t>∨</a:t>
            </a:r>
            <a:r>
              <a:rPr lang="ro-RO" sz="2000" i="1" dirty="0">
                <a:latin typeface="+mj-lt"/>
                <a:ea typeface="+mn-lt"/>
                <a:cs typeface="+mn-lt"/>
              </a:rPr>
              <a:t>  m0 </a:t>
            </a:r>
            <a:r>
              <a:rPr lang="en-US" sz="2000" i="1" dirty="0">
                <a:latin typeface="+mj-lt"/>
                <a:ea typeface="+mn-lt"/>
                <a:cs typeface="+mn-lt"/>
              </a:rPr>
              <a:t>∨</a:t>
            </a:r>
            <a:r>
              <a:rPr lang="ro-RO" sz="2000" i="1" dirty="0">
                <a:latin typeface="+mj-lt"/>
                <a:ea typeface="+mn-lt"/>
                <a:cs typeface="+mn-lt"/>
              </a:rPr>
              <a:t> m9</a:t>
            </a:r>
            <a:r>
              <a:rPr lang="en-US" sz="2000" i="1" dirty="0">
                <a:latin typeface="+mj-lt"/>
                <a:ea typeface="+mn-lt"/>
                <a:cs typeface="+mn-lt"/>
              </a:rPr>
              <a:t> ∨</a:t>
            </a:r>
            <a:r>
              <a:rPr lang="ro-RO" sz="2000" i="1" dirty="0">
                <a:latin typeface="+mj-lt"/>
                <a:ea typeface="+mn-lt"/>
                <a:cs typeface="+mn-lt"/>
              </a:rPr>
              <a:t> m11 = </a:t>
            </a:r>
            <a:r>
              <a:rPr lang="en-US" sz="2000" i="1" dirty="0">
                <a:latin typeface="+mj-lt"/>
                <a:ea typeface="+mn-lt"/>
                <a:cs typeface="+mn-lt"/>
              </a:rPr>
              <a:t>x̄</a:t>
            </a:r>
            <a:r>
              <a:rPr lang="ro-RO" sz="2000" i="1" baseline="-25000" dirty="0">
                <a:latin typeface="+mj-lt"/>
                <a:ea typeface="+mn-lt"/>
                <a:cs typeface="+mn-lt"/>
              </a:rPr>
              <a:t>2</a:t>
            </a:r>
            <a:r>
              <a:rPr lang="en-US" sz="2000" i="1" dirty="0">
                <a:latin typeface="+mj-lt"/>
                <a:ea typeface="+mn-lt"/>
                <a:cs typeface="+mn-lt"/>
              </a:rPr>
              <a:t>x̄</a:t>
            </a:r>
            <a:r>
              <a:rPr lang="en-US" sz="2000" i="1" baseline="-25000" dirty="0">
                <a:latin typeface="+mj-lt"/>
                <a:ea typeface="+mn-lt"/>
                <a:cs typeface="+mn-lt"/>
              </a:rPr>
              <a:t>3</a:t>
            </a:r>
            <a:endParaRPr lang="ro-RO" sz="2000" i="1" baseline="-25000" dirty="0">
              <a:latin typeface="+mj-lt"/>
              <a:ea typeface="+mn-lt"/>
              <a:cs typeface="+mn-lt"/>
            </a:endParaRPr>
          </a:p>
          <a:p>
            <a:r>
              <a:rPr lang="ro-RO" sz="2000" i="1" dirty="0">
                <a:ea typeface="+mn-lt"/>
                <a:cs typeface="+mn-lt"/>
              </a:rPr>
              <a:t>	We do not have simple factorization because</a:t>
            </a:r>
          </a:p>
          <a:p>
            <a:r>
              <a:rPr lang="ro-RO" sz="2000" i="1" dirty="0">
                <a:ea typeface="+mn-lt"/>
                <a:cs typeface="+mn-lt"/>
              </a:rPr>
              <a:t>the others already cotain them.</a:t>
            </a:r>
          </a:p>
          <a:p>
            <a:endParaRPr lang="ro-RO" sz="2000" i="1" dirty="0">
              <a:ea typeface="+mn-lt"/>
              <a:cs typeface="+mn-lt"/>
            </a:endParaRPr>
          </a:p>
          <a:p>
            <a:r>
              <a:rPr lang="ro-RO" sz="2000" i="1" dirty="0">
                <a:ea typeface="+mn-lt"/>
                <a:cs typeface="+mn-lt"/>
              </a:rPr>
              <a:t>Therefore, M(f) = {max1, max2, max3, max4}</a:t>
            </a:r>
          </a:p>
          <a:p>
            <a:endParaRPr lang="ro-RO" sz="2000" i="1" baseline="-25000" dirty="0">
              <a:latin typeface="+mj-lt"/>
              <a:ea typeface="+mn-lt"/>
              <a:cs typeface="+mn-lt"/>
            </a:endParaRPr>
          </a:p>
          <a:p>
            <a:endParaRPr lang="ro-RO" sz="2000" i="1" baseline="-25000" dirty="0">
              <a:latin typeface="+mj-lt"/>
              <a:ea typeface="+mn-lt"/>
              <a:cs typeface="+mn-lt"/>
            </a:endParaRPr>
          </a:p>
          <a:p>
            <a:endParaRPr lang="ro-RO" sz="2000" i="1" baseline="-25000" dirty="0">
              <a:latin typeface="+mj-lt"/>
              <a:ea typeface="+mn-lt"/>
              <a:cs typeface="+mn-lt"/>
            </a:endParaRPr>
          </a:p>
          <a:p>
            <a:endParaRPr lang="ro-RO" sz="2000" i="1" baseline="-25000" dirty="0">
              <a:ea typeface="+mn-lt"/>
              <a:cs typeface="+mn-lt"/>
            </a:endParaRPr>
          </a:p>
          <a:p>
            <a:endParaRPr lang="ro-RO" sz="2000" i="1" baseline="-25000" dirty="0">
              <a:ea typeface="+mn-lt"/>
              <a:cs typeface="+mn-lt"/>
            </a:endParaRPr>
          </a:p>
          <a:p>
            <a:endParaRPr lang="en-GB" sz="2000" dirty="0"/>
          </a:p>
        </p:txBody>
      </p:sp>
    </p:spTree>
    <p:extLst>
      <p:ext uri="{BB962C8B-B14F-4D97-AF65-F5344CB8AC3E}">
        <p14:creationId xmlns:p14="http://schemas.microsoft.com/office/powerpoint/2010/main" val="28875819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F4383B09E06749B7DD530C84419D64" ma:contentTypeVersion="2" ma:contentTypeDescription="Create a new document." ma:contentTypeScope="" ma:versionID="5fa607c6e864671fc7f64cb9e7c4d3a7">
  <xsd:schema xmlns:xsd="http://www.w3.org/2001/XMLSchema" xmlns:xs="http://www.w3.org/2001/XMLSchema" xmlns:p="http://schemas.microsoft.com/office/2006/metadata/properties" xmlns:ns2="468a07fd-8133-444d-9e08-49d6dbf795fe" targetNamespace="http://schemas.microsoft.com/office/2006/metadata/properties" ma:root="true" ma:fieldsID="702f9e85bfb647bfeb4e8a847635d217" ns2:_="">
    <xsd:import namespace="468a07fd-8133-444d-9e08-49d6dbf795f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8a07fd-8133-444d-9e08-49d6dbf795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5D4EC4C-1498-48AE-90BB-D90B6EB246ED}"/>
</file>

<file path=customXml/itemProps2.xml><?xml version="1.0" encoding="utf-8"?>
<ds:datastoreItem xmlns:ds="http://schemas.openxmlformats.org/officeDocument/2006/customXml" ds:itemID="{F8E3D871-2588-488E-AF08-E0A653DD35A5}"/>
</file>

<file path=customXml/itemProps3.xml><?xml version="1.0" encoding="utf-8"?>
<ds:datastoreItem xmlns:ds="http://schemas.openxmlformats.org/officeDocument/2006/customXml" ds:itemID="{76DEF0F5-6A1B-422D-A403-9796833A1EA4}"/>
</file>

<file path=docProps/app.xml><?xml version="1.0" encoding="utf-8"?>
<Properties xmlns="http://schemas.openxmlformats.org/officeDocument/2006/extended-properties" xmlns:vt="http://schemas.openxmlformats.org/officeDocument/2006/docPropsVTypes">
  <Template/>
  <TotalTime>975</TotalTime>
  <Words>988</Words>
  <Application>Microsoft Office PowerPoint</Application>
  <PresentationFormat>Widescreen</PresentationFormat>
  <Paragraphs>119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Cambria Math</vt:lpstr>
      <vt:lpstr>Times New Roman</vt:lpstr>
      <vt:lpstr>Trebuchet MS</vt:lpstr>
      <vt:lpstr>Wingdings</vt:lpstr>
      <vt:lpstr>Wingdings 3</vt:lpstr>
      <vt:lpstr>Facet</vt:lpstr>
      <vt:lpstr>Individual homework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Individual homework </dc:title>
  <dc:creator>Aurelian</dc:creator>
  <cp:lastModifiedBy>Aurelian</cp:lastModifiedBy>
  <cp:revision>2</cp:revision>
  <dcterms:created xsi:type="dcterms:W3CDTF">2022-01-04T11:23:25Z</dcterms:created>
  <dcterms:modified xsi:type="dcterms:W3CDTF">2022-01-06T22:19:17Z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0x01010032F4383B09E06749B7DD530C84419D64</vt:lpwstr>
  </property>
</Properties>
</file>