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8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2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5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3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3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4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1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5BCA61-34F7-4183-B771-F7FAF931B4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FAF600-7229-46C9-9F90-BD81AA825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B56C-B65C-4DEF-A2CC-CE2A0919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474545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o-RO" sz="4800" b="1" dirty="0">
                <a:solidFill>
                  <a:srgbClr val="7030A0"/>
                </a:solidFill>
              </a:rPr>
              <a:t>FIRST-ORDER</a:t>
            </a:r>
            <a:br>
              <a:rPr lang="ro-RO" sz="4800" b="1" dirty="0">
                <a:solidFill>
                  <a:srgbClr val="7030A0"/>
                </a:solidFill>
              </a:rPr>
            </a:br>
            <a:r>
              <a:rPr lang="ro-RO" sz="4800" b="1" dirty="0">
                <a:solidFill>
                  <a:srgbClr val="7030A0"/>
                </a:solidFill>
              </a:rPr>
              <a:t>(PREDICATE)</a:t>
            </a:r>
            <a:br>
              <a:rPr lang="ro-RO" sz="4800" b="1" dirty="0">
                <a:solidFill>
                  <a:srgbClr val="7030A0"/>
                </a:solidFill>
              </a:rPr>
            </a:br>
            <a:r>
              <a:rPr lang="ro-RO" sz="4800" b="1" dirty="0">
                <a:solidFill>
                  <a:srgbClr val="7030A0"/>
                </a:solidFill>
              </a:rPr>
              <a:t>LOGIC</a:t>
            </a:r>
            <a:endParaRPr lang="en-GB" sz="48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AEAC-66DF-43E4-86D6-CD3DCFA5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366" y="342900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ro-RO" sz="3200" dirty="0">
                <a:solidFill>
                  <a:srgbClr val="7030A0"/>
                </a:solidFill>
              </a:rPr>
              <a:t>Individual homework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905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2BDCEE-27F5-458F-A006-943623B1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90" y="2633111"/>
            <a:ext cx="6761621" cy="4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35E80-C6CD-4F29-9234-8435567B2AE8}"/>
              </a:ext>
            </a:extLst>
          </p:cNvPr>
          <p:cNvSpPr txBox="1"/>
          <p:nvPr/>
        </p:nvSpPr>
        <p:spPr>
          <a:xfrm>
            <a:off x="1793290" y="639192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/>
              <a:t>Problem statement:</a:t>
            </a:r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F6778-48D6-42D4-A142-60803A3A27E1}"/>
              </a:ext>
            </a:extLst>
          </p:cNvPr>
          <p:cNvSpPr txBox="1"/>
          <p:nvPr/>
        </p:nvSpPr>
        <p:spPr>
          <a:xfrm>
            <a:off x="1793290" y="1651247"/>
            <a:ext cx="24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7</a:t>
            </a:r>
            <a:r>
              <a:rPr lang="ro-RO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542DD-D5DC-4974-A632-18B1A6355646}"/>
              </a:ext>
            </a:extLst>
          </p:cNvPr>
          <p:cNvSpPr txBox="1"/>
          <p:nvPr/>
        </p:nvSpPr>
        <p:spPr>
          <a:xfrm>
            <a:off x="1793290" y="2142179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Prove that the following formulas are not valid by finding anti-models for them.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22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5CFCB-AF64-4209-925E-E3A56C26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7" y="2920753"/>
            <a:ext cx="9658350" cy="31870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ADEF9-279E-4A02-9C06-F0F770EE3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8" y="1607228"/>
            <a:ext cx="9658349" cy="131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4140E-ED08-4F1A-A216-8FDD94905B01}"/>
              </a:ext>
            </a:extLst>
          </p:cNvPr>
          <p:cNvSpPr txBox="1"/>
          <p:nvPr/>
        </p:nvSpPr>
        <p:spPr>
          <a:xfrm>
            <a:off x="5203891" y="481817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61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11746-699B-4646-88D7-78C1F882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57" y="399494"/>
            <a:ext cx="9159658" cy="57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47E48-FF61-4EF8-957D-83C5EB99947A}"/>
              </a:ext>
            </a:extLst>
          </p:cNvPr>
          <p:cNvSpPr txBox="1"/>
          <p:nvPr/>
        </p:nvSpPr>
        <p:spPr>
          <a:xfrm>
            <a:off x="1456369" y="1508973"/>
            <a:ext cx="946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I have chosen an arbitrary interpretation with a finite domain ( with 2 elements) for the formula: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A1776-6B63-4F5A-B0CB-A443EE4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99" y="2183325"/>
            <a:ext cx="6634374" cy="4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CD1AB-4FE0-4AF8-903C-A2AAC699C80B}"/>
              </a:ext>
            </a:extLst>
          </p:cNvPr>
          <p:cNvSpPr txBox="1"/>
          <p:nvPr/>
        </p:nvSpPr>
        <p:spPr>
          <a:xfrm>
            <a:off x="1574738" y="2800262"/>
            <a:ext cx="8069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        </a:t>
            </a:r>
            <a:r>
              <a:rPr lang="en-US" b="1" dirty="0"/>
              <a:t>Let us chose an interpretation I = &lt;D,</a:t>
            </a:r>
            <a:r>
              <a:rPr lang="ro-RO" b="1" dirty="0"/>
              <a:t> </a:t>
            </a:r>
            <a:r>
              <a:rPr lang="en-US" b="1" dirty="0"/>
              <a:t>m&gt;, where:</a:t>
            </a:r>
          </a:p>
          <a:p>
            <a:r>
              <a:rPr lang="en-US" b="1" dirty="0"/>
              <a:t>                          D= {2,3} – the domain of interpretation</a:t>
            </a:r>
            <a:endParaRPr lang="ro-RO" b="1" dirty="0"/>
          </a:p>
          <a:p>
            <a:r>
              <a:rPr lang="ro-RO" b="1" dirty="0"/>
              <a:t>		       Let x </a:t>
            </a:r>
            <a:r>
              <a:rPr lang="en-GB" dirty="0"/>
              <a:t>∈</a:t>
            </a:r>
            <a:r>
              <a:rPr lang="ro-RO" dirty="0"/>
              <a:t> </a:t>
            </a:r>
            <a:r>
              <a:rPr lang="en-US" b="1" dirty="0"/>
              <a:t>{2,3} </a:t>
            </a:r>
          </a:p>
          <a:p>
            <a:r>
              <a:rPr lang="en-US" b="1" dirty="0"/>
              <a:t>		      m(</a:t>
            </a:r>
            <a:r>
              <a:rPr lang="ro-RO" b="1" dirty="0"/>
              <a:t>P</a:t>
            </a:r>
            <a:r>
              <a:rPr lang="en-US" b="1" dirty="0"/>
              <a:t>):{2,3} -&gt;</a:t>
            </a:r>
            <a:r>
              <a:rPr lang="ro-RO" b="1" dirty="0"/>
              <a:t> </a:t>
            </a:r>
            <a:r>
              <a:rPr lang="en-US" b="1" dirty="0"/>
              <a:t>{T,F} </a:t>
            </a:r>
            <a:r>
              <a:rPr lang="ro-RO" b="1" dirty="0"/>
              <a:t> </a:t>
            </a:r>
            <a:r>
              <a:rPr lang="en-US" b="1" dirty="0"/>
              <a:t>m(</a:t>
            </a:r>
            <a:r>
              <a:rPr lang="ro-RO" b="1" dirty="0"/>
              <a:t>P</a:t>
            </a:r>
            <a:r>
              <a:rPr lang="en-US" b="1" dirty="0"/>
              <a:t>)(x) = “ x </a:t>
            </a:r>
            <a:r>
              <a:rPr lang="ro-RO" b="1" dirty="0"/>
              <a:t>even”</a:t>
            </a:r>
            <a:endParaRPr lang="en-US" b="1" dirty="0"/>
          </a:p>
          <a:p>
            <a:r>
              <a:rPr lang="en-US" b="1" dirty="0"/>
              <a:t>		      m(</a:t>
            </a:r>
            <a:r>
              <a:rPr lang="ro-RO" b="1" dirty="0"/>
              <a:t>Q</a:t>
            </a:r>
            <a:r>
              <a:rPr lang="en-US" b="1" dirty="0"/>
              <a:t>):{2,3}</a:t>
            </a:r>
            <a:r>
              <a:rPr lang="ro-RO" b="1" dirty="0"/>
              <a:t> </a:t>
            </a:r>
            <a:r>
              <a:rPr lang="en-US" b="1" dirty="0"/>
              <a:t>-&gt;</a:t>
            </a:r>
            <a:r>
              <a:rPr lang="ro-RO" b="1" dirty="0"/>
              <a:t> </a:t>
            </a:r>
            <a:r>
              <a:rPr lang="en-US" b="1" dirty="0"/>
              <a:t>{T,F} </a:t>
            </a:r>
            <a:r>
              <a:rPr lang="ro-RO" b="1" dirty="0"/>
              <a:t> </a:t>
            </a:r>
            <a:r>
              <a:rPr lang="en-US" b="1" dirty="0"/>
              <a:t>m(</a:t>
            </a:r>
            <a:r>
              <a:rPr lang="ro-RO" b="1" dirty="0"/>
              <a:t>Q</a:t>
            </a:r>
            <a:r>
              <a:rPr lang="en-US" b="1" dirty="0"/>
              <a:t>)(x) = “x </a:t>
            </a:r>
            <a:r>
              <a:rPr lang="ro-RO" b="1" dirty="0"/>
              <a:t>odd</a:t>
            </a:r>
            <a:r>
              <a:rPr lang="en-US" b="1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B5CE2-0B02-4466-A7CA-3635CC6FC0CD}"/>
              </a:ext>
            </a:extLst>
          </p:cNvPr>
          <p:cNvSpPr txBox="1"/>
          <p:nvPr/>
        </p:nvSpPr>
        <p:spPr>
          <a:xfrm>
            <a:off x="1574738" y="4241032"/>
            <a:ext cx="973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        </a:t>
            </a:r>
            <a:r>
              <a:rPr lang="en-US" b="1" dirty="0"/>
              <a:t>To evaluate the formula U3 under the interpretation I, with the finite domain D = {2,3}, the universally quantified sub</a:t>
            </a:r>
            <a:r>
              <a:rPr lang="ro-RO" b="1" dirty="0"/>
              <a:t>-</a:t>
            </a:r>
            <a:r>
              <a:rPr lang="en-US" b="1" dirty="0"/>
              <a:t>formulas are replaced by the conjunction of their instances  for x = 2 and x =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E919-E9DE-4497-9CB9-17372E7F65F9}"/>
              </a:ext>
            </a:extLst>
          </p:cNvPr>
          <p:cNvSpPr txBox="1"/>
          <p:nvPr/>
        </p:nvSpPr>
        <p:spPr>
          <a:xfrm>
            <a:off x="5187737" y="350321"/>
            <a:ext cx="18662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4000" dirty="0"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8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92321-0448-4607-A41D-C1E8341AC009}"/>
                  </a:ext>
                </a:extLst>
              </p:cNvPr>
              <p:cNvSpPr txBox="1"/>
              <p:nvPr/>
            </p:nvSpPr>
            <p:spPr>
              <a:xfrm>
                <a:off x="1793288" y="1012055"/>
                <a:ext cx="1011166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(U)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ro-RO" sz="20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((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∀x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P(x)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-&gt;</a:t>
                </a:r>
                <a:r>
                  <a:rPr lang="en-US" sz="2000" dirty="0">
                    <a:highlight>
                      <a:srgbClr val="FFFF00"/>
                    </a:highlight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∀x)Q(x))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-&gt;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(∀x)(P(x)-&gt;Q(x)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o-RO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ro-RO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000" dirty="0"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o-RO" sz="2000" dirty="0"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∀x)P(x)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-&gt;</a:t>
                </a:r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(∀x)Q(x)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ro-RO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(∀x)(P(x)-&gt;Q(x)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((P(2) ^P(3) </a:t>
                </a:r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-&gt;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Q(2) ^Q(3)) </a:t>
                </a:r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-&gt;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(P(2) -&gt;Q(2)) ^ (P(3) -&gt;Q(3))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ro-RO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(2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∧ 3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-&gt;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(2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odd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∧ 3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odd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-&gt;</a:t>
                </a: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highlight>
                      <a:srgbClr val="00FFFF"/>
                    </a:highlight>
                    <a:cs typeface="Arial" panose="020B0604020202020204" pitchFamily="34" charset="0"/>
                  </a:rPr>
                  <a:t>(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(2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-&gt; 2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odd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 ∧ (3 </a:t>
                </a:r>
                <a:r>
                  <a:rPr lang="ro-RO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-&gt; 3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odd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b="0" i="0" dirty="0">
                  <a:solidFill>
                    <a:srgbClr val="202122"/>
                  </a:solidFill>
                  <a:effectLst/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(T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F) 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-&gt; 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(F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∧ T)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-&gt; 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T -&gt; F) ∧ (F -&gt; T)</a:t>
                </a:r>
                <a:r>
                  <a:rPr lang="ro-RO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b="0" i="0" dirty="0">
                  <a:solidFill>
                    <a:srgbClr val="202122"/>
                  </a:solidFill>
                  <a:effectLst/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-&gt;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-&gt; (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∧ T</a:t>
                </a:r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-&gt; F =&gt; </a:t>
                </a:r>
                <a:r>
                  <a:rPr lang="en-US" sz="2000" dirty="0">
                    <a:solidFill>
                      <a:srgbClr val="202122"/>
                    </a:solidFill>
                    <a:highlight>
                      <a:srgbClr val="FF00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evaluates the formula U as </a:t>
                </a:r>
                <a:r>
                  <a:rPr 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=&gt; I is an </a:t>
                </a:r>
                <a:r>
                  <a:rPr 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anti-model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U.</a:t>
                </a:r>
              </a:p>
              <a:p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finding an </a:t>
                </a:r>
                <a:r>
                  <a:rPr 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anti-model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demonstrate that the formula </a:t>
                </a:r>
                <a:r>
                  <a:rPr 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isn’t valid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92321-0448-4607-A41D-C1E8341AC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88" y="1012055"/>
                <a:ext cx="10111667" cy="2862322"/>
              </a:xfrm>
              <a:prstGeom prst="rect">
                <a:avLst/>
              </a:prstGeom>
              <a:blipFill>
                <a:blip r:embed="rId2"/>
                <a:stretch>
                  <a:fillRect l="-663" t="-1489" b="-29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9E3A2-07D9-42E3-95EE-D335FFDDD3E5}"/>
              </a:ext>
            </a:extLst>
          </p:cNvPr>
          <p:cNvSpPr txBox="1"/>
          <p:nvPr/>
        </p:nvSpPr>
        <p:spPr>
          <a:xfrm>
            <a:off x="6096000" y="4464580"/>
            <a:ext cx="907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Realised</a:t>
            </a:r>
            <a:r>
              <a:rPr lang="en-US" dirty="0"/>
              <a:t> by </a:t>
            </a:r>
            <a:r>
              <a:rPr lang="en-US" dirty="0" err="1"/>
              <a:t>Iancu</a:t>
            </a:r>
            <a:r>
              <a:rPr lang="en-US" dirty="0"/>
              <a:t> Gheorghe-Aurelian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2A671-4FFB-4206-9408-7500A0DF35FF}"/>
              </a:ext>
            </a:extLst>
          </p:cNvPr>
          <p:cNvSpPr txBox="1"/>
          <p:nvPr/>
        </p:nvSpPr>
        <p:spPr>
          <a:xfrm>
            <a:off x="2386584" y="2322576"/>
            <a:ext cx="840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something for the soul: https://www.youtube.com/watch?v=FvMA_kX_qjA</a:t>
            </a:r>
          </a:p>
        </p:txBody>
      </p:sp>
    </p:spTree>
    <p:extLst>
      <p:ext uri="{BB962C8B-B14F-4D97-AF65-F5344CB8AC3E}">
        <p14:creationId xmlns:p14="http://schemas.microsoft.com/office/powerpoint/2010/main" val="30135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4F5C5-C61F-41FD-A2E0-D460B2AEA8A6}"/>
</file>

<file path=customXml/itemProps2.xml><?xml version="1.0" encoding="utf-8"?>
<ds:datastoreItem xmlns:ds="http://schemas.openxmlformats.org/officeDocument/2006/customXml" ds:itemID="{5A2088D8-7ACA-4D83-8C7B-EF9DCF2076AE}"/>
</file>

<file path=customXml/itemProps3.xml><?xml version="1.0" encoding="utf-8"?>
<ds:datastoreItem xmlns:ds="http://schemas.openxmlformats.org/officeDocument/2006/customXml" ds:itemID="{EB7B434D-8C01-42AC-A0C3-3C0F69791A7F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435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Corbel</vt:lpstr>
      <vt:lpstr>Symbol</vt:lpstr>
      <vt:lpstr>Times New Roman</vt:lpstr>
      <vt:lpstr>Parallax</vt:lpstr>
      <vt:lpstr>FIRST-ORDER (PREDICATE)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Aurelian</dc:creator>
  <cp:lastModifiedBy>Aurelian</cp:lastModifiedBy>
  <cp:revision>5</cp:revision>
  <dcterms:created xsi:type="dcterms:W3CDTF">2021-11-01T23:49:54Z</dcterms:created>
  <dcterms:modified xsi:type="dcterms:W3CDTF">2021-11-17T08:17:39Z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