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3"/>
  </p:notesMasterIdLst>
  <p:handoutMasterIdLst>
    <p:handoutMasterId r:id="rId24"/>
  </p:handoutMasterIdLst>
  <p:sldIdLst>
    <p:sldId id="257" r:id="rId5"/>
    <p:sldId id="384" r:id="rId6"/>
    <p:sldId id="317" r:id="rId7"/>
    <p:sldId id="403" r:id="rId8"/>
    <p:sldId id="404" r:id="rId9"/>
    <p:sldId id="277" r:id="rId10"/>
    <p:sldId id="392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405" r:id="rId21"/>
    <p:sldId id="391" r:id="rId2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102" d="100"/>
          <a:sy n="102" d="100"/>
        </p:scale>
        <p:origin x="138" y="21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22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9901395-E085-4F4B-8480-0D4D51470E22}" type="datetime1">
              <a:rPr lang="fr-FR" smtClean="0"/>
              <a:t>14/12/2022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6A5458-2F44-415F-9D8B-C167BD79D5BC}" type="datetime1">
              <a:rPr lang="fr-FR" smtClean="0"/>
              <a:t>14/12/2022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fr-FR" smtClean="0"/>
              <a:t>1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0A24FE-7EA0-4AB7-A794-AF7E7158E8D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B27F4A-103A-4702-9921-7D4D4413A207}" type="datetime1">
              <a:rPr lang="fr-FR" smtClean="0"/>
              <a:t>14/12/2022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AE3413-84A0-4925-8CDF-CE6073A5BA1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1B7A8FB-7901-4DF3-B54B-C6EDC2D5EC05}" type="datetime1">
              <a:rPr lang="fr-FR" smtClean="0"/>
              <a:t>14/12/2022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3E0718-617C-47B3-A88F-680A8745BD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296D0E-868F-4CE4-8DE5-0A6DA5AA02D0}" type="datetime1">
              <a:rPr lang="fr-FR" smtClean="0"/>
              <a:t>14/12/2022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fr-FR" smtClean="0"/>
              <a:t>7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3E0718-617C-47B3-A88F-680A8745BD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296D0E-868F-4CE4-8DE5-0A6DA5AA02D0}" type="datetime1">
              <a:rPr lang="fr-FR" smtClean="0"/>
              <a:t>14/12/2022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319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fr-FR" smtClean="0"/>
              <a:t>13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3E0718-617C-47B3-A88F-680A8745BD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296D0E-868F-4CE4-8DE5-0A6DA5AA02D0}" type="datetime1">
              <a:rPr lang="fr-FR" smtClean="0"/>
              <a:t>14/12/2022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059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fr-FR" smtClean="0"/>
              <a:t>15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3E0718-617C-47B3-A88F-680A8745BD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296D0E-868F-4CE4-8DE5-0A6DA5AA02D0}" type="datetime1">
              <a:rPr lang="fr-FR" smtClean="0"/>
              <a:t>14/12/2022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772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fr-FR" sz="4800"/>
              <a:t>3DFloat</a:t>
            </a:r>
          </a:p>
        </p:txBody>
      </p:sp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e libre : Forme 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u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e libre : Forme 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/>
            </a:p>
          </p:txBody>
        </p:sp>
        <p:sp>
          <p:nvSpPr>
            <p:cNvPr id="36" name="Forme libre : Forme 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fr-F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7" name="Espace réservé du contenu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2" name="Espace réservé du texte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fr-F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fr-FR"/>
              <a:t>Cliquez pour modifier les styles du texte du masque</a:t>
            </a:r>
          </a:p>
        </p:txBody>
      </p:sp>
      <p:sp>
        <p:nvSpPr>
          <p:cNvPr id="23" name="Espace réservé du contenu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fr-F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fr-FR"/>
              <a:t>Cliquez pour modifier</a:t>
            </a:r>
          </a:p>
        </p:txBody>
      </p:sp>
      <p:sp>
        <p:nvSpPr>
          <p:cNvPr id="21" name="Espace réservé du contenu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fr-FR"/>
              <a:t>Modifiez le style du titre</a:t>
            </a:r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r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1" name="Sous-titr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fr-FR">
                <a:solidFill>
                  <a:schemeClr val="tx1">
                    <a:alpha val="60000"/>
                  </a:schemeClr>
                </a:solidFill>
              </a:rPr>
              <a:t>Modifiez le style des sous-titres du masque</a:t>
            </a:r>
            <a:endParaRPr lang="fr-F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Espace réservé d’image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2" name="Espace réservé d’image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e libre : Forme 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e libre : Forme 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e libre : Forme 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/>
            </a:p>
          </p:txBody>
        </p:sp>
        <p:sp>
          <p:nvSpPr>
            <p:cNvPr id="36" name="Forme libre : Forme 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e libre : Forme 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fr-FR" sz="1600"/>
              <a:t>Cliquer pour ajouter du texte</a:t>
            </a:r>
          </a:p>
        </p:txBody>
      </p:sp>
      <p:sp>
        <p:nvSpPr>
          <p:cNvPr id="17" name="Espace réservé d’image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2" name="Espace réservé d’image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5" name="Espace réservé d’image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8" name="Espace réservé d’image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9" name="Espace réservé d’image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0" name="Espace réservé d’image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aut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fr-FR">
                <a:solidFill>
                  <a:schemeClr val="tx1">
                    <a:alpha val="60000"/>
                  </a:schemeClr>
                </a:solidFill>
              </a:rPr>
              <a:t>Modifiez le style des sous-titres du masque</a:t>
            </a:r>
            <a:endParaRPr lang="fr-FR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aut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fr-FR">
                <a:solidFill>
                  <a:schemeClr val="tx1">
                    <a:alpha val="60000"/>
                  </a:schemeClr>
                </a:solidFill>
              </a:rPr>
              <a:t>Modifiez le style des sous-titres du masque</a:t>
            </a:r>
            <a:endParaRPr lang="fr-F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ronologie du tableau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e libre : Forme 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fr-FR" dirty="0"/>
            </a:lvl1pPr>
          </a:lstStyle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e libre 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0" name="Forme lib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1" name="Forme lib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12" name="Oval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17" name="Espace réservé du contenu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fr-FR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40" name="Titr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fr-FR"/>
              <a:t>Équipe</a:t>
            </a:r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4" name="Oval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55" name="Oval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56" name="Espace réservé d’image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57" name="Espace réservé d’image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58" name="Espace réservé d’image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9" name="Espace réservé d’image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63" name="Espace réservé du texte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61" name="Espace réservé du texte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</a:p>
        </p:txBody>
      </p:sp>
      <p:sp>
        <p:nvSpPr>
          <p:cNvPr id="65" name="Espace réservé du texte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64" name="Espace réservé du texte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</a:p>
        </p:txBody>
      </p:sp>
      <p:sp>
        <p:nvSpPr>
          <p:cNvPr id="67" name="Espace réservé du texte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66" name="Espace réservé du texte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</a:p>
        </p:txBody>
      </p:sp>
      <p:sp>
        <p:nvSpPr>
          <p:cNvPr id="69" name="Espace réservé du texte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68" name="Espace réservé du texte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u 2 colonnes (diapositive de comparais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fr-F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fr-FR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fr-FR"/>
              <a:t>Mardi 2 février 20XX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fr-FR"/>
              <a:t>Exemple de Texte de Pied de page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fr-FR" smtClean="0"/>
              <a:pPr rt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5882" y="1796134"/>
            <a:ext cx="4192586" cy="2619112"/>
          </a:xfrm>
        </p:spPr>
        <p:txBody>
          <a:bodyPr rtlCol="0" anchor="b" anchorCtr="0">
            <a:normAutofit fontScale="90000"/>
          </a:bodyPr>
          <a:lstStyle/>
          <a:p>
            <a:pPr rtl="0"/>
            <a:r>
              <a:rPr lang="fr-FR" dirty="0"/>
              <a:t>Évaluation d'entraînement</a:t>
            </a:r>
            <a:br>
              <a:rPr lang="fr-FR" dirty="0"/>
            </a:br>
            <a:br>
              <a:rPr lang="fr-FR" dirty="0"/>
            </a:br>
            <a:r>
              <a:rPr lang="fr-FR" sz="4000" dirty="0"/>
              <a:t>Créer et administrer une base de données</a:t>
            </a:r>
            <a:endParaRPr lang="fr-FR" dirty="0"/>
          </a:p>
        </p:txBody>
      </p:sp>
      <p:pic>
        <p:nvPicPr>
          <p:cNvPr id="14" name="Espace réservé d’image 13" descr="Arrière-plan numérique Point de donnée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5882" y="4950823"/>
            <a:ext cx="3565524" cy="793977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fr-FR" sz="2600" dirty="0"/>
              <a:t>Aurélie DUMAS</a:t>
            </a:r>
          </a:p>
          <a:p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GDWFSCAUBDDEXAIII1A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5A75A25-9EE8-2FBD-E8C8-2E5C1619C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513" y="358036"/>
            <a:ext cx="8332024" cy="5955770"/>
          </a:xfrm>
          <a:prstGeom prst="rect">
            <a:avLst/>
          </a:prstGeom>
        </p:spPr>
      </p:pic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10</a:t>
            </a:fld>
            <a:endParaRPr lang="fr-FR"/>
          </a:p>
        </p:txBody>
      </p:sp>
      <p:sp>
        <p:nvSpPr>
          <p:cNvPr id="7" name="Espace réservé du pied de page 2">
            <a:extLst>
              <a:ext uri="{FF2B5EF4-FFF2-40B4-BE49-F238E27FC236}">
                <a16:creationId xmlns:a16="http://schemas.microsoft.com/office/drawing/2014/main" id="{E851EE7D-807E-D572-59C2-34DC6DFEB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0199"/>
            <a:ext cx="12192000" cy="320962"/>
          </a:xfrm>
        </p:spPr>
        <p:txBody>
          <a:bodyPr rtlCol="0"/>
          <a:lstStyle/>
          <a:p>
            <a:pPr algn="ctr" rtl="0"/>
            <a:r>
              <a:rPr lang="fr-FR" dirty="0"/>
              <a:t>Évaluation d'entraînement - Créer et administrer une base de données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02D275D-D05B-3BBF-5B1B-EB292BC0928C}"/>
              </a:ext>
            </a:extLst>
          </p:cNvPr>
          <p:cNvSpPr txBox="1"/>
          <p:nvPr/>
        </p:nvSpPr>
        <p:spPr>
          <a:xfrm>
            <a:off x="176790" y="2761706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Gérer les séances</a:t>
            </a:r>
          </a:p>
        </p:txBody>
      </p:sp>
      <p:sp>
        <p:nvSpPr>
          <p:cNvPr id="8" name="Titre 14">
            <a:extLst>
              <a:ext uri="{FF2B5EF4-FFF2-40B4-BE49-F238E27FC236}">
                <a16:creationId xmlns:a16="http://schemas.microsoft.com/office/drawing/2014/main" id="{240B657F-5414-3395-99AB-CDA1AE4097D6}"/>
              </a:ext>
            </a:extLst>
          </p:cNvPr>
          <p:cNvSpPr txBox="1">
            <a:spLocks/>
          </p:cNvSpPr>
          <p:nvPr/>
        </p:nvSpPr>
        <p:spPr>
          <a:xfrm>
            <a:off x="259917" y="41770"/>
            <a:ext cx="5437187" cy="249381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Diagramme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3200" b="1" dirty="0">
                <a:latin typeface="Calibri" panose="020F0502020204030204" pitchFamily="34" charset="0"/>
                <a:cs typeface="Times New Roman" panose="02020603050405020304" pitchFamily="18" charset="0"/>
              </a:rPr>
              <a:t>de séquence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3F6DC2F-62B0-957F-E0ED-77EB0192AAF1}"/>
              </a:ext>
            </a:extLst>
          </p:cNvPr>
          <p:cNvSpPr txBox="1"/>
          <p:nvPr/>
        </p:nvSpPr>
        <p:spPr>
          <a:xfrm>
            <a:off x="273772" y="5573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Spécifications Fonctionnelles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4118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11</a:t>
            </a:fld>
            <a:endParaRPr lang="fr-FR"/>
          </a:p>
        </p:txBody>
      </p:sp>
      <p:sp>
        <p:nvSpPr>
          <p:cNvPr id="7" name="Espace réservé du pied de page 2">
            <a:extLst>
              <a:ext uri="{FF2B5EF4-FFF2-40B4-BE49-F238E27FC236}">
                <a16:creationId xmlns:a16="http://schemas.microsoft.com/office/drawing/2014/main" id="{E851EE7D-807E-D572-59C2-34DC6DFEB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0199"/>
            <a:ext cx="12192000" cy="320962"/>
          </a:xfrm>
        </p:spPr>
        <p:txBody>
          <a:bodyPr rtlCol="0"/>
          <a:lstStyle/>
          <a:p>
            <a:pPr algn="ctr" rtl="0"/>
            <a:r>
              <a:rPr lang="fr-FR" dirty="0"/>
              <a:t>Évaluation d'entraînement - Créer et administrer une base de données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A46ACCB-F603-DDBD-CAC8-A2777C8E8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636" y="393803"/>
            <a:ext cx="3304727" cy="5939868"/>
          </a:xfrm>
          <a:prstGeom prst="rect">
            <a:avLst/>
          </a:prstGeom>
        </p:spPr>
      </p:pic>
      <p:sp>
        <p:nvSpPr>
          <p:cNvPr id="6" name="Titre 14">
            <a:extLst>
              <a:ext uri="{FF2B5EF4-FFF2-40B4-BE49-F238E27FC236}">
                <a16:creationId xmlns:a16="http://schemas.microsoft.com/office/drawing/2014/main" id="{C2A5AA8E-3327-4B94-5219-5EC9EA5B6564}"/>
              </a:ext>
            </a:extLst>
          </p:cNvPr>
          <p:cNvSpPr txBox="1">
            <a:spLocks/>
          </p:cNvSpPr>
          <p:nvPr/>
        </p:nvSpPr>
        <p:spPr>
          <a:xfrm>
            <a:off x="360218" y="0"/>
            <a:ext cx="5437187" cy="298623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Diagramme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3200" b="1" dirty="0">
                <a:latin typeface="Calibri" panose="020F0502020204030204" pitchFamily="34" charset="0"/>
                <a:cs typeface="Times New Roman" panose="02020603050405020304" pitchFamily="18" charset="0"/>
              </a:rPr>
              <a:t>d’activités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03442A8-0BC4-647F-4115-AF313ED0DA48}"/>
              </a:ext>
            </a:extLst>
          </p:cNvPr>
          <p:cNvSpPr txBox="1"/>
          <p:nvPr/>
        </p:nvSpPr>
        <p:spPr>
          <a:xfrm>
            <a:off x="360218" y="5156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Spécifications Fonctionnelles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6875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12</a:t>
            </a:fld>
            <a:endParaRPr lang="fr-FR"/>
          </a:p>
        </p:txBody>
      </p:sp>
      <p:sp>
        <p:nvSpPr>
          <p:cNvPr id="7" name="Espace réservé du pied de page 2">
            <a:extLst>
              <a:ext uri="{FF2B5EF4-FFF2-40B4-BE49-F238E27FC236}">
                <a16:creationId xmlns:a16="http://schemas.microsoft.com/office/drawing/2014/main" id="{E851EE7D-807E-D572-59C2-34DC6DFEB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0199"/>
            <a:ext cx="12192000" cy="320962"/>
          </a:xfrm>
        </p:spPr>
        <p:txBody>
          <a:bodyPr rtlCol="0"/>
          <a:lstStyle/>
          <a:p>
            <a:pPr algn="ctr" rtl="0"/>
            <a:r>
              <a:rPr lang="fr-FR" dirty="0"/>
              <a:t>Évaluation d'entraînement - Créer et administrer une base de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4B057C8-0BF2-719D-D7A5-B923D862C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463" y="942110"/>
            <a:ext cx="9161765" cy="4590526"/>
          </a:xfrm>
          <a:prstGeom prst="rect">
            <a:avLst/>
          </a:prstGeom>
        </p:spPr>
      </p:pic>
      <p:sp>
        <p:nvSpPr>
          <p:cNvPr id="5" name="Titre 14">
            <a:extLst>
              <a:ext uri="{FF2B5EF4-FFF2-40B4-BE49-F238E27FC236}">
                <a16:creationId xmlns:a16="http://schemas.microsoft.com/office/drawing/2014/main" id="{ACC93913-8D62-6E86-05C7-95C0E0F27E42}"/>
              </a:ext>
            </a:extLst>
          </p:cNvPr>
          <p:cNvSpPr txBox="1">
            <a:spLocks/>
          </p:cNvSpPr>
          <p:nvPr/>
        </p:nvSpPr>
        <p:spPr>
          <a:xfrm>
            <a:off x="360218" y="0"/>
            <a:ext cx="5437187" cy="298623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Diagramme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3200" b="1" dirty="0">
                <a:latin typeface="Calibri" panose="020F0502020204030204" pitchFamily="34" charset="0"/>
                <a:cs typeface="Times New Roman" panose="02020603050405020304" pitchFamily="18" charset="0"/>
              </a:rPr>
              <a:t>de classes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C263C8D-E875-EB0A-7A8A-F2BD16EA423D}"/>
              </a:ext>
            </a:extLst>
          </p:cNvPr>
          <p:cNvSpPr txBox="1"/>
          <p:nvPr/>
        </p:nvSpPr>
        <p:spPr>
          <a:xfrm>
            <a:off x="360218" y="5156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Spécifications Techniques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4128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’image 7" descr="Arrière-plan numérique Point de donnée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0199"/>
            <a:ext cx="12192000" cy="320962"/>
          </a:xfrm>
        </p:spPr>
        <p:txBody>
          <a:bodyPr rtlCol="0"/>
          <a:lstStyle/>
          <a:p>
            <a:pPr algn="ctr" rtl="0"/>
            <a:r>
              <a:rPr lang="fr-FR" dirty="0"/>
              <a:t>Évaluation d'entraînement - Créer et administrer une base de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fr-FR" smtClean="0"/>
              <a:t>13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C06CEC-BC55-76BF-A17F-67E50D9636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3019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Sous-titr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739101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modèle relationnel est une manière de modéliser les relations existantes entre plusieurs informations, et de les ordonner entre elles.</a:t>
            </a:r>
          </a:p>
        </p:txBody>
      </p:sp>
      <p:sp>
        <p:nvSpPr>
          <p:cNvPr id="15" name="Titr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Etape 3 </a:t>
            </a:r>
            <a:r>
              <a:rPr lang="fr-FR" sz="3200" b="1" dirty="0">
                <a:latin typeface="Calibri" panose="020F0502020204030204" pitchFamily="34" charset="0"/>
                <a:cs typeface="Times New Roman" panose="02020603050405020304" pitchFamily="18" charset="0"/>
              </a:rPr>
              <a:t>: Modèle relationnel</a:t>
            </a:r>
          </a:p>
        </p:txBody>
      </p:sp>
    </p:spTree>
    <p:extLst>
      <p:ext uri="{BB962C8B-B14F-4D97-AF65-F5344CB8AC3E}">
        <p14:creationId xmlns:p14="http://schemas.microsoft.com/office/powerpoint/2010/main" val="804909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14</a:t>
            </a:fld>
            <a:endParaRPr lang="fr-FR"/>
          </a:p>
        </p:txBody>
      </p:sp>
      <p:sp>
        <p:nvSpPr>
          <p:cNvPr id="7" name="Espace réservé du pied de page 2">
            <a:extLst>
              <a:ext uri="{FF2B5EF4-FFF2-40B4-BE49-F238E27FC236}">
                <a16:creationId xmlns:a16="http://schemas.microsoft.com/office/drawing/2014/main" id="{E851EE7D-807E-D572-59C2-34DC6DFEB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0199"/>
            <a:ext cx="12192000" cy="320962"/>
          </a:xfrm>
        </p:spPr>
        <p:txBody>
          <a:bodyPr rtlCol="0"/>
          <a:lstStyle/>
          <a:p>
            <a:pPr algn="ctr" rtl="0"/>
            <a:r>
              <a:rPr lang="fr-FR" dirty="0"/>
              <a:t>Évaluation d'entraînement - Créer et administrer une base de données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C263C8D-E875-EB0A-7A8A-F2BD16EA423D}"/>
              </a:ext>
            </a:extLst>
          </p:cNvPr>
          <p:cNvSpPr txBox="1"/>
          <p:nvPr/>
        </p:nvSpPr>
        <p:spPr>
          <a:xfrm>
            <a:off x="360218" y="5156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Ecriture du modèle relationnel</a:t>
            </a:r>
            <a:endParaRPr lang="fr-FR" dirty="0"/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B4BFED93-99D6-7077-C9B5-BCC188C30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8" y="971969"/>
            <a:ext cx="11125200" cy="527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49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’image 7" descr="Arrière-plan numérique Point de donnée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0199"/>
            <a:ext cx="12192000" cy="320962"/>
          </a:xfrm>
        </p:spPr>
        <p:txBody>
          <a:bodyPr rtlCol="0"/>
          <a:lstStyle/>
          <a:p>
            <a:pPr algn="ctr" rtl="0"/>
            <a:r>
              <a:rPr lang="fr-FR" dirty="0"/>
              <a:t>Évaluation d'entraînement - Créer et administrer une base de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fr-FR" smtClean="0"/>
              <a:t>15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C06CEC-BC55-76BF-A17F-67E50D9636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3019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Sous-titr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739101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modèle relationnel est une manière de modéliser les relations existantes entre plusieurs informations, et de les ordonner entre elles.</a:t>
            </a:r>
          </a:p>
        </p:txBody>
      </p:sp>
      <p:sp>
        <p:nvSpPr>
          <p:cNvPr id="15" name="Titr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Etape 4 </a:t>
            </a:r>
            <a:r>
              <a:rPr lang="fr-FR" sz="3200" b="1" dirty="0">
                <a:latin typeface="Calibri" panose="020F0502020204030204" pitchFamily="34" charset="0"/>
                <a:cs typeface="Times New Roman" panose="02020603050405020304" pitchFamily="18" charset="0"/>
              </a:rPr>
              <a:t>: Implémentation du modèle relationnel</a:t>
            </a:r>
          </a:p>
        </p:txBody>
      </p:sp>
    </p:spTree>
    <p:extLst>
      <p:ext uri="{BB962C8B-B14F-4D97-AF65-F5344CB8AC3E}">
        <p14:creationId xmlns:p14="http://schemas.microsoft.com/office/powerpoint/2010/main" val="2569978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617D9502-4718-C538-7BA3-59BE40337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46" y="1358349"/>
            <a:ext cx="8186712" cy="4646687"/>
          </a:xfrm>
          <a:prstGeom prst="rect">
            <a:avLst/>
          </a:prstGeom>
        </p:spPr>
      </p:pic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16</a:t>
            </a:fld>
            <a:endParaRPr lang="fr-FR"/>
          </a:p>
        </p:txBody>
      </p:sp>
      <p:sp>
        <p:nvSpPr>
          <p:cNvPr id="7" name="Espace réservé du pied de page 2">
            <a:extLst>
              <a:ext uri="{FF2B5EF4-FFF2-40B4-BE49-F238E27FC236}">
                <a16:creationId xmlns:a16="http://schemas.microsoft.com/office/drawing/2014/main" id="{E851EE7D-807E-D572-59C2-34DC6DFEB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0199"/>
            <a:ext cx="12192000" cy="320962"/>
          </a:xfrm>
        </p:spPr>
        <p:txBody>
          <a:bodyPr rtlCol="0"/>
          <a:lstStyle/>
          <a:p>
            <a:pPr algn="ctr" rtl="0"/>
            <a:r>
              <a:rPr lang="fr-FR" dirty="0"/>
              <a:t>Évaluation d'entraînement - Créer et administrer une base de données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C263C8D-E875-EB0A-7A8A-F2BD16EA423D}"/>
              </a:ext>
            </a:extLst>
          </p:cNvPr>
          <p:cNvSpPr txBox="1"/>
          <p:nvPr/>
        </p:nvSpPr>
        <p:spPr>
          <a:xfrm>
            <a:off x="360218" y="5156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Installation de MySQL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8601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17</a:t>
            </a:fld>
            <a:endParaRPr lang="fr-FR"/>
          </a:p>
        </p:txBody>
      </p:sp>
      <p:sp>
        <p:nvSpPr>
          <p:cNvPr id="7" name="Espace réservé du pied de page 2">
            <a:extLst>
              <a:ext uri="{FF2B5EF4-FFF2-40B4-BE49-F238E27FC236}">
                <a16:creationId xmlns:a16="http://schemas.microsoft.com/office/drawing/2014/main" id="{E851EE7D-807E-D572-59C2-34DC6DFEB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0199"/>
            <a:ext cx="12192000" cy="320962"/>
          </a:xfrm>
        </p:spPr>
        <p:txBody>
          <a:bodyPr rtlCol="0"/>
          <a:lstStyle/>
          <a:p>
            <a:pPr algn="ctr" rtl="0"/>
            <a:r>
              <a:rPr lang="fr-FR" dirty="0"/>
              <a:t>Évaluation d'entraînement - Créer et administrer une base de données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C263C8D-E875-EB0A-7A8A-F2BD16EA423D}"/>
              </a:ext>
            </a:extLst>
          </p:cNvPr>
          <p:cNvSpPr txBox="1"/>
          <p:nvPr/>
        </p:nvSpPr>
        <p:spPr>
          <a:xfrm>
            <a:off x="360218" y="5156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Export de ma base de données</a:t>
            </a:r>
            <a:endParaRPr lang="fr-FR" dirty="0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7EA1327-EF7B-470A-A8F1-BAD685E94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87" y="971969"/>
            <a:ext cx="9851915" cy="527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81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fr-FR"/>
              <a:t>Merci</a:t>
            </a:r>
          </a:p>
        </p:txBody>
      </p:sp>
      <p:pic>
        <p:nvPicPr>
          <p:cNvPr id="27" name="Espace réservé d’image 26" descr="Arrière-plan numérique Point de données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Espace réservé d’image 32" descr="Arrière-plan numérique Point de données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18</a:t>
            </a:fld>
            <a:endParaRPr lang="fr-FR"/>
          </a:p>
        </p:txBody>
      </p:sp>
      <p:sp>
        <p:nvSpPr>
          <p:cNvPr id="7" name="Espace réservé du pied de page 2">
            <a:extLst>
              <a:ext uri="{FF2B5EF4-FFF2-40B4-BE49-F238E27FC236}">
                <a16:creationId xmlns:a16="http://schemas.microsoft.com/office/drawing/2014/main" id="{2D9D3682-33F9-D3DE-6D31-F3B41CD9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0199"/>
            <a:ext cx="12192000" cy="320962"/>
          </a:xfrm>
        </p:spPr>
        <p:txBody>
          <a:bodyPr rtlCol="0"/>
          <a:lstStyle/>
          <a:p>
            <a:pPr algn="ctr" rtl="0"/>
            <a:r>
              <a:rPr lang="fr-FR" dirty="0"/>
              <a:t>Évaluation d'entraînement - Créer et administrer une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fr-FR"/>
              <a:t>Introduction</a:t>
            </a:r>
            <a:endParaRPr lang="fr-FR" dirty="0"/>
          </a:p>
        </p:txBody>
      </p:sp>
      <p:pic>
        <p:nvPicPr>
          <p:cNvPr id="18" name="Espace réservé d’image 17" descr="Un groupe de personnes assises à une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Espace réservé d’image 19" descr="Arrière-plan numérique Point de données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Espace réservé d’image 24" descr="Écran Graphique Numérique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2</a:t>
            </a:fld>
            <a:endParaRPr lang="fr-FR"/>
          </a:p>
        </p:txBody>
      </p:sp>
      <p:pic>
        <p:nvPicPr>
          <p:cNvPr id="23" name="Espace réservé d’image 22" descr="Personne dessinant sur un tableau blanc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 rtlCol="0">
            <a:normAutofit/>
          </a:bodyPr>
          <a:lstStyle/>
          <a:p>
            <a:pPr marL="0" indent="0" algn="l">
              <a:buNone/>
            </a:pPr>
            <a:r>
              <a:rPr lang="fr-FR" sz="1800" b="0" i="0" u="none" strike="noStrike" baseline="0" dirty="0">
                <a:latin typeface="Calibri" panose="020F0502020204030204" pitchFamily="34" charset="0"/>
              </a:rPr>
              <a:t>En vue de la mise en place d’un logiciel de réservation de places de cinéma, il m’a été demandé de modéliser une base de données.</a:t>
            </a:r>
          </a:p>
          <a:p>
            <a:pPr marL="0" indent="0" algn="l">
              <a:buNone/>
            </a:pPr>
            <a:r>
              <a:rPr lang="fr-FR" sz="1800" dirty="0">
                <a:latin typeface="Calibri" panose="020F0502020204030204" pitchFamily="34" charset="0"/>
              </a:rPr>
              <a:t>J’ai utilisé le système de gestion de bases de données MySQL.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e libre : Forme 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8" name="Espace réservé d’image 7" descr="Arrière-plan numérique Point de donnée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0199"/>
            <a:ext cx="12192000" cy="320962"/>
          </a:xfrm>
        </p:spPr>
        <p:txBody>
          <a:bodyPr rtlCol="0"/>
          <a:lstStyle/>
          <a:p>
            <a:pPr algn="ctr" rtl="0"/>
            <a:r>
              <a:rPr lang="fr-FR" dirty="0"/>
              <a:t>Évaluation d'entraînement - Créer et administrer une base de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fr-FR" smtClean="0"/>
              <a:t>3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C06CEC-BC55-76BF-A17F-67E50D963682}"/>
              </a:ext>
            </a:extLst>
          </p:cNvPr>
          <p:cNvSpPr/>
          <p:nvPr/>
        </p:nvSpPr>
        <p:spPr>
          <a:xfrm>
            <a:off x="0" y="-7"/>
            <a:ext cx="12192000" cy="6858000"/>
          </a:xfrm>
          <a:prstGeom prst="rect">
            <a:avLst/>
          </a:prstGeom>
          <a:solidFill>
            <a:srgbClr val="000000">
              <a:alpha val="3019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Sous-titr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note de clarification est une reformulation du cahier des charges, qui précise, ajoute et supprime des éléments. </a:t>
            </a:r>
          </a:p>
        </p:txBody>
      </p:sp>
      <p:sp>
        <p:nvSpPr>
          <p:cNvPr id="15" name="Titr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Etape 1 : Note de Clarification </a:t>
            </a:r>
            <a:endParaRPr lang="fr-F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482687"/>
            <a:ext cx="1961970" cy="178413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4</a:t>
            </a:fld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DF2F70D-BFBC-8693-5545-2426528A0E00}"/>
              </a:ext>
            </a:extLst>
          </p:cNvPr>
          <p:cNvSpPr txBox="1"/>
          <p:nvPr/>
        </p:nvSpPr>
        <p:spPr>
          <a:xfrm>
            <a:off x="708661" y="2147211"/>
            <a:ext cx="2504802" cy="1264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07000"/>
              </a:lnSpc>
              <a:buFontTx/>
              <a:buChar char="-"/>
              <a:tabLst>
                <a:tab pos="2019300" algn="l"/>
              </a:tabLs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Cinémas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buFontTx/>
              <a:buChar char="-"/>
              <a:tabLst>
                <a:tab pos="2019300" algn="l"/>
              </a:tabLs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Séances</a:t>
            </a:r>
          </a:p>
          <a:p>
            <a:pPr marL="285750" lvl="0" indent="-285750">
              <a:lnSpc>
                <a:spcPct val="107000"/>
              </a:lnSpc>
              <a:buFontTx/>
              <a:buChar char="-"/>
              <a:tabLst>
                <a:tab pos="2019300" algn="l"/>
              </a:tabLs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Salles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buFontTx/>
              <a:buChar char="-"/>
              <a:tabLst>
                <a:tab pos="2019300" algn="l"/>
              </a:tabLs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Films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3AAE44-E322-59A8-41F1-144C49682633}"/>
              </a:ext>
            </a:extLst>
          </p:cNvPr>
          <p:cNvSpPr txBox="1"/>
          <p:nvPr/>
        </p:nvSpPr>
        <p:spPr>
          <a:xfrm>
            <a:off x="-114298" y="1614915"/>
            <a:ext cx="3719648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tabLst>
                <a:tab pos="2019300" algn="l"/>
              </a:tabLst>
            </a:pP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 des objets</a:t>
            </a:r>
            <a:endParaRPr lang="fr-FR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AA3E7A2-78C6-EA05-5E3A-24ED39ACC626}"/>
              </a:ext>
            </a:extLst>
          </p:cNvPr>
          <p:cNvCxnSpPr/>
          <p:nvPr/>
        </p:nvCxnSpPr>
        <p:spPr>
          <a:xfrm>
            <a:off x="3605350" y="653143"/>
            <a:ext cx="0" cy="544721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34881E72-434D-F665-0919-6770CA727BB5}"/>
              </a:ext>
            </a:extLst>
          </p:cNvPr>
          <p:cNvSpPr txBox="1"/>
          <p:nvPr/>
        </p:nvSpPr>
        <p:spPr>
          <a:xfrm>
            <a:off x="3788231" y="183143"/>
            <a:ext cx="8403769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2019300" algn="l"/>
              </a:tabLst>
            </a:pPr>
            <a:r>
              <a:rPr lang="fr-FR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Liste des attributs associés à chaque objet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77EAA87-CF36-FB64-499D-7CA138A5DF4A}"/>
              </a:ext>
            </a:extLst>
          </p:cNvPr>
          <p:cNvSpPr txBox="1"/>
          <p:nvPr/>
        </p:nvSpPr>
        <p:spPr>
          <a:xfrm>
            <a:off x="3926826" y="2733986"/>
            <a:ext cx="3804892" cy="1561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Séances :</a:t>
            </a:r>
          </a:p>
          <a:p>
            <a:pPr>
              <a:lnSpc>
                <a:spcPct val="107000"/>
              </a:lnSpc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Identifiant (entier, obligatoire)</a:t>
            </a:r>
          </a:p>
          <a:p>
            <a:pPr>
              <a:lnSpc>
                <a:spcPct val="107000"/>
              </a:lnSpc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DateDebut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(date, obligatoire)</a:t>
            </a:r>
          </a:p>
          <a:p>
            <a:pPr>
              <a:lnSpc>
                <a:spcPct val="107000"/>
              </a:lnSpc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Identifiant Salle (entier, obligatoire)</a:t>
            </a:r>
          </a:p>
          <a:p>
            <a:pPr>
              <a:lnSpc>
                <a:spcPct val="107000"/>
              </a:lnSpc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Identifiant Film (entier, obligatoire) 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82B4D9B-6E53-D4F0-7CC7-2D029BF12C1B}"/>
              </a:ext>
            </a:extLst>
          </p:cNvPr>
          <p:cNvSpPr txBox="1"/>
          <p:nvPr/>
        </p:nvSpPr>
        <p:spPr>
          <a:xfrm>
            <a:off x="8218369" y="1126096"/>
            <a:ext cx="3970071" cy="344177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fr-FR"/>
            </a:defPPr>
            <a:lvl1pPr>
              <a:lnSpc>
                <a:spcPct val="107000"/>
              </a:lnSpc>
              <a:defRPr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fr-FR" b="1" dirty="0"/>
              <a:t>Films</a:t>
            </a:r>
            <a:r>
              <a:rPr lang="fr-FR" dirty="0"/>
              <a:t> :</a:t>
            </a:r>
          </a:p>
          <a:p>
            <a:r>
              <a:rPr lang="fr-FR" dirty="0"/>
              <a:t>- Identifiant (entier, obligatoire)</a:t>
            </a:r>
          </a:p>
          <a:p>
            <a:r>
              <a:rPr lang="fr-FR" dirty="0"/>
              <a:t>- Titre (chaîne de caractères, obligatoire)</a:t>
            </a:r>
          </a:p>
          <a:p>
            <a:r>
              <a:rPr lang="fr-FR" dirty="0"/>
              <a:t>- Genre (chaîne de caractères, obligatoire)</a:t>
            </a:r>
          </a:p>
          <a:p>
            <a:r>
              <a:rPr lang="fr-FR" dirty="0"/>
              <a:t>- Réalisateur (chaîne de caractères, obligatoire)</a:t>
            </a:r>
          </a:p>
          <a:p>
            <a:r>
              <a:rPr lang="fr-FR" dirty="0"/>
              <a:t>- Description (texte, obligatoire)</a:t>
            </a:r>
          </a:p>
          <a:p>
            <a:r>
              <a:rPr lang="fr-FR" dirty="0"/>
              <a:t>- Date de sortie (date, obligatoire)</a:t>
            </a:r>
          </a:p>
          <a:p>
            <a:r>
              <a:rPr lang="fr-FR" dirty="0"/>
              <a:t>- Durée (entier de faible étendue, obligatoire)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28AABDB-E715-63FC-C55C-0D95B7359992}"/>
              </a:ext>
            </a:extLst>
          </p:cNvPr>
          <p:cNvSpPr txBox="1"/>
          <p:nvPr/>
        </p:nvSpPr>
        <p:spPr>
          <a:xfrm>
            <a:off x="3926825" y="1126096"/>
            <a:ext cx="3970070" cy="12646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fr-FR"/>
            </a:defPPr>
            <a:lvl1pPr>
              <a:lnSpc>
                <a:spcPct val="107000"/>
              </a:lnSpc>
              <a:defRPr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Cinémas :</a:t>
            </a:r>
          </a:p>
          <a:p>
            <a:r>
              <a:rPr lang="fr-FR" b="0" dirty="0"/>
              <a:t>- Identifiant (entier, obligatoire)</a:t>
            </a:r>
          </a:p>
          <a:p>
            <a:r>
              <a:rPr lang="fr-FR" b="0" dirty="0"/>
              <a:t>- Nom (chaîne de caractères, obligatoire)</a:t>
            </a:r>
          </a:p>
          <a:p>
            <a:r>
              <a:rPr lang="fr-FR" b="0" dirty="0"/>
              <a:t>- Ville (chaîne de caractères, obligatoire)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32CB9DE-24C5-FE84-1CC8-71E47DDED8E7}"/>
              </a:ext>
            </a:extLst>
          </p:cNvPr>
          <p:cNvSpPr txBox="1"/>
          <p:nvPr/>
        </p:nvSpPr>
        <p:spPr>
          <a:xfrm>
            <a:off x="3910380" y="4612305"/>
            <a:ext cx="4307987" cy="237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fr-FR"/>
            </a:defPPr>
            <a:lvl1pPr>
              <a:lnSpc>
                <a:spcPct val="107000"/>
              </a:lnSpc>
              <a:defRPr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 Salles :</a:t>
            </a:r>
          </a:p>
          <a:p>
            <a:r>
              <a:rPr lang="fr-FR" b="0" dirty="0"/>
              <a:t>- Identifiant (entier, obligatoire)</a:t>
            </a:r>
          </a:p>
          <a:p>
            <a:r>
              <a:rPr lang="fr-FR" b="0" dirty="0"/>
              <a:t>- Numéro de salle (entier, obligatoire)</a:t>
            </a:r>
          </a:p>
          <a:p>
            <a:r>
              <a:rPr lang="fr-FR" b="0" dirty="0"/>
              <a:t>- Capacité (entier, obligatoire)</a:t>
            </a:r>
          </a:p>
          <a:p>
            <a:r>
              <a:rPr lang="fr-FR" b="0" dirty="0"/>
              <a:t>- Identifiant </a:t>
            </a:r>
            <a:r>
              <a:rPr lang="fr-FR" b="0" dirty="0" err="1"/>
              <a:t>Cinema</a:t>
            </a:r>
            <a:r>
              <a:rPr lang="fr-FR" b="0" dirty="0"/>
              <a:t> (entier, obligatoire)</a:t>
            </a:r>
          </a:p>
          <a:p>
            <a:r>
              <a:rPr lang="fr-FR" dirty="0"/>
              <a:t> </a:t>
            </a:r>
          </a:p>
        </p:txBody>
      </p:sp>
      <p:sp>
        <p:nvSpPr>
          <p:cNvPr id="2" name="Espace réservé du pied de page 2">
            <a:extLst>
              <a:ext uri="{FF2B5EF4-FFF2-40B4-BE49-F238E27FC236}">
                <a16:creationId xmlns:a16="http://schemas.microsoft.com/office/drawing/2014/main" id="{C307D8C2-348E-4EAD-A90C-1D5B41CF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0199"/>
            <a:ext cx="12192000" cy="320962"/>
          </a:xfrm>
        </p:spPr>
        <p:txBody>
          <a:bodyPr rtlCol="0"/>
          <a:lstStyle/>
          <a:p>
            <a:pPr algn="ctr" rtl="0"/>
            <a:r>
              <a:rPr lang="fr-FR" dirty="0"/>
              <a:t>Évaluation d'entraînement - Créer et administrer une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373988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482687"/>
            <a:ext cx="1961970" cy="178413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5</a:t>
            </a:fld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DF2F70D-BFBC-8693-5545-2426528A0E00}"/>
              </a:ext>
            </a:extLst>
          </p:cNvPr>
          <p:cNvSpPr txBox="1"/>
          <p:nvPr/>
        </p:nvSpPr>
        <p:spPr>
          <a:xfrm>
            <a:off x="708661" y="2147211"/>
            <a:ext cx="2504802" cy="1561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buFontTx/>
              <a:buChar char="-"/>
              <a:tabLst>
                <a:tab pos="2019300" algn="l"/>
              </a:tabLs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Administrateurs</a:t>
            </a:r>
          </a:p>
          <a:p>
            <a:pPr marL="285750" indent="-285750">
              <a:lnSpc>
                <a:spcPct val="107000"/>
              </a:lnSpc>
              <a:buFontTx/>
              <a:buChar char="-"/>
              <a:tabLst>
                <a:tab pos="2019300" algn="l"/>
              </a:tabLs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Clients</a:t>
            </a:r>
          </a:p>
          <a:p>
            <a:pPr marL="285750" indent="-285750">
              <a:lnSpc>
                <a:spcPct val="107000"/>
              </a:lnSpc>
              <a:buFontTx/>
              <a:buChar char="-"/>
              <a:tabLst>
                <a:tab pos="2019300" algn="l"/>
              </a:tabLs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Tarifs</a:t>
            </a:r>
          </a:p>
          <a:p>
            <a:pPr marL="285750" indent="-285750">
              <a:lnSpc>
                <a:spcPct val="107000"/>
              </a:lnSpc>
              <a:buFontTx/>
              <a:buChar char="-"/>
              <a:tabLst>
                <a:tab pos="2019300" algn="l"/>
              </a:tabLs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de tarifs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buFontTx/>
              <a:buChar char="-"/>
              <a:tabLst>
                <a:tab pos="2019300" algn="l"/>
              </a:tabLs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3AAE44-E322-59A8-41F1-144C49682633}"/>
              </a:ext>
            </a:extLst>
          </p:cNvPr>
          <p:cNvSpPr txBox="1"/>
          <p:nvPr/>
        </p:nvSpPr>
        <p:spPr>
          <a:xfrm>
            <a:off x="-114298" y="1614915"/>
            <a:ext cx="3719648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tabLst>
                <a:tab pos="2019300" algn="l"/>
              </a:tabLst>
            </a:pP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 des objets</a:t>
            </a:r>
            <a:endParaRPr lang="fr-FR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AA3E7A2-78C6-EA05-5E3A-24ED39ACC626}"/>
              </a:ext>
            </a:extLst>
          </p:cNvPr>
          <p:cNvCxnSpPr/>
          <p:nvPr/>
        </p:nvCxnSpPr>
        <p:spPr>
          <a:xfrm>
            <a:off x="3605350" y="653143"/>
            <a:ext cx="0" cy="544721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34881E72-434D-F665-0919-6770CA727BB5}"/>
              </a:ext>
            </a:extLst>
          </p:cNvPr>
          <p:cNvSpPr txBox="1"/>
          <p:nvPr/>
        </p:nvSpPr>
        <p:spPr>
          <a:xfrm>
            <a:off x="3788231" y="183143"/>
            <a:ext cx="8403769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2019300" algn="l"/>
              </a:tabLst>
            </a:pPr>
            <a:r>
              <a:rPr lang="fr-FR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Liste des attributs associés à chaque objet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77EAA87-CF36-FB64-499D-7CA138A5DF4A}"/>
              </a:ext>
            </a:extLst>
          </p:cNvPr>
          <p:cNvSpPr txBox="1"/>
          <p:nvPr/>
        </p:nvSpPr>
        <p:spPr>
          <a:xfrm>
            <a:off x="3926822" y="3708216"/>
            <a:ext cx="4010371" cy="30428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fr-FR"/>
            </a:defPPr>
            <a:lvl1pPr>
              <a:lnSpc>
                <a:spcPct val="107000"/>
              </a:lnSpc>
              <a:defRPr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Clients</a:t>
            </a:r>
          </a:p>
          <a:p>
            <a:r>
              <a:rPr lang="fr-FR" b="0" dirty="0"/>
              <a:t>- Identifiant (entier, obligatoire)</a:t>
            </a:r>
          </a:p>
          <a:p>
            <a:r>
              <a:rPr lang="fr-FR" b="0" dirty="0"/>
              <a:t>- Nom (chaîne de caractères, obligatoire)</a:t>
            </a:r>
          </a:p>
          <a:p>
            <a:r>
              <a:rPr lang="fr-FR" b="0" dirty="0"/>
              <a:t>- Prénom (chaîne de caractères, obligatoire)</a:t>
            </a:r>
          </a:p>
          <a:p>
            <a:r>
              <a:rPr lang="fr-FR" b="0" dirty="0"/>
              <a:t>- Email (chaîne de caractères, obligatoire)</a:t>
            </a:r>
          </a:p>
          <a:p>
            <a:r>
              <a:rPr lang="fr-FR" b="0" dirty="0"/>
              <a:t>- Mot de passe (chaîne de caractères, obligatoire)</a:t>
            </a:r>
          </a:p>
          <a:p>
            <a:endParaRPr lang="fr-FR" b="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82B4D9B-6E53-D4F0-7CC7-2D029BF12C1B}"/>
              </a:ext>
            </a:extLst>
          </p:cNvPr>
          <p:cNvSpPr txBox="1"/>
          <p:nvPr/>
        </p:nvSpPr>
        <p:spPr>
          <a:xfrm>
            <a:off x="8218369" y="1126096"/>
            <a:ext cx="3970071" cy="185736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fr-FR"/>
            </a:defPPr>
            <a:lvl1pPr>
              <a:lnSpc>
                <a:spcPct val="107000"/>
              </a:lnSpc>
              <a:defRPr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Tarif :</a:t>
            </a:r>
          </a:p>
          <a:p>
            <a:r>
              <a:rPr lang="fr-FR" b="0" dirty="0"/>
              <a:t>- Identifiant (entier, obligatoire)</a:t>
            </a:r>
          </a:p>
          <a:p>
            <a:r>
              <a:rPr lang="fr-FR" b="0" dirty="0"/>
              <a:t>- Montant (nombre flottant, obligatoire)</a:t>
            </a:r>
          </a:p>
          <a:p>
            <a:r>
              <a:rPr lang="fr-FR" b="0" dirty="0"/>
              <a:t>- Identifiant </a:t>
            </a:r>
            <a:r>
              <a:rPr lang="fr-FR" b="0" dirty="0" err="1"/>
              <a:t>TypeTarif</a:t>
            </a:r>
            <a:r>
              <a:rPr lang="fr-FR" b="0" dirty="0"/>
              <a:t> (entier, obligatoire)</a:t>
            </a:r>
          </a:p>
          <a:p>
            <a:r>
              <a:rPr lang="fr-FR" b="0" dirty="0"/>
              <a:t>- Identifiant Séance (entier, obligatoire)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28AABDB-E715-63FC-C55C-0D95B7359992}"/>
              </a:ext>
            </a:extLst>
          </p:cNvPr>
          <p:cNvSpPr txBox="1"/>
          <p:nvPr/>
        </p:nvSpPr>
        <p:spPr>
          <a:xfrm>
            <a:off x="3926825" y="1126096"/>
            <a:ext cx="3970070" cy="274645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fr-FR"/>
            </a:defPPr>
            <a:lvl1pPr>
              <a:lnSpc>
                <a:spcPct val="107000"/>
              </a:lnSpc>
              <a:defRPr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Administrateurs :</a:t>
            </a:r>
          </a:p>
          <a:p>
            <a:r>
              <a:rPr lang="fr-FR" b="0" dirty="0"/>
              <a:t>- Identifiant (entier, obligatoire)</a:t>
            </a:r>
          </a:p>
          <a:p>
            <a:r>
              <a:rPr lang="fr-FR" b="0" dirty="0"/>
              <a:t>- Nom (chaîne de caractères, obligatoire)</a:t>
            </a:r>
          </a:p>
          <a:p>
            <a:r>
              <a:rPr lang="fr-FR" b="0" dirty="0"/>
              <a:t>- Rôle (chaîne de caractères, obligatoire)</a:t>
            </a:r>
          </a:p>
          <a:p>
            <a:r>
              <a:rPr lang="fr-FR" b="0" dirty="0"/>
              <a:t>- Email (chaîne de caractères, obligatoire)</a:t>
            </a:r>
          </a:p>
          <a:p>
            <a:r>
              <a:rPr lang="fr-FR" b="0" dirty="0"/>
              <a:t>- Mot de passe (chaîne de caractères, obligatoire)</a:t>
            </a:r>
          </a:p>
          <a:p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32CB9DE-24C5-FE84-1CC8-71E47DDED8E7}"/>
              </a:ext>
            </a:extLst>
          </p:cNvPr>
          <p:cNvSpPr txBox="1"/>
          <p:nvPr/>
        </p:nvSpPr>
        <p:spPr>
          <a:xfrm>
            <a:off x="8218367" y="4578365"/>
            <a:ext cx="4307987" cy="156100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fr-FR"/>
            </a:defPPr>
            <a:lvl1pPr>
              <a:lnSpc>
                <a:spcPct val="107000"/>
              </a:lnSpc>
              <a:defRPr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Commandes :</a:t>
            </a:r>
          </a:p>
          <a:p>
            <a:r>
              <a:rPr lang="fr-FR" b="0" dirty="0"/>
              <a:t>- Identifiant (entier, obligatoire)</a:t>
            </a:r>
          </a:p>
          <a:p>
            <a:r>
              <a:rPr lang="fr-FR" b="0" dirty="0"/>
              <a:t>- Date de création (date, obligatoire)</a:t>
            </a:r>
          </a:p>
          <a:p>
            <a:r>
              <a:rPr lang="fr-FR" b="0" dirty="0"/>
              <a:t>- Montant (nombre décimal, obligatoire)</a:t>
            </a:r>
          </a:p>
          <a:p>
            <a:r>
              <a:rPr lang="fr-FR" b="0" dirty="0"/>
              <a:t>- Identifiant Client (entier, obligatoire)</a:t>
            </a:r>
          </a:p>
        </p:txBody>
      </p:sp>
      <p:sp>
        <p:nvSpPr>
          <p:cNvPr id="2" name="Espace réservé du pied de page 2">
            <a:extLst>
              <a:ext uri="{FF2B5EF4-FFF2-40B4-BE49-F238E27FC236}">
                <a16:creationId xmlns:a16="http://schemas.microsoft.com/office/drawing/2014/main" id="{C307D8C2-348E-4EAD-A90C-1D5B41CF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0199"/>
            <a:ext cx="12192000" cy="320962"/>
          </a:xfrm>
        </p:spPr>
        <p:txBody>
          <a:bodyPr rtlCol="0"/>
          <a:lstStyle/>
          <a:p>
            <a:pPr algn="ctr" rtl="0"/>
            <a:r>
              <a:rPr lang="fr-FR" dirty="0"/>
              <a:t>Évaluation d'entraînement - Créer et administrer une base de données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C02DE2-0539-50B2-0796-49D7DB634248}"/>
              </a:ext>
            </a:extLst>
          </p:cNvPr>
          <p:cNvSpPr txBox="1"/>
          <p:nvPr/>
        </p:nvSpPr>
        <p:spPr>
          <a:xfrm>
            <a:off x="8218367" y="3167354"/>
            <a:ext cx="6151418" cy="11734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fr-FR"/>
            </a:defPPr>
            <a:lvl1pPr>
              <a:lnSpc>
                <a:spcPct val="107000"/>
              </a:lnSpc>
              <a:defRPr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Type de tarif :</a:t>
            </a:r>
          </a:p>
          <a:p>
            <a:r>
              <a:rPr lang="fr-FR" b="0" dirty="0"/>
              <a:t>- Identifiant (entier, obligatoire)</a:t>
            </a:r>
          </a:p>
          <a:p>
            <a:r>
              <a:rPr lang="fr-FR" b="0" dirty="0"/>
              <a:t>- Nom (chaîne de caractères, obligatoire)</a:t>
            </a:r>
          </a:p>
        </p:txBody>
      </p:sp>
    </p:spTree>
    <p:extLst>
      <p:ext uri="{BB962C8B-B14F-4D97-AF65-F5344CB8AC3E}">
        <p14:creationId xmlns:p14="http://schemas.microsoft.com/office/powerpoint/2010/main" val="94997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482687"/>
            <a:ext cx="1961970" cy="178413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6</a:t>
            </a:fld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DF2F70D-BFBC-8693-5545-2426528A0E00}"/>
              </a:ext>
            </a:extLst>
          </p:cNvPr>
          <p:cNvSpPr txBox="1"/>
          <p:nvPr/>
        </p:nvSpPr>
        <p:spPr>
          <a:xfrm>
            <a:off x="91446" y="1998617"/>
            <a:ext cx="5682336" cy="3658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2019300" algn="l"/>
              </a:tabLst>
            </a:pPr>
            <a:r>
              <a:rPr lang="fr-FR" b="1" dirty="0">
                <a:latin typeface="Calibri" panose="020F0502020204030204" pitchFamily="34" charset="0"/>
                <a:cs typeface="Times New Roman" panose="02020603050405020304" pitchFamily="18" charset="0"/>
              </a:rPr>
              <a:t>Visiteurs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(internautes) : Consultent le site de réservation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019300" algn="l"/>
              </a:tabLst>
            </a:pPr>
            <a:r>
              <a:rPr lang="fr-FR" b="1" dirty="0">
                <a:latin typeface="Calibri" panose="020F0502020204030204" pitchFamily="34" charset="0"/>
                <a:cs typeface="Times New Roman" panose="02020603050405020304" pitchFamily="18" charset="0"/>
              </a:rPr>
              <a:t>Clients </a:t>
            </a:r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fr-FR" b="1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Réservent leur séance en ligne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019300" algn="l"/>
              </a:tabLst>
            </a:pPr>
            <a:r>
              <a:rPr lang="fr-FR" b="1" dirty="0">
                <a:latin typeface="Calibri" panose="020F0502020204030204" pitchFamily="34" charset="0"/>
                <a:cs typeface="Times New Roman" panose="02020603050405020304" pitchFamily="18" charset="0"/>
              </a:rPr>
              <a:t>Gérants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(gérant d’un ou plusieurs complexes) : Ajoutent les séances de leur propre cinéma 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019300" algn="l"/>
              </a:tabLst>
            </a:pPr>
            <a:r>
              <a:rPr lang="fr-FR" b="1" dirty="0">
                <a:latin typeface="Calibri" panose="020F0502020204030204" pitchFamily="34" charset="0"/>
                <a:cs typeface="Times New Roman" panose="02020603050405020304" pitchFamily="18" charset="0"/>
              </a:rPr>
              <a:t>Administrateurs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Gèrent le site de manière générale 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019300" algn="l"/>
              </a:tabLs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019300" algn="l"/>
              </a:tabLs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utilisateurs « Gérant » et « Administrateur » possède un profil similaire seul le rôle change. Ce rôle leur permet d’accéder à des fonctionnalités différentes.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019300" algn="l"/>
              </a:tabLs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3AAE44-E322-59A8-41F1-144C49682633}"/>
              </a:ext>
            </a:extLst>
          </p:cNvPr>
          <p:cNvSpPr txBox="1"/>
          <p:nvPr/>
        </p:nvSpPr>
        <p:spPr>
          <a:xfrm>
            <a:off x="-91435" y="1027086"/>
            <a:ext cx="5969708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tabLst>
                <a:tab pos="2019300" algn="l"/>
              </a:tabLst>
            </a:pP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 des utilisateurs/rôles</a:t>
            </a:r>
            <a:endParaRPr lang="fr-FR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AA3E7A2-78C6-EA05-5E3A-24ED39ACC626}"/>
              </a:ext>
            </a:extLst>
          </p:cNvPr>
          <p:cNvCxnSpPr/>
          <p:nvPr/>
        </p:nvCxnSpPr>
        <p:spPr>
          <a:xfrm>
            <a:off x="5878287" y="901337"/>
            <a:ext cx="0" cy="544721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B2D3269C-D18F-9304-0357-25350F942A14}"/>
              </a:ext>
            </a:extLst>
          </p:cNvPr>
          <p:cNvSpPr txBox="1"/>
          <p:nvPr/>
        </p:nvSpPr>
        <p:spPr>
          <a:xfrm>
            <a:off x="5982791" y="1027086"/>
            <a:ext cx="6209209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tabLst>
                <a:tab pos="2019300" algn="l"/>
              </a:tabLst>
            </a:pPr>
            <a:r>
              <a:rPr lang="fr-FR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Liste des fonctions des utilisateurs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A076ED8E-416B-7F40-50A1-CDFDD3BDC706}"/>
              </a:ext>
            </a:extLst>
          </p:cNvPr>
          <p:cNvSpPr txBox="1"/>
          <p:nvPr/>
        </p:nvSpPr>
        <p:spPr>
          <a:xfrm>
            <a:off x="6096000" y="1998617"/>
            <a:ext cx="6139542" cy="305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internautes / clients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pourront consulter les films à l’affiche (ainsi que le détail de chaque film), les horaires des prochaines séances et les tarifs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latin typeface="Calibri" panose="020F0502020204030204" pitchFamily="34" charset="0"/>
                <a:cs typeface="Times New Roman" panose="02020603050405020304" pitchFamily="18" charset="0"/>
              </a:rPr>
              <a:t>Les clients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pourront réserver leur séance en ligne pour le cinéma de leur choix.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latin typeface="Calibri" panose="020F0502020204030204" pitchFamily="34" charset="0"/>
                <a:cs typeface="Times New Roman" panose="02020603050405020304" pitchFamily="18" charset="0"/>
              </a:rPr>
              <a:t>Les gérants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pourront gérer les films et séances de leurs propres cinémas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latin typeface="Calibri" panose="020F0502020204030204" pitchFamily="34" charset="0"/>
                <a:cs typeface="Times New Roman" panose="02020603050405020304" pitchFamily="18" charset="0"/>
              </a:rPr>
              <a:t>Les administrateurs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pourront consulter/gérer les commandes des clients</a:t>
            </a:r>
          </a:p>
        </p:txBody>
      </p:sp>
      <p:sp>
        <p:nvSpPr>
          <p:cNvPr id="41" name="Espace réservé du pied de page 2">
            <a:extLst>
              <a:ext uri="{FF2B5EF4-FFF2-40B4-BE49-F238E27FC236}">
                <a16:creationId xmlns:a16="http://schemas.microsoft.com/office/drawing/2014/main" id="{B67D61FB-4D6A-C329-EBFA-D1DBEB653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0199"/>
            <a:ext cx="12192000" cy="320962"/>
          </a:xfrm>
        </p:spPr>
        <p:txBody>
          <a:bodyPr rtlCol="0"/>
          <a:lstStyle/>
          <a:p>
            <a:pPr algn="ctr" rtl="0"/>
            <a:r>
              <a:rPr lang="fr-FR" dirty="0"/>
              <a:t>Évaluation d'entraînement - Créer et administrer une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’image 7" descr="Arrière-plan numérique Point de donnée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0199"/>
            <a:ext cx="12192000" cy="320962"/>
          </a:xfrm>
        </p:spPr>
        <p:txBody>
          <a:bodyPr rtlCol="0"/>
          <a:lstStyle/>
          <a:p>
            <a:pPr algn="ctr" rtl="0"/>
            <a:r>
              <a:rPr lang="fr-FR" dirty="0"/>
              <a:t>Évaluation d'entraînement - Créer et administrer une base de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fr-FR" smtClean="0"/>
              <a:t>7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C06CEC-BC55-76BF-A17F-67E50D9636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3019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Sous-titr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739101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spécifications fonctionnelles précisent les fonctionnalités du site et retranscrivent de manière visuelle les liens entre les applications ainsi que tous les cas d’utilisation possibles.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spécifications techniques permettent de s’assurer que tous les membre de l’équipe développement utiliseront la même structure..</a:t>
            </a:r>
          </a:p>
        </p:txBody>
      </p:sp>
      <p:sp>
        <p:nvSpPr>
          <p:cNvPr id="15" name="Titr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Etape 2 : </a:t>
            </a:r>
            <a:r>
              <a:rPr lang="fr-FR" sz="3200" b="1" dirty="0">
                <a:latin typeface="Calibri" panose="020F0502020204030204" pitchFamily="34" charset="0"/>
                <a:cs typeface="Times New Roman" panose="02020603050405020304" pitchFamily="18" charset="0"/>
              </a:rPr>
              <a:t>Spécifications Fonctionnelles &amp; Techniques </a:t>
            </a:r>
          </a:p>
        </p:txBody>
      </p:sp>
    </p:spTree>
    <p:extLst>
      <p:ext uri="{BB962C8B-B14F-4D97-AF65-F5344CB8AC3E}">
        <p14:creationId xmlns:p14="http://schemas.microsoft.com/office/powerpoint/2010/main" val="925287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8</a:t>
            </a:fld>
            <a:endParaRPr lang="fr-FR"/>
          </a:p>
        </p:txBody>
      </p:sp>
      <p:sp>
        <p:nvSpPr>
          <p:cNvPr id="7" name="Espace réservé du pied de page 2">
            <a:extLst>
              <a:ext uri="{FF2B5EF4-FFF2-40B4-BE49-F238E27FC236}">
                <a16:creationId xmlns:a16="http://schemas.microsoft.com/office/drawing/2014/main" id="{E851EE7D-807E-D572-59C2-34DC6DFEB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0199"/>
            <a:ext cx="12192000" cy="320962"/>
          </a:xfrm>
        </p:spPr>
        <p:txBody>
          <a:bodyPr rtlCol="0"/>
          <a:lstStyle/>
          <a:p>
            <a:pPr algn="ctr" rtl="0"/>
            <a:r>
              <a:rPr lang="fr-FR" dirty="0"/>
              <a:t>Évaluation d'entraînement - Créer et administrer une base de données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1BCEE26-2C49-339A-0450-5F86F0A09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18" y="196900"/>
            <a:ext cx="8377353" cy="5960810"/>
          </a:xfrm>
          <a:prstGeom prst="rect">
            <a:avLst/>
          </a:prstGeom>
        </p:spPr>
      </p:pic>
      <p:sp>
        <p:nvSpPr>
          <p:cNvPr id="2" name="Titre 14">
            <a:extLst>
              <a:ext uri="{FF2B5EF4-FFF2-40B4-BE49-F238E27FC236}">
                <a16:creationId xmlns:a16="http://schemas.microsoft.com/office/drawing/2014/main" id="{832D1F04-170A-B9BF-1758-3AB269E2639A}"/>
              </a:ext>
            </a:extLst>
          </p:cNvPr>
          <p:cNvSpPr txBox="1">
            <a:spLocks/>
          </p:cNvSpPr>
          <p:nvPr/>
        </p:nvSpPr>
        <p:spPr>
          <a:xfrm>
            <a:off x="360218" y="0"/>
            <a:ext cx="5437187" cy="298623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Diagramme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cas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d'utilisation</a:t>
            </a:r>
            <a:endParaRPr lang="fr-FR" sz="32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0236E7F-1CAA-C08D-FB48-385B954D9E82}"/>
              </a:ext>
            </a:extLst>
          </p:cNvPr>
          <p:cNvSpPr txBox="1"/>
          <p:nvPr/>
        </p:nvSpPr>
        <p:spPr>
          <a:xfrm>
            <a:off x="360218" y="5156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Spécifications Fonctionnelles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4569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9</a:t>
            </a:fld>
            <a:endParaRPr lang="fr-FR"/>
          </a:p>
        </p:txBody>
      </p:sp>
      <p:sp>
        <p:nvSpPr>
          <p:cNvPr id="7" name="Espace réservé du pied de page 2">
            <a:extLst>
              <a:ext uri="{FF2B5EF4-FFF2-40B4-BE49-F238E27FC236}">
                <a16:creationId xmlns:a16="http://schemas.microsoft.com/office/drawing/2014/main" id="{E851EE7D-807E-D572-59C2-34DC6DFEB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0199"/>
            <a:ext cx="12192000" cy="320962"/>
          </a:xfrm>
        </p:spPr>
        <p:txBody>
          <a:bodyPr rtlCol="0"/>
          <a:lstStyle/>
          <a:p>
            <a:pPr algn="ctr" rtl="0"/>
            <a:r>
              <a:rPr lang="fr-FR" dirty="0"/>
              <a:t>Évaluation d'entraînement - Créer et administrer une base de données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F7411BA-D29B-0439-CA37-72BE3E845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513" y="603804"/>
            <a:ext cx="8332024" cy="545630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FF24026-255A-C399-9132-683628F19739}"/>
              </a:ext>
            </a:extLst>
          </p:cNvPr>
          <p:cNvSpPr txBox="1"/>
          <p:nvPr/>
        </p:nvSpPr>
        <p:spPr>
          <a:xfrm>
            <a:off x="176790" y="2761706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Consulter une commande</a:t>
            </a:r>
          </a:p>
        </p:txBody>
      </p:sp>
      <p:sp>
        <p:nvSpPr>
          <p:cNvPr id="6" name="Titre 14">
            <a:extLst>
              <a:ext uri="{FF2B5EF4-FFF2-40B4-BE49-F238E27FC236}">
                <a16:creationId xmlns:a16="http://schemas.microsoft.com/office/drawing/2014/main" id="{03403788-DA92-6537-F4D8-0770FCAD5E88}"/>
              </a:ext>
            </a:extLst>
          </p:cNvPr>
          <p:cNvSpPr txBox="1">
            <a:spLocks/>
          </p:cNvSpPr>
          <p:nvPr/>
        </p:nvSpPr>
        <p:spPr>
          <a:xfrm>
            <a:off x="259917" y="41770"/>
            <a:ext cx="5437187" cy="249381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Diagramme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3200" b="1" dirty="0">
                <a:latin typeface="Calibri" panose="020F0502020204030204" pitchFamily="34" charset="0"/>
                <a:cs typeface="Times New Roman" panose="02020603050405020304" pitchFamily="18" charset="0"/>
              </a:rPr>
              <a:t>de séquence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9DA955-824F-6911-C9C4-F8971ACCC506}"/>
              </a:ext>
            </a:extLst>
          </p:cNvPr>
          <p:cNvSpPr txBox="1"/>
          <p:nvPr/>
        </p:nvSpPr>
        <p:spPr>
          <a:xfrm>
            <a:off x="273772" y="5573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Spécifications Fonctionnelles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371447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806.tgt.Office_50301108_TF33713516_Win32_OJ112196127.potx" id="{22996B42-D21B-4B21-8A2E-2EFD633A6008}" vid="{A1A70CD2-AB8C-4833-8F02-56C7A9672AB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{B330BBFE-937A-4100-8A89-E2690622DBAA}tf33713516_win32</Template>
  <TotalTime>47</TotalTime>
  <Words>934</Words>
  <Application>Microsoft Office PowerPoint</Application>
  <PresentationFormat>Grand écran</PresentationFormat>
  <Paragraphs>156</Paragraphs>
  <Slides>18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Gill Sans MT</vt:lpstr>
      <vt:lpstr>Walbaum Display</vt:lpstr>
      <vt:lpstr>3DFloatVTI</vt:lpstr>
      <vt:lpstr>Évaluation d'entraînement  Créer et administrer une base de données</vt:lpstr>
      <vt:lpstr>Introduction</vt:lpstr>
      <vt:lpstr>Etape 1 : Note de Clarification </vt:lpstr>
      <vt:lpstr>Présentation PowerPoint</vt:lpstr>
      <vt:lpstr>Présentation PowerPoint</vt:lpstr>
      <vt:lpstr>Présentation PowerPoint</vt:lpstr>
      <vt:lpstr>Etape 2 : Spécifications Fonctionnelles &amp; Techniques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Etape 3 : Modèle relationnel</vt:lpstr>
      <vt:lpstr>Présentation PowerPoint</vt:lpstr>
      <vt:lpstr>Etape 4 : Implémentation du modèle relationnel</vt:lpstr>
      <vt:lpstr>Présentation PowerPoint</vt:lpstr>
      <vt:lpstr>Présentation PowerPoint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Évaluation d'entraînement  Créer et administrer une base de données</dc:title>
  <dc:creator>Aurélie</dc:creator>
  <cp:lastModifiedBy>Aurélie</cp:lastModifiedBy>
  <cp:revision>6</cp:revision>
  <dcterms:created xsi:type="dcterms:W3CDTF">2022-12-12T19:15:09Z</dcterms:created>
  <dcterms:modified xsi:type="dcterms:W3CDTF">2022-12-14T13:16:20Z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