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4" r:id="rId6"/>
    <p:sldId id="317" r:id="rId7"/>
    <p:sldId id="403" r:id="rId8"/>
    <p:sldId id="404" r:id="rId9"/>
    <p:sldId id="277" r:id="rId10"/>
    <p:sldId id="392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391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1B7A8FB-7901-4DF3-B54B-C6EDC2D5EC05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1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5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5882" y="1796134"/>
            <a:ext cx="4192586" cy="2619112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fr-FR" dirty="0"/>
              <a:t>Évaluation d'entraînement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Créer et administrer une base de données</a:t>
            </a:r>
            <a:endParaRPr lang="fr-FR" dirty="0"/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882" y="4950823"/>
            <a:ext cx="3565524" cy="79397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sz="2600" dirty="0"/>
              <a:t>Aurélie DUMAS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GDWFSCAUBDDEXAIII1A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A75A25-9EE8-2FBD-E8C8-2E5C1619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13" y="358036"/>
            <a:ext cx="8332024" cy="5955770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2D275D-D05B-3BBF-5B1B-EB292BC0928C}"/>
              </a:ext>
            </a:extLst>
          </p:cNvPr>
          <p:cNvSpPr txBox="1"/>
          <p:nvPr/>
        </p:nvSpPr>
        <p:spPr>
          <a:xfrm>
            <a:off x="176790" y="276170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Gérer les séances</a:t>
            </a:r>
          </a:p>
        </p:txBody>
      </p:sp>
      <p:sp>
        <p:nvSpPr>
          <p:cNvPr id="8" name="Titre 14">
            <a:extLst>
              <a:ext uri="{FF2B5EF4-FFF2-40B4-BE49-F238E27FC236}">
                <a16:creationId xmlns:a16="http://schemas.microsoft.com/office/drawing/2014/main" id="{240B657F-5414-3395-99AB-CDA1AE4097D6}"/>
              </a:ext>
            </a:extLst>
          </p:cNvPr>
          <p:cNvSpPr txBox="1">
            <a:spLocks/>
          </p:cNvSpPr>
          <p:nvPr/>
        </p:nvSpPr>
        <p:spPr>
          <a:xfrm>
            <a:off x="259917" y="41770"/>
            <a:ext cx="5437187" cy="24938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séquence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F6DC2F-62B0-957F-E0ED-77EB0192AAF1}"/>
              </a:ext>
            </a:extLst>
          </p:cNvPr>
          <p:cNvSpPr txBox="1"/>
          <p:nvPr/>
        </p:nvSpPr>
        <p:spPr>
          <a:xfrm>
            <a:off x="273772" y="557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1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46ACCB-F603-DDBD-CAC8-A2777C8E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36" y="393803"/>
            <a:ext cx="3304727" cy="5939868"/>
          </a:xfrm>
          <a:prstGeom prst="rect">
            <a:avLst/>
          </a:prstGeom>
        </p:spPr>
      </p:pic>
      <p:sp>
        <p:nvSpPr>
          <p:cNvPr id="6" name="Titre 14">
            <a:extLst>
              <a:ext uri="{FF2B5EF4-FFF2-40B4-BE49-F238E27FC236}">
                <a16:creationId xmlns:a16="http://schemas.microsoft.com/office/drawing/2014/main" id="{C2A5AA8E-3327-4B94-5219-5EC9EA5B6564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d’activités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3442A8-0BC4-647F-4115-AF313ED0DA48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87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B057C8-0BF2-719D-D7A5-B923D862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63" y="942110"/>
            <a:ext cx="9161765" cy="4590526"/>
          </a:xfrm>
          <a:prstGeom prst="rect">
            <a:avLst/>
          </a:prstGeom>
        </p:spPr>
      </p:pic>
      <p:sp>
        <p:nvSpPr>
          <p:cNvPr id="5" name="Titre 14">
            <a:extLst>
              <a:ext uri="{FF2B5EF4-FFF2-40B4-BE49-F238E27FC236}">
                <a16:creationId xmlns:a16="http://schemas.microsoft.com/office/drawing/2014/main" id="{ACC93913-8D62-6E86-05C7-95C0E0F27E42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classes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Techniques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1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13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relationnel est une manière de modéliser les relations existantes entre plusieurs informations, et de les ordonner entre elles.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3 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Modèle relationnel</a:t>
            </a:r>
          </a:p>
        </p:txBody>
      </p:sp>
    </p:spTree>
    <p:extLst>
      <p:ext uri="{BB962C8B-B14F-4D97-AF65-F5344CB8AC3E}">
        <p14:creationId xmlns:p14="http://schemas.microsoft.com/office/powerpoint/2010/main" val="80490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Ecriture du modèle relationnel</a:t>
            </a:r>
            <a:endParaRPr lang="fr-FR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BFED93-99D6-7077-C9B5-BCC188C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971969"/>
            <a:ext cx="11125200" cy="52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relationnel est une manière de modéliser les relations existantes entre plusieurs informations, et de les ordonner entre elles.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4 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Implémentation du modèle relationnel</a:t>
            </a:r>
          </a:p>
        </p:txBody>
      </p:sp>
    </p:spTree>
    <p:extLst>
      <p:ext uri="{BB962C8B-B14F-4D97-AF65-F5344CB8AC3E}">
        <p14:creationId xmlns:p14="http://schemas.microsoft.com/office/powerpoint/2010/main" val="256997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7D9502-4718-C538-7BA3-59BE4033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6" y="1358349"/>
            <a:ext cx="8186712" cy="4646687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Ecriture du modèle relationnel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60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2D9D3682-33F9-D3DE-6D31-F3B41CD9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/>
              <a:t>Introduction</a:t>
            </a:r>
            <a:endParaRPr lang="fr-FR" dirty="0"/>
          </a:p>
        </p:txBody>
      </p:sp>
      <p:pic>
        <p:nvPicPr>
          <p:cNvPr id="18" name="Espace réservé d’image 17" descr="Un groupe de personnes assises à une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23" name="Espace réservé d’image 22" descr="Personne dessinant sur un tableau blanc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fr-FR" sz="1800" b="0" i="0" u="none" strike="noStrike" baseline="0" dirty="0">
                <a:latin typeface="Calibri" panose="020F0502020204030204" pitchFamily="34" charset="0"/>
              </a:rPr>
              <a:t>En vue de la mise en place d’un logiciel de réservation de places de cinéma, il m’a été demandé de modéliser une base de données.</a:t>
            </a:r>
          </a:p>
          <a:p>
            <a:pPr marL="0" indent="0" algn="l">
              <a:buNone/>
            </a:pPr>
            <a:r>
              <a:rPr lang="fr-FR" sz="1800" dirty="0">
                <a:latin typeface="Calibri" panose="020F0502020204030204" pitchFamily="34" charset="0"/>
              </a:rPr>
              <a:t>J’ai utilisé le système de gestion de bases de données MySQL.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note de clarification est une reformulation du cahier des charges, qui précise, ajoute et supprime des éléments. 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1 : Note de Clarification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708661" y="2147211"/>
            <a:ext cx="250480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Cinémas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Séances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114298" y="1614915"/>
            <a:ext cx="371964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objets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3605350" y="653143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4881E72-434D-F665-0919-6770CA727BB5}"/>
              </a:ext>
            </a:extLst>
          </p:cNvPr>
          <p:cNvSpPr txBox="1"/>
          <p:nvPr/>
        </p:nvSpPr>
        <p:spPr>
          <a:xfrm>
            <a:off x="3788231" y="183143"/>
            <a:ext cx="84037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attributs associés à chaque objet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7EAA87-CF36-FB64-499D-7CA138A5DF4A}"/>
              </a:ext>
            </a:extLst>
          </p:cNvPr>
          <p:cNvSpPr txBox="1"/>
          <p:nvPr/>
        </p:nvSpPr>
        <p:spPr>
          <a:xfrm>
            <a:off x="3926826" y="2733986"/>
            <a:ext cx="380489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Séances :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(entier,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DateDebut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(date,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Salle (entier,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Film (entier, obligatoire) 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B4D9B-6E53-D4F0-7CC7-2D029BF12C1B}"/>
              </a:ext>
            </a:extLst>
          </p:cNvPr>
          <p:cNvSpPr txBox="1"/>
          <p:nvPr/>
        </p:nvSpPr>
        <p:spPr>
          <a:xfrm>
            <a:off x="8218369" y="1126096"/>
            <a:ext cx="3970071" cy="3441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b="1" dirty="0"/>
              <a:t>Films</a:t>
            </a:r>
            <a:r>
              <a:rPr lang="fr-FR" dirty="0"/>
              <a:t> :</a:t>
            </a:r>
          </a:p>
          <a:p>
            <a:r>
              <a:rPr lang="fr-FR" dirty="0"/>
              <a:t>- Identifiant (entier, obligatoire)</a:t>
            </a:r>
          </a:p>
          <a:p>
            <a:r>
              <a:rPr lang="fr-FR" dirty="0"/>
              <a:t>- Titre (chaîne de caractères, obligatoire)</a:t>
            </a:r>
          </a:p>
          <a:p>
            <a:r>
              <a:rPr lang="fr-FR" dirty="0"/>
              <a:t>- Genre (chaîne de caractères, obligatoire)</a:t>
            </a:r>
          </a:p>
          <a:p>
            <a:r>
              <a:rPr lang="fr-FR" dirty="0"/>
              <a:t>- Réalisateur (chaîne de caractères, obligatoire)</a:t>
            </a:r>
          </a:p>
          <a:p>
            <a:r>
              <a:rPr lang="fr-FR" dirty="0"/>
              <a:t>- Description (texte, obligatoire)</a:t>
            </a:r>
          </a:p>
          <a:p>
            <a:r>
              <a:rPr lang="fr-FR" dirty="0"/>
              <a:t>- Date de sortie (date, obligatoire)</a:t>
            </a:r>
          </a:p>
          <a:p>
            <a:r>
              <a:rPr lang="fr-FR" dirty="0"/>
              <a:t>- Durée (entier de faible étendue, obligatoire)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8AABDB-E715-63FC-C55C-0D95B7359992}"/>
              </a:ext>
            </a:extLst>
          </p:cNvPr>
          <p:cNvSpPr txBox="1"/>
          <p:nvPr/>
        </p:nvSpPr>
        <p:spPr>
          <a:xfrm>
            <a:off x="3926825" y="1126096"/>
            <a:ext cx="397007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Cinémas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Ville (chaîne de caractères, obligatoire)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2CB9DE-24C5-FE84-1CC8-71E47DDED8E7}"/>
              </a:ext>
            </a:extLst>
          </p:cNvPr>
          <p:cNvSpPr txBox="1"/>
          <p:nvPr/>
        </p:nvSpPr>
        <p:spPr>
          <a:xfrm>
            <a:off x="3910380" y="4612305"/>
            <a:ext cx="4307987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 Salles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Numéro de salle (entier, obligatoire)</a:t>
            </a:r>
          </a:p>
          <a:p>
            <a:r>
              <a:rPr lang="fr-FR" b="0" dirty="0"/>
              <a:t>- Capacité (entier, obligatoire)</a:t>
            </a:r>
          </a:p>
          <a:p>
            <a:r>
              <a:rPr lang="fr-FR" b="0" dirty="0"/>
              <a:t>- Identifiant </a:t>
            </a:r>
            <a:r>
              <a:rPr lang="fr-FR" b="0" dirty="0" err="1"/>
              <a:t>Cinema</a:t>
            </a:r>
            <a:r>
              <a:rPr lang="fr-FR" b="0" dirty="0"/>
              <a:t> (entier, obligatoire)</a:t>
            </a:r>
          </a:p>
          <a:p>
            <a:r>
              <a:rPr lang="fr-FR" dirty="0"/>
              <a:t> 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C307D8C2-348E-4EAD-A90C-1D5B41CF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398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708661" y="2147211"/>
            <a:ext cx="250480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Administrateurs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Tarifs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de tarifs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114298" y="1614915"/>
            <a:ext cx="371964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objets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3605350" y="653143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4881E72-434D-F665-0919-6770CA727BB5}"/>
              </a:ext>
            </a:extLst>
          </p:cNvPr>
          <p:cNvSpPr txBox="1"/>
          <p:nvPr/>
        </p:nvSpPr>
        <p:spPr>
          <a:xfrm>
            <a:off x="3788231" y="183143"/>
            <a:ext cx="84037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attributs associés à chaque objet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7EAA87-CF36-FB64-499D-7CA138A5DF4A}"/>
              </a:ext>
            </a:extLst>
          </p:cNvPr>
          <p:cNvSpPr txBox="1"/>
          <p:nvPr/>
        </p:nvSpPr>
        <p:spPr>
          <a:xfrm>
            <a:off x="3926822" y="3708216"/>
            <a:ext cx="4010371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Clients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Prénom (chaîne de caractères, obligatoire)</a:t>
            </a:r>
          </a:p>
          <a:p>
            <a:r>
              <a:rPr lang="fr-FR" b="0" dirty="0"/>
              <a:t>- Email (chaîne de caractères, obligatoire)</a:t>
            </a:r>
          </a:p>
          <a:p>
            <a:r>
              <a:rPr lang="fr-FR" b="0" dirty="0"/>
              <a:t>- Mot de passe (chaîne de caractères, obligatoire)</a:t>
            </a:r>
          </a:p>
          <a:p>
            <a:endParaRPr lang="fr-FR" b="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B4D9B-6E53-D4F0-7CC7-2D029BF12C1B}"/>
              </a:ext>
            </a:extLst>
          </p:cNvPr>
          <p:cNvSpPr txBox="1"/>
          <p:nvPr/>
        </p:nvSpPr>
        <p:spPr>
          <a:xfrm>
            <a:off x="8218369" y="1126096"/>
            <a:ext cx="3970071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Tarif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Montant (nombre flottant, obligatoire)</a:t>
            </a:r>
          </a:p>
          <a:p>
            <a:r>
              <a:rPr lang="fr-FR" b="0" dirty="0"/>
              <a:t>- Identifiant </a:t>
            </a:r>
            <a:r>
              <a:rPr lang="fr-FR" b="0" dirty="0" err="1"/>
              <a:t>TypeTarif</a:t>
            </a:r>
            <a:r>
              <a:rPr lang="fr-FR" b="0" dirty="0"/>
              <a:t> (entier, obligatoire)</a:t>
            </a:r>
          </a:p>
          <a:p>
            <a:r>
              <a:rPr lang="fr-FR" b="0" dirty="0"/>
              <a:t>- Identifiant Séance (entier, obligatoire)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8AABDB-E715-63FC-C55C-0D95B7359992}"/>
              </a:ext>
            </a:extLst>
          </p:cNvPr>
          <p:cNvSpPr txBox="1"/>
          <p:nvPr/>
        </p:nvSpPr>
        <p:spPr>
          <a:xfrm>
            <a:off x="3926825" y="1126096"/>
            <a:ext cx="397007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Administrateurs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Rôle (chaîne de caractères, obligatoire)</a:t>
            </a:r>
          </a:p>
          <a:p>
            <a:r>
              <a:rPr lang="fr-FR" b="0" dirty="0"/>
              <a:t>- Email (chaîne de caractères, obligatoire)</a:t>
            </a:r>
          </a:p>
          <a:p>
            <a:r>
              <a:rPr lang="fr-FR" b="0" dirty="0"/>
              <a:t>- Mot de passe (chaîne de caractères, obligatoire)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2CB9DE-24C5-FE84-1CC8-71E47DDED8E7}"/>
              </a:ext>
            </a:extLst>
          </p:cNvPr>
          <p:cNvSpPr txBox="1"/>
          <p:nvPr/>
        </p:nvSpPr>
        <p:spPr>
          <a:xfrm>
            <a:off x="8218367" y="4578365"/>
            <a:ext cx="4307987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Commandes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Date de création (date, obligatoire)</a:t>
            </a:r>
          </a:p>
          <a:p>
            <a:r>
              <a:rPr lang="fr-FR" b="0" dirty="0"/>
              <a:t>- Montant (nombre décimal, obligatoire)</a:t>
            </a:r>
          </a:p>
          <a:p>
            <a:r>
              <a:rPr lang="fr-FR" b="0" dirty="0"/>
              <a:t>- Identifiant Client (entier, obligatoire)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C307D8C2-348E-4EAD-A90C-1D5B41CF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C02DE2-0539-50B2-0796-49D7DB634248}"/>
              </a:ext>
            </a:extLst>
          </p:cNvPr>
          <p:cNvSpPr txBox="1"/>
          <p:nvPr/>
        </p:nvSpPr>
        <p:spPr>
          <a:xfrm>
            <a:off x="8218367" y="3167354"/>
            <a:ext cx="6151418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Type de tarif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</p:txBody>
      </p:sp>
    </p:spTree>
    <p:extLst>
      <p:ext uri="{BB962C8B-B14F-4D97-AF65-F5344CB8AC3E}">
        <p14:creationId xmlns:p14="http://schemas.microsoft.com/office/powerpoint/2010/main" val="94997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91446" y="1998617"/>
            <a:ext cx="5682336" cy="365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Visiteurs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(internautes) : Consultent le site de réservation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Clients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Réservent leur séance en ligne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Gérants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(gérant d’un ou plusieurs complexes) : Ajoutent les séances de leur propre cinéma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Administrateurs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Gèrent le site de manière générale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« Gérant » et « Administrateur » possède un profil similaire seul le rôle change. Ce rôle leur permet d’accéder à des fonctionnalités différentes.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91435" y="1027086"/>
            <a:ext cx="596970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utilisateurs/rôles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5878287" y="901337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2D3269C-D18F-9304-0357-25350F942A14}"/>
              </a:ext>
            </a:extLst>
          </p:cNvPr>
          <p:cNvSpPr txBox="1"/>
          <p:nvPr/>
        </p:nvSpPr>
        <p:spPr>
          <a:xfrm>
            <a:off x="5982791" y="1027086"/>
            <a:ext cx="620920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fonctions des utilisateurs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76ED8E-416B-7F40-50A1-CDFDD3BDC706}"/>
              </a:ext>
            </a:extLst>
          </p:cNvPr>
          <p:cNvSpPr txBox="1"/>
          <p:nvPr/>
        </p:nvSpPr>
        <p:spPr>
          <a:xfrm>
            <a:off x="6096000" y="1998617"/>
            <a:ext cx="6139542" cy="305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internautes / clients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consulter les films à l’affiche (ainsi que le détail de chaque film), les horaires des prochaines séances et les tarifs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clients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réserver leur séance en ligne pour le cinéma de leur choix.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gérants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gérer les films et séances de leurs propres cinémas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administrateurs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consulter/gérer les commandes des clients</a:t>
            </a:r>
          </a:p>
        </p:txBody>
      </p:sp>
      <p:sp>
        <p:nvSpPr>
          <p:cNvPr id="41" name="Espace réservé du pied de page 2">
            <a:extLst>
              <a:ext uri="{FF2B5EF4-FFF2-40B4-BE49-F238E27FC236}">
                <a16:creationId xmlns:a16="http://schemas.microsoft.com/office/drawing/2014/main" id="{B67D61FB-4D6A-C329-EBFA-D1DBEB6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spécifications fonctionnelles précisent les fonctionnalités du site et retranscrivent de manière visuelle les liens entre les applications ainsi que tous les cas d’utilisation possibles.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spécifications techniques permettent de s’assurer que tous les membre de l’équipe développement utiliseront la même structure..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2 : 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&amp; Techniques </a:t>
            </a:r>
          </a:p>
        </p:txBody>
      </p:sp>
    </p:spTree>
    <p:extLst>
      <p:ext uri="{BB962C8B-B14F-4D97-AF65-F5344CB8AC3E}">
        <p14:creationId xmlns:p14="http://schemas.microsoft.com/office/powerpoint/2010/main" val="92528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BCEE26-2C49-339A-0450-5F86F0A0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96900"/>
            <a:ext cx="8377353" cy="5960810"/>
          </a:xfrm>
          <a:prstGeom prst="rect">
            <a:avLst/>
          </a:prstGeom>
        </p:spPr>
      </p:pic>
      <p:sp>
        <p:nvSpPr>
          <p:cNvPr id="2" name="Titre 14">
            <a:extLst>
              <a:ext uri="{FF2B5EF4-FFF2-40B4-BE49-F238E27FC236}">
                <a16:creationId xmlns:a16="http://schemas.microsoft.com/office/drawing/2014/main" id="{832D1F04-170A-B9BF-1758-3AB269E2639A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d'utilisation</a:t>
            </a:r>
            <a:endParaRPr lang="fr-FR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236E7F-1CAA-C08D-FB48-385B954D9E82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5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7411BA-D29B-0439-CA37-72BE3E84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13" y="603804"/>
            <a:ext cx="8332024" cy="54563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24026-255A-C399-9132-683628F19739}"/>
              </a:ext>
            </a:extLst>
          </p:cNvPr>
          <p:cNvSpPr txBox="1"/>
          <p:nvPr/>
        </p:nvSpPr>
        <p:spPr>
          <a:xfrm>
            <a:off x="176790" y="276170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Consulter une commande</a:t>
            </a:r>
          </a:p>
        </p:txBody>
      </p:sp>
      <p:sp>
        <p:nvSpPr>
          <p:cNvPr id="6" name="Titre 14">
            <a:extLst>
              <a:ext uri="{FF2B5EF4-FFF2-40B4-BE49-F238E27FC236}">
                <a16:creationId xmlns:a16="http://schemas.microsoft.com/office/drawing/2014/main" id="{03403788-DA92-6537-F4D8-0770FCAD5E88}"/>
              </a:ext>
            </a:extLst>
          </p:cNvPr>
          <p:cNvSpPr txBox="1">
            <a:spLocks/>
          </p:cNvSpPr>
          <p:nvPr/>
        </p:nvSpPr>
        <p:spPr>
          <a:xfrm>
            <a:off x="259917" y="41770"/>
            <a:ext cx="5437187" cy="24938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séquence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9DA955-824F-6911-C9C4-F8971ACCC506}"/>
              </a:ext>
            </a:extLst>
          </p:cNvPr>
          <p:cNvSpPr txBox="1"/>
          <p:nvPr/>
        </p:nvSpPr>
        <p:spPr>
          <a:xfrm>
            <a:off x="273772" y="557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7144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{B330BBFE-937A-4100-8A89-E2690622DBAA}tf33713516_win32</Template>
  <TotalTime>46</TotalTime>
  <Words>918</Words>
  <Application>Microsoft Office PowerPoint</Application>
  <PresentationFormat>Grand écran</PresentationFormat>
  <Paragraphs>153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Évaluation d'entraînement  Créer et administrer une base de données</vt:lpstr>
      <vt:lpstr>Introduction</vt:lpstr>
      <vt:lpstr>Etape 1 : Note de Clarification </vt:lpstr>
      <vt:lpstr>Présentation PowerPoint</vt:lpstr>
      <vt:lpstr>Présentation PowerPoint</vt:lpstr>
      <vt:lpstr>Présentation PowerPoint</vt:lpstr>
      <vt:lpstr>Etape 2 : Spécifications Fonctionnelles &amp; Techniques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Etape 3 : Modèle relationnel</vt:lpstr>
      <vt:lpstr>Présentation PowerPoint</vt:lpstr>
      <vt:lpstr>Etape 4 : Implémentation du modèle relationnel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Évaluation d'entraînement  Créer et administrer une base de données</dc:title>
  <dc:creator>Aurélie</dc:creator>
  <cp:lastModifiedBy>Aurélie</cp:lastModifiedBy>
  <cp:revision>5</cp:revision>
  <dcterms:created xsi:type="dcterms:W3CDTF">2022-12-12T19:15:09Z</dcterms:created>
  <dcterms:modified xsi:type="dcterms:W3CDTF">2022-12-14T13:03:48Z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