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9" r:id="rId6"/>
    <p:sldId id="263" r:id="rId7"/>
    <p:sldId id="260" r:id="rId8"/>
    <p:sldId id="264" r:id="rId9"/>
    <p:sldId id="265" r:id="rId10"/>
    <p:sldId id="268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4C56-8E1B-4DE1-BB54-39CCCB7C5093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3927-C159-4816-BC68-7A256E509E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4C56-8E1B-4DE1-BB54-39CCCB7C5093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3927-C159-4816-BC68-7A256E509E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4C56-8E1B-4DE1-BB54-39CCCB7C5093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3927-C159-4816-BC68-7A256E509E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4C56-8E1B-4DE1-BB54-39CCCB7C5093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3927-C159-4816-BC68-7A256E509E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4C56-8E1B-4DE1-BB54-39CCCB7C5093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3927-C159-4816-BC68-7A256E509E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4C56-8E1B-4DE1-BB54-39CCCB7C5093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3927-C159-4816-BC68-7A256E509E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4C56-8E1B-4DE1-BB54-39CCCB7C5093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3927-C159-4816-BC68-7A256E509E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4C56-8E1B-4DE1-BB54-39CCCB7C5093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3927-C159-4816-BC68-7A256E509E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4C56-8E1B-4DE1-BB54-39CCCB7C5093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3927-C159-4816-BC68-7A256E509E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4C56-8E1B-4DE1-BB54-39CCCB7C5093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3927-C159-4816-BC68-7A256E509E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4C56-8E1B-4DE1-BB54-39CCCB7C5093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13927-C159-4816-BC68-7A256E509E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4C56-8E1B-4DE1-BB54-39CCCB7C5093}" type="datetimeFigureOut">
              <a:rPr lang="fr-FR" smtClean="0"/>
              <a:pPr/>
              <a:t>29/10/2021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3927-C159-4816-BC68-7A256E509E9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910" y="107154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Réinventons l’expérience client :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Première fonctionnalité : Polyglotte</a:t>
            </a:r>
            <a:endParaRPr lang="fr-FR" b="1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071810"/>
            <a:ext cx="27146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Autres pistes à explorer</a:t>
            </a:r>
            <a:endParaRPr lang="fr-FR" b="1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5855390"/>
            <a:ext cx="1142976" cy="100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4525963"/>
          </a:xfrm>
        </p:spPr>
        <p:txBody>
          <a:bodyPr>
            <a:noAutofit/>
          </a:bodyPr>
          <a:lstStyle/>
          <a:p>
            <a:pPr algn="just"/>
            <a:r>
              <a:rPr lang="fr-FR" sz="2400" dirty="0" smtClean="0"/>
              <a:t>Etudier un autre service de type : Amazon </a:t>
            </a:r>
            <a:r>
              <a:rPr lang="fr-FR" sz="2400" dirty="0" err="1" smtClean="0"/>
              <a:t>Comprehend</a:t>
            </a:r>
            <a:r>
              <a:rPr lang="fr-FR" sz="2400" dirty="0" smtClean="0"/>
              <a:t> ou GCP Cloud translation</a:t>
            </a:r>
          </a:p>
          <a:p>
            <a:pPr algn="just"/>
            <a:r>
              <a:rPr lang="fr-FR" sz="2400" dirty="0" smtClean="0"/>
              <a:t>Etudier d’autres solutions pour les pays non gérés :</a:t>
            </a:r>
          </a:p>
          <a:p>
            <a:pPr lvl="1" algn="just"/>
            <a:r>
              <a:rPr lang="fr-FR" sz="2400" dirty="0" smtClean="0"/>
              <a:t>rediriger les personnes vers un interlocuteur</a:t>
            </a:r>
          </a:p>
          <a:p>
            <a:pPr lvl="1" algn="just"/>
            <a:r>
              <a:rPr lang="fr-FR" sz="2400" dirty="0" smtClean="0"/>
              <a:t>sélection d’une langue via une liste déroulante</a:t>
            </a:r>
          </a:p>
          <a:p>
            <a:pPr algn="just"/>
            <a:r>
              <a:rPr lang="fr-FR" sz="2400" dirty="0" smtClean="0"/>
              <a:t>Faire une interface web pour améliorer l’expérience client : proposer l’achat de produits en ligne</a:t>
            </a:r>
          </a:p>
          <a:p>
            <a:pPr algn="just"/>
            <a:r>
              <a:rPr lang="fr-FR" sz="2400" dirty="0" smtClean="0"/>
              <a:t>Faire un POC à plus grande échelle avec des axes d’amélioration :</a:t>
            </a:r>
          </a:p>
          <a:p>
            <a:pPr lvl="1" algn="just"/>
            <a:r>
              <a:rPr lang="fr-FR" sz="2400" dirty="0" smtClean="0"/>
              <a:t>2 fonctions : une pour l’envoi d’un texte unique au service cognitif d’azure et une pour l’envoi d’une liste de texte.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</a:rPr>
              <a:t>Plan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Rappel du contexte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Focus sur la fonctionnalité polyglotte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Service Cognitif d’Azure : Analyse de texte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Proof of Concept (POC)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Conclusion de l’étude : avantages et limites du Service cognitif d’Azure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Autres pistes à explorer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5667418"/>
            <a:ext cx="1357290" cy="119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</a:rPr>
              <a:t>Contexte (1/2)</a:t>
            </a:r>
            <a:endParaRPr lang="fr-FR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5667418"/>
            <a:ext cx="1357290" cy="119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fr-FR" b="1" dirty="0" smtClean="0"/>
              <a:t>Enjeux du projet </a:t>
            </a:r>
            <a:r>
              <a:rPr lang="fr-FR" dirty="0" smtClean="0"/>
              <a:t>: Améliorer l’expérience client et acquérir de nouveaux marchés dans les pays émergents</a:t>
            </a:r>
          </a:p>
          <a:p>
            <a:pPr algn="just">
              <a:buNone/>
            </a:pPr>
            <a:endParaRPr lang="fr-FR" dirty="0" smtClean="0"/>
          </a:p>
          <a:p>
            <a:pPr algn="just">
              <a:buFont typeface="Wingdings"/>
              <a:buChar char="è"/>
            </a:pPr>
            <a:r>
              <a:rPr lang="fr-FR" dirty="0" smtClean="0">
                <a:sym typeface="Wingdings" pitchFamily="2" charset="2"/>
              </a:rPr>
              <a:t>Mise en place d’un </a:t>
            </a:r>
            <a:r>
              <a:rPr lang="fr-FR" dirty="0" err="1" smtClean="0">
                <a:sym typeface="Wingdings" pitchFamily="2" charset="2"/>
              </a:rPr>
              <a:t>chatbot</a:t>
            </a:r>
            <a:r>
              <a:rPr lang="fr-FR" dirty="0" smtClean="0">
                <a:sym typeface="Wingdings" pitchFamily="2" charset="2"/>
              </a:rPr>
              <a:t> polyglotte pour aider et orienter les clients vers les bons interlocuteurs.</a:t>
            </a:r>
          </a:p>
          <a:p>
            <a:pPr algn="just">
              <a:buFont typeface="Wingdings" pitchFamily="2" charset="2"/>
              <a:buChar char="v"/>
            </a:pPr>
            <a:r>
              <a:rPr lang="fr-FR" dirty="0" smtClean="0">
                <a:sym typeface="Wingdings" pitchFamily="2" charset="2"/>
              </a:rPr>
              <a:t> 3 fonctionnalités principales : </a:t>
            </a:r>
          </a:p>
          <a:p>
            <a:pPr algn="just">
              <a:buNone/>
            </a:pPr>
            <a:r>
              <a:rPr lang="fr-FR" dirty="0" smtClean="0">
                <a:sym typeface="Wingdings" pitchFamily="2" charset="2"/>
              </a:rPr>
              <a:t>1)Polyglotte</a:t>
            </a:r>
          </a:p>
          <a:p>
            <a:pPr algn="just">
              <a:buNone/>
            </a:pPr>
            <a:r>
              <a:rPr lang="fr-FR" dirty="0" smtClean="0">
                <a:sym typeface="Wingdings" pitchFamily="2" charset="2"/>
              </a:rPr>
              <a:t>2) Fiable </a:t>
            </a:r>
          </a:p>
          <a:p>
            <a:pPr algn="just">
              <a:buNone/>
            </a:pPr>
            <a:r>
              <a:rPr lang="fr-FR" dirty="0" smtClean="0">
                <a:sym typeface="Wingdings" pitchFamily="2" charset="2"/>
              </a:rPr>
              <a:t>3) Pertinent</a:t>
            </a:r>
            <a:endParaRPr lang="fr-FR" dirty="0" smtClean="0"/>
          </a:p>
          <a:p>
            <a:pPr algn="just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Fonctionnalité : Polyglotte (2/2)</a:t>
            </a:r>
            <a:endParaRPr lang="fr-FR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5667418"/>
            <a:ext cx="1357290" cy="119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fr-FR" b="1" dirty="0" smtClean="0"/>
              <a:t>Objectif</a:t>
            </a:r>
            <a:r>
              <a:rPr lang="fr-FR" dirty="0" smtClean="0"/>
              <a:t> : Détecter la langue du client</a:t>
            </a:r>
          </a:p>
          <a:p>
            <a:pPr algn="just">
              <a:buNone/>
            </a:pPr>
            <a:endParaRPr lang="fr-FR" dirty="0" smtClean="0"/>
          </a:p>
          <a:p>
            <a:pPr algn="just">
              <a:buFont typeface="Wingdings" pitchFamily="2" charset="2"/>
              <a:buChar char="v"/>
            </a:pPr>
            <a:r>
              <a:rPr lang="fr-FR" dirty="0" smtClean="0">
                <a:sym typeface="Wingdings" pitchFamily="2" charset="2"/>
              </a:rPr>
              <a:t>Service cognitif d’azure : </a:t>
            </a:r>
          </a:p>
          <a:p>
            <a:pPr algn="just">
              <a:buNone/>
            </a:pPr>
            <a:endParaRPr lang="fr-FR" dirty="0" smtClean="0">
              <a:sym typeface="Wingdings" pitchFamily="2" charset="2"/>
            </a:endParaRPr>
          </a:p>
          <a:p>
            <a:pPr algn="just">
              <a:buNone/>
            </a:pPr>
            <a:endParaRPr lang="fr-FR" dirty="0" smtClean="0">
              <a:sym typeface="Wingdings" pitchFamily="2" charset="2"/>
            </a:endParaRPr>
          </a:p>
          <a:p>
            <a:pPr algn="just">
              <a:buNone/>
            </a:pPr>
            <a:endParaRPr lang="fr-FR" dirty="0" smtClean="0">
              <a:sym typeface="Wingdings" pitchFamily="2" charset="2"/>
            </a:endParaRPr>
          </a:p>
          <a:p>
            <a:pPr algn="just">
              <a:buNone/>
            </a:pPr>
            <a:endParaRPr lang="fr-FR" b="1" dirty="0" smtClean="0"/>
          </a:p>
          <a:p>
            <a:pPr algn="just">
              <a:buNone/>
            </a:pPr>
            <a:endParaRPr lang="fr-FR" b="1" dirty="0" smtClean="0"/>
          </a:p>
          <a:p>
            <a:pPr algn="just">
              <a:buNone/>
            </a:pPr>
            <a:endParaRPr lang="fr-F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6423" t="33732" r="7944" b="8441"/>
          <a:stretch>
            <a:fillRect/>
          </a:stretch>
        </p:blipFill>
        <p:spPr bwMode="auto">
          <a:xfrm>
            <a:off x="857224" y="3643314"/>
            <a:ext cx="693100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Focus sur Service Analyse de Texte :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Comment ça marche ?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None/>
            </a:pPr>
            <a:r>
              <a:rPr lang="fr-FR" sz="2600" dirty="0" smtClean="0"/>
              <a:t>Traitement avancé du langage naturel (NLP) : Azure fournit des modèles pré-entrainés</a:t>
            </a:r>
          </a:p>
          <a:p>
            <a:pPr marL="514350" indent="-514350" algn="just">
              <a:buAutoNum type="arabicParenR"/>
            </a:pPr>
            <a:r>
              <a:rPr lang="fr-FR" sz="2600" dirty="0" smtClean="0"/>
              <a:t>Nettoyage avec une suppression des mots dits « vide ». Par exemple, suppression des déterminants : « le », « la », « the », </a:t>
            </a:r>
            <a:r>
              <a:rPr lang="fr-FR" sz="2600" dirty="0" err="1" smtClean="0"/>
              <a:t>etc</a:t>
            </a:r>
            <a:r>
              <a:rPr lang="fr-FR" sz="2600" dirty="0" smtClean="0"/>
              <a:t>…</a:t>
            </a:r>
          </a:p>
          <a:p>
            <a:pPr marL="514350" indent="-514350" algn="just">
              <a:buAutoNum type="arabicParenR"/>
            </a:pPr>
            <a:r>
              <a:rPr lang="fr-FR" sz="2600" dirty="0" smtClean="0"/>
              <a:t>Détection de langues via un algorithme complexe basé sur :</a:t>
            </a:r>
          </a:p>
          <a:p>
            <a:pPr marL="914400" lvl="1" indent="-514350" algn="just">
              <a:buFontTx/>
              <a:buChar char="-"/>
            </a:pPr>
            <a:r>
              <a:rPr lang="fr-FR" sz="2600" dirty="0" smtClean="0"/>
              <a:t>l’extraction de mots clés </a:t>
            </a:r>
          </a:p>
          <a:p>
            <a:pPr marL="914400" lvl="1" indent="-514350" algn="just">
              <a:buFontTx/>
              <a:buChar char="-"/>
            </a:pPr>
            <a:r>
              <a:rPr lang="fr-FR" sz="2600" dirty="0" smtClean="0"/>
              <a:t>des règles de structures linguistiques</a:t>
            </a:r>
          </a:p>
          <a:p>
            <a:pPr marL="514350" indent="-514350" algn="just">
              <a:buAutoNum type="arabicParenR"/>
            </a:pPr>
            <a:r>
              <a:rPr lang="fr-FR" sz="2600" dirty="0" smtClean="0"/>
              <a:t>Résultat : nom de la langue, </a:t>
            </a:r>
          </a:p>
          <a:p>
            <a:pPr marL="514350" indent="-514350" algn="just">
              <a:buNone/>
            </a:pPr>
            <a:r>
              <a:rPr lang="fr-FR" sz="2600" dirty="0" smtClean="0"/>
              <a:t>code iso 6391, score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5667418"/>
            <a:ext cx="1357290" cy="119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Focus sur Service Analyse de Texte :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POC : Architecture de l’application (1/3)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endParaRPr lang="fr-FR" dirty="0" smtClean="0"/>
          </a:p>
          <a:p>
            <a:pPr marL="514350" indent="-514350">
              <a:buNone/>
            </a:pP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5667418"/>
            <a:ext cx="1357290" cy="119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aurel\OneDrive\_WORK0\IngenieurIA\projets\Projet 1  Métier IA\schema_architecture.png"/>
          <p:cNvPicPr>
            <a:picLocks noChangeAspect="1" noChangeArrowheads="1"/>
          </p:cNvPicPr>
          <p:nvPr/>
        </p:nvPicPr>
        <p:blipFill>
          <a:blip r:embed="rId3"/>
          <a:srcRect r="41943" b="17558"/>
          <a:stretch>
            <a:fillRect/>
          </a:stretch>
        </p:blipFill>
        <p:spPr bwMode="auto">
          <a:xfrm>
            <a:off x="2500298" y="4214818"/>
            <a:ext cx="4143404" cy="2500330"/>
          </a:xfrm>
          <a:prstGeom prst="rect">
            <a:avLst/>
          </a:prstGeom>
          <a:noFill/>
        </p:spPr>
      </p:pic>
      <p:sp>
        <p:nvSpPr>
          <p:cNvPr id="8" name="Espace réservé du contenu 4"/>
          <p:cNvSpPr txBox="1">
            <a:spLocks/>
          </p:cNvSpPr>
          <p:nvPr/>
        </p:nvSpPr>
        <p:spPr>
          <a:xfrm>
            <a:off x="0" y="1957391"/>
            <a:ext cx="9144000" cy="2257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lang="fr-FR" sz="2400" dirty="0" smtClean="0"/>
              <a:t>Utilisateur fait un appel à la fonction en envoyant le texte à détecter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programme se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</a:t>
            </a:r>
            <a:r>
              <a:rPr lang="fr-FR" sz="2400" dirty="0" smtClean="0"/>
              <a:t>e au </a:t>
            </a:r>
            <a:r>
              <a:rPr lang="fr-FR" sz="2400" dirty="0" err="1" smtClean="0"/>
              <a:t>keyvault</a:t>
            </a:r>
            <a:r>
              <a:rPr lang="fr-FR" sz="2400" dirty="0" smtClean="0"/>
              <a:t> et récupère la clé pour se connecter et envoyer le texte au service cognitif d’Azure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AutoNum type="arabicParenR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service cognitif d’Azure renvoie le résultat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 programme qui le traite et le retourne à l’utilisateur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Focus sur Service Analyse de Texte :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Script (2/4)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86056"/>
          </a:xfrm>
        </p:spPr>
        <p:txBody>
          <a:bodyPr>
            <a:normAutofit/>
          </a:bodyPr>
          <a:lstStyle/>
          <a:p>
            <a:pPr algn="just"/>
            <a:r>
              <a:rPr lang="fr-FR" sz="2200" dirty="0" smtClean="0"/>
              <a:t>Fonction interne </a:t>
            </a:r>
            <a:r>
              <a:rPr lang="fr-FR" sz="2200" dirty="0" err="1" smtClean="0"/>
              <a:t>get_authentification</a:t>
            </a:r>
            <a:r>
              <a:rPr lang="fr-FR" sz="2200" dirty="0" smtClean="0"/>
              <a:t> : pour s’authentifier au service cognitif d’Azure via un appel au </a:t>
            </a:r>
            <a:r>
              <a:rPr lang="fr-FR" sz="2200" dirty="0" err="1" smtClean="0"/>
              <a:t>keyvault</a:t>
            </a:r>
            <a:endParaRPr lang="fr-FR" sz="2200" dirty="0" smtClean="0"/>
          </a:p>
          <a:p>
            <a:pPr algn="just"/>
            <a:r>
              <a:rPr lang="fr-FR" sz="2200" dirty="0" smtClean="0"/>
              <a:t>Fonction  interne </a:t>
            </a:r>
            <a:r>
              <a:rPr lang="fr-FR" sz="2200" dirty="0" err="1" smtClean="0"/>
              <a:t>get_detection_language</a:t>
            </a:r>
            <a:r>
              <a:rPr lang="fr-FR" sz="2200" dirty="0" smtClean="0"/>
              <a:t>  qui prend en entrer un texte et qui renvoie la réponse formatée de l’API (langue, code iso et score)</a:t>
            </a:r>
          </a:p>
          <a:p>
            <a:pPr algn="just"/>
            <a:r>
              <a:rPr lang="fr-FR" sz="2200" dirty="0" smtClean="0"/>
              <a:t>Fonction DETECT_LANG qui prend 1 paramètre –e</a:t>
            </a:r>
          </a:p>
          <a:p>
            <a:pPr algn="just"/>
            <a:endParaRPr lang="fr-FR" sz="22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5667418"/>
            <a:ext cx="1357290" cy="119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214818"/>
            <a:ext cx="6657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Focus sur Service Analyse de Texte :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Démo live (3/4)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428736"/>
            <a:ext cx="8472518" cy="4697427"/>
          </a:xfrm>
        </p:spPr>
        <p:txBody>
          <a:bodyPr>
            <a:normAutofit fontScale="40000" lnSpcReduction="20000"/>
          </a:bodyPr>
          <a:lstStyle/>
          <a:p>
            <a:pPr marL="514350" indent="-514350" algn="just">
              <a:buFontTx/>
              <a:buChar char="-"/>
            </a:pPr>
            <a:r>
              <a:rPr lang="en-US" dirty="0" smtClean="0"/>
              <a:t>Anton (or Antonius) Maria </a:t>
            </a:r>
            <a:r>
              <a:rPr lang="en-US" dirty="0" err="1" smtClean="0"/>
              <a:t>Schyrleus</a:t>
            </a:r>
            <a:r>
              <a:rPr lang="en-US" dirty="0" smtClean="0"/>
              <a:t> (also </a:t>
            </a:r>
            <a:r>
              <a:rPr lang="en-US" dirty="0" err="1" smtClean="0"/>
              <a:t>Schyrl</a:t>
            </a:r>
            <a:r>
              <a:rPr lang="en-US" dirty="0" smtClean="0"/>
              <a:t>, </a:t>
            </a:r>
            <a:r>
              <a:rPr lang="en-US" dirty="0" err="1" smtClean="0"/>
              <a:t>Schyrle</a:t>
            </a:r>
            <a:r>
              <a:rPr lang="en-US" dirty="0" smtClean="0"/>
              <a:t>) of </a:t>
            </a:r>
            <a:r>
              <a:rPr lang="en-US" dirty="0" err="1" smtClean="0"/>
              <a:t>Rheita</a:t>
            </a:r>
            <a:r>
              <a:rPr lang="en-US" dirty="0" smtClean="0"/>
              <a:t> (1604–1660) ((in Czech) </a:t>
            </a:r>
            <a:r>
              <a:rPr lang="en-US" dirty="0" err="1" smtClean="0"/>
              <a:t>Antonín</a:t>
            </a:r>
            <a:r>
              <a:rPr lang="en-US" dirty="0" smtClean="0"/>
              <a:t> Maria </a:t>
            </a:r>
            <a:r>
              <a:rPr lang="en-US" dirty="0" err="1" smtClean="0"/>
              <a:t>Šírek</a:t>
            </a:r>
            <a:r>
              <a:rPr lang="en-US" dirty="0" smtClean="0"/>
              <a:t> z </a:t>
            </a:r>
            <a:r>
              <a:rPr lang="en-US" dirty="0" err="1" smtClean="0"/>
              <a:t>Reity</a:t>
            </a:r>
            <a:r>
              <a:rPr lang="en-US" dirty="0" smtClean="0"/>
              <a:t>) was an astronomer and optician.</a:t>
            </a:r>
            <a:br>
              <a:rPr lang="en-US" dirty="0" smtClean="0"/>
            </a:br>
            <a:r>
              <a:rPr lang="en-US" dirty="0" smtClean="0"/>
              <a:t>He developed several inverting and erecting eyepieces, and was the maker of </a:t>
            </a:r>
            <a:r>
              <a:rPr lang="en-US" dirty="0" err="1" smtClean="0"/>
              <a:t>Kepler’s</a:t>
            </a:r>
            <a:r>
              <a:rPr lang="en-US" dirty="0" smtClean="0"/>
              <a:t> telescope.</a:t>
            </a:r>
            <a:br>
              <a:rPr lang="en-US" dirty="0" smtClean="0"/>
            </a:br>
            <a:r>
              <a:rPr lang="en-US" dirty="0" smtClean="0"/>
              <a:t>Things appear more alive with the binocular telescope, he wrote, doubly as exact so to speak, as well as large and bright.  [1] His binocular telescope is the precursor to our binoculars.</a:t>
            </a:r>
          </a:p>
          <a:p>
            <a:pPr marL="514350" indent="-514350" algn="just">
              <a:buFontTx/>
              <a:buChar char="-"/>
            </a:pPr>
            <a:endParaRPr lang="en-US" dirty="0" smtClean="0"/>
          </a:p>
          <a:p>
            <a:pPr marL="514350" indent="-514350" algn="just">
              <a:buFontTx/>
              <a:buChar char="-"/>
            </a:pPr>
            <a:r>
              <a:rPr lang="fr-FR" dirty="0" smtClean="0"/>
              <a:t>La réduction des clubs de l'élite entamée en 1994 aboutit à une poule unique de seize clubs en 2004 (Top 16), réduite à quatorze clubs en 2005 (Top 14). Pour encourager le spectacle, le système de points de bonus en usage dans l'hémisphère Sud et en Coupe du monde est mis en place : un point de bonus défensif inscrit pour une défaite de sept points d'écart ou moins; un point de bonus offensif pour quatre essais marqués. En 2007, ce barème de bonus est adapté à l'usage domestique : le bonus offensif est accordé à l'équipe qui inscrit trois essais de plus que son adversaire, tandis que le bonus défensif est accordé pour une défaite de cinq points ou moins.</a:t>
            </a:r>
          </a:p>
          <a:p>
            <a:pPr marL="514350" indent="-514350" algn="just">
              <a:buFontTx/>
              <a:buChar char="-"/>
            </a:pPr>
            <a:endParaRPr lang="fr-FR" dirty="0" smtClean="0"/>
          </a:p>
          <a:p>
            <a:pPr marL="514350" indent="-514350" algn="just">
              <a:buFontTx/>
              <a:buChar char="-"/>
            </a:pPr>
            <a:r>
              <a:rPr lang="es-ES" dirty="0" smtClean="0"/>
              <a:t>2014 debía de ser la temporada de la consagración de </a:t>
            </a:r>
            <a:r>
              <a:rPr lang="es-ES" dirty="0" err="1" smtClean="0"/>
              <a:t>Elissonde</a:t>
            </a:r>
            <a:r>
              <a:rPr lang="es-ES" dirty="0" smtClean="0"/>
              <a:t>, pero no fue así.</a:t>
            </a:r>
            <a:br>
              <a:rPr lang="es-ES" dirty="0" smtClean="0"/>
            </a:br>
            <a:r>
              <a:rPr lang="es-ES" dirty="0" smtClean="0"/>
              <a:t>Comenzó su temporada de nuevo en el Tour de Omán pero no repitió el éxito del año pasado, y esta vez fue </a:t>
            </a:r>
            <a:r>
              <a:rPr lang="es-ES" dirty="0" smtClean="0"/>
              <a:t>21 en </a:t>
            </a:r>
            <a:r>
              <a:rPr lang="es-ES" dirty="0" smtClean="0"/>
              <a:t>la clasificación general final.</a:t>
            </a:r>
            <a:br>
              <a:rPr lang="es-ES" dirty="0" smtClean="0"/>
            </a:br>
            <a:r>
              <a:rPr lang="es-ES" dirty="0" smtClean="0"/>
              <a:t> En el Tour de </a:t>
            </a:r>
            <a:r>
              <a:rPr lang="es-ES" dirty="0" err="1" smtClean="0"/>
              <a:t>l'Ain</a:t>
            </a:r>
            <a:r>
              <a:rPr lang="es-ES" dirty="0" smtClean="0"/>
              <a:t> en el que el año pasado se llevó la clasificación de los jóvenes, solo puso ser </a:t>
            </a:r>
            <a:r>
              <a:rPr lang="es-ES" dirty="0" smtClean="0"/>
              <a:t>13.</a:t>
            </a:r>
            <a:endParaRPr lang="es-ES" dirty="0" smtClean="0"/>
          </a:p>
          <a:p>
            <a:pPr marL="514350" indent="-514350" algn="just">
              <a:buFontTx/>
              <a:buChar char="-"/>
            </a:pPr>
            <a:endParaRPr lang="es-ES" dirty="0" smtClean="0"/>
          </a:p>
          <a:p>
            <a:pPr marL="514350" indent="-514350" algn="just">
              <a:buFontTx/>
              <a:buChar char="-"/>
            </a:pPr>
            <a:r>
              <a:rPr lang="fr-FR" altLang="zh-TW" dirty="0" smtClean="0"/>
              <a:t>2009</a:t>
            </a:r>
            <a:r>
              <a:rPr lang="zh-TW" altLang="fr-FR" dirty="0" smtClean="0"/>
              <a:t>年</a:t>
            </a:r>
            <a:r>
              <a:rPr lang="fr-FR" altLang="zh-TW" dirty="0" smtClean="0"/>
              <a:t>1</a:t>
            </a:r>
            <a:r>
              <a:rPr lang="zh-TW" altLang="fr-FR" dirty="0" smtClean="0"/>
              <a:t>月</a:t>
            </a:r>
            <a:r>
              <a:rPr lang="fr-FR" altLang="zh-TW" dirty="0" smtClean="0"/>
              <a:t>21</a:t>
            </a:r>
            <a:r>
              <a:rPr lang="zh-TW" altLang="fr-FR" dirty="0" smtClean="0"/>
              <a:t>日，民主進步黨第</a:t>
            </a:r>
            <a:r>
              <a:rPr lang="fr-FR" altLang="zh-TW" dirty="0" smtClean="0"/>
              <a:t>13</a:t>
            </a:r>
            <a:r>
              <a:rPr lang="zh-TW" altLang="fr-FR" dirty="0" smtClean="0"/>
              <a:t>屆第五次中執會正式通過由賴代表參選</a:t>
            </a:r>
            <a:r>
              <a:rPr lang="fr-FR" altLang="zh-TW" dirty="0" smtClean="0"/>
              <a:t>2009</a:t>
            </a:r>
            <a:r>
              <a:rPr lang="zh-TW" altLang="fr-FR" dirty="0" smtClean="0"/>
              <a:t>年台南市長選舉。俄而逢大臺南市縣合併，改制為直轄市一案通過，於民主進步黨「臺南市長黨內民意調查」順利出線，確定代表該黨出征</a:t>
            </a:r>
            <a:r>
              <a:rPr lang="fr-FR" altLang="zh-TW" dirty="0" smtClean="0"/>
              <a:t>2010</a:t>
            </a:r>
            <a:r>
              <a:rPr lang="zh-TW" altLang="fr-FR" dirty="0" smtClean="0"/>
              <a:t>年改制後大臺南市長選舉，賴清德旋即宣布投入第一屆臺南直轄市長黨內初選。</a:t>
            </a:r>
            <a:endParaRPr lang="fr-FR" altLang="zh-TW" dirty="0" smtClean="0"/>
          </a:p>
          <a:p>
            <a:pPr marL="514350" indent="-514350" algn="just">
              <a:buFontTx/>
              <a:buChar char="-"/>
            </a:pPr>
            <a:endParaRPr lang="fr-FR" dirty="0" smtClean="0"/>
          </a:p>
          <a:p>
            <a:pPr marL="514350" indent="-514350" algn="just">
              <a:buFontTx/>
              <a:buChar char="-"/>
            </a:pPr>
            <a:r>
              <a:rPr lang="hi-IN" dirty="0" smtClean="0"/>
              <a:t>उद्यान आभा तूफ़ान एक्स्प्रेस 3007 भारतीय रेल द्वारा संचालित एक मेल एक्स्प्रेस ट्रेन है। यह ट्रेन हावड़ा जंक्शन रेलवे स्टेशन (स्टेशन कोड:</a:t>
            </a:r>
            <a:r>
              <a:rPr lang="fr-FR" dirty="0" smtClean="0"/>
              <a:t>HWH) </a:t>
            </a:r>
            <a:r>
              <a:rPr lang="hi-IN" dirty="0" smtClean="0"/>
              <a:t>से 09:45</a:t>
            </a:r>
            <a:r>
              <a:rPr lang="fr-FR" dirty="0" smtClean="0"/>
              <a:t>AM </a:t>
            </a:r>
            <a:r>
              <a:rPr lang="hi-IN" dirty="0" smtClean="0"/>
              <a:t>बजे छूटती है और मुग़ल सराय जंक्शन रेलवे स्टेशन (स्टेशन कोड:</a:t>
            </a:r>
            <a:r>
              <a:rPr lang="fr-FR" dirty="0" smtClean="0"/>
              <a:t>MGS) </a:t>
            </a:r>
            <a:r>
              <a:rPr lang="hi-IN" dirty="0" smtClean="0"/>
              <a:t>पर 02:15</a:t>
            </a:r>
            <a:r>
              <a:rPr lang="fr-FR" dirty="0" smtClean="0"/>
              <a:t>AM </a:t>
            </a:r>
            <a:r>
              <a:rPr lang="hi-IN" dirty="0" smtClean="0"/>
              <a:t>बजे पहुंचती है। इसकी यात्रा अवधि है 16 घंटे 30 मिनट।</a:t>
            </a:r>
            <a:endParaRPr lang="fr-F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710" y="5667418"/>
            <a:ext cx="1357290" cy="1190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0070C0"/>
                </a:solidFill>
              </a:rPr>
              <a:t>Focus sur Service Analyse de Texte :</a:t>
            </a:r>
            <a:br>
              <a:rPr lang="fr-FR" b="1" dirty="0" smtClean="0">
                <a:solidFill>
                  <a:srgbClr val="0070C0"/>
                </a:solidFill>
              </a:rPr>
            </a:br>
            <a:r>
              <a:rPr lang="fr-FR" b="1" dirty="0" smtClean="0">
                <a:solidFill>
                  <a:srgbClr val="0070C0"/>
                </a:solidFill>
              </a:rPr>
              <a:t>conclusion de l’étude (4/4)</a:t>
            </a:r>
            <a:endParaRPr lang="fr-FR" b="1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5855390"/>
            <a:ext cx="1142976" cy="100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1214414" y="1785927"/>
          <a:ext cx="6715172" cy="4762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/>
                <a:gridCol w="3357586"/>
              </a:tblGrid>
              <a:tr h="380858">
                <a:tc>
                  <a:txBody>
                    <a:bodyPr/>
                    <a:lstStyle/>
                    <a:p>
                      <a:r>
                        <a:rPr lang="fr-FR" dirty="0" smtClean="0"/>
                        <a:t> 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/>
                </a:tc>
              </a:tr>
              <a:tr h="1220833">
                <a:tc>
                  <a:txBody>
                    <a:bodyPr/>
                    <a:lstStyle/>
                    <a:p>
                      <a:r>
                        <a:rPr lang="fr-FR" dirty="0" smtClean="0"/>
                        <a:t>API facile d’utilisation et sécurisé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Coût</a:t>
                      </a:r>
                      <a:r>
                        <a:rPr lang="fr-FR" baseline="0" dirty="0" smtClean="0"/>
                        <a:t> important : </a:t>
                      </a:r>
                      <a:r>
                        <a:rPr lang="fr-FR" dirty="0" smtClean="0"/>
                        <a:t>plus de 10 millions d’appels : 0.25$ par appel (limite : 1 000 caractères).</a:t>
                      </a:r>
                      <a:endParaRPr lang="fr-FR" dirty="0"/>
                    </a:p>
                  </a:txBody>
                  <a:tcPr/>
                </a:tc>
              </a:tr>
              <a:tr h="657372">
                <a:tc>
                  <a:txBody>
                    <a:bodyPr/>
                    <a:lstStyle/>
                    <a:p>
                      <a:r>
                        <a:rPr lang="fr-FR" dirty="0" smtClean="0"/>
                        <a:t>Gain de</a:t>
                      </a:r>
                      <a:r>
                        <a:rPr lang="fr-FR" baseline="0" dirty="0" smtClean="0"/>
                        <a:t> temps : développement d’un modèle complexe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Performance : 400ms</a:t>
                      </a:r>
                      <a:endParaRPr lang="fr-FR" dirty="0"/>
                    </a:p>
                  </a:txBody>
                  <a:tcPr/>
                </a:tc>
              </a:tr>
              <a:tr h="1069663">
                <a:tc>
                  <a:txBody>
                    <a:bodyPr/>
                    <a:lstStyle/>
                    <a:p>
                      <a:r>
                        <a:rPr lang="fr-FR" dirty="0" smtClean="0"/>
                        <a:t>Haute</a:t>
                      </a:r>
                      <a:r>
                        <a:rPr lang="fr-FR" baseline="0" dirty="0" smtClean="0"/>
                        <a:t> disponibilité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115 langues pris en charge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&gt; traitement spécial pour les langues non</a:t>
                      </a:r>
                      <a:r>
                        <a:rPr lang="fr-FR" baseline="0" dirty="0" smtClean="0"/>
                        <a:t> supportés par le système?</a:t>
                      </a:r>
                      <a:endParaRPr lang="fr-FR" dirty="0"/>
                    </a:p>
                  </a:txBody>
                  <a:tcPr/>
                </a:tc>
              </a:tr>
              <a:tr h="657372">
                <a:tc>
                  <a:txBody>
                    <a:bodyPr/>
                    <a:lstStyle/>
                    <a:p>
                      <a:r>
                        <a:rPr lang="fr-FR" dirty="0" smtClean="0"/>
                        <a:t>Support Microsoft</a:t>
                      </a:r>
                      <a:r>
                        <a:rPr lang="fr-FR" baseline="0" dirty="0" smtClean="0"/>
                        <a:t> (délai de réponse)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57372">
                <a:tc>
                  <a:txBody>
                    <a:bodyPr/>
                    <a:lstStyle/>
                    <a:p>
                      <a:r>
                        <a:rPr lang="fr-FR" dirty="0" smtClean="0"/>
                        <a:t>Maintenance</a:t>
                      </a:r>
                      <a:r>
                        <a:rPr lang="fr-FR" baseline="0" dirty="0" smtClean="0"/>
                        <a:t> par Microsoft donc pas de surcoût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8301</TotalTime>
  <Words>457</Words>
  <Application>Microsoft Office PowerPoint</Application>
  <PresentationFormat>Affichage à l'écran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Réinventons l’expérience client : Première fonctionnalité : Polyglotte</vt:lpstr>
      <vt:lpstr>Plan</vt:lpstr>
      <vt:lpstr>Contexte (1/2)</vt:lpstr>
      <vt:lpstr>Fonctionnalité : Polyglotte (2/2)</vt:lpstr>
      <vt:lpstr>Focus sur Service Analyse de Texte : Comment ça marche ?</vt:lpstr>
      <vt:lpstr>Focus sur Service Analyse de Texte : POC : Architecture de l’application (1/3)</vt:lpstr>
      <vt:lpstr>Focus sur Service Analyse de Texte : Script (2/4)</vt:lpstr>
      <vt:lpstr>Focus sur Service Analyse de Texte : Démo live (3/4)</vt:lpstr>
      <vt:lpstr>Focus sur Service Analyse de Texte : conclusion de l’étude (4/4)</vt:lpstr>
      <vt:lpstr>Autres pistes à explorer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Réinventons l’expérience client : Première fonctionnalité : Polyglotte</dc:title>
  <dc:creator>Aurel aa</dc:creator>
  <cp:lastModifiedBy>Aurel aa</cp:lastModifiedBy>
  <cp:revision>168</cp:revision>
  <dcterms:created xsi:type="dcterms:W3CDTF">2021-10-17T09:39:35Z</dcterms:created>
  <dcterms:modified xsi:type="dcterms:W3CDTF">2021-10-28T22:24:34Z</dcterms:modified>
</cp:coreProperties>
</file>