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3" r:id="rId9"/>
    <p:sldId id="274" r:id="rId10"/>
    <p:sldId id="273" r:id="rId11"/>
    <p:sldId id="266" r:id="rId12"/>
    <p:sldId id="275" r:id="rId13"/>
    <p:sldId id="276" r:id="rId14"/>
    <p:sldId id="277" r:id="rId15"/>
    <p:sldId id="278" r:id="rId16"/>
    <p:sldId id="272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61" r:id="rId26"/>
  </p:sldIdLst>
  <p:sldSz cx="9144000" cy="5145088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EB8"/>
    <a:srgbClr val="BEEAED"/>
    <a:srgbClr val="92DCE2"/>
    <a:srgbClr val="3F35FD"/>
    <a:srgbClr val="0B02BE"/>
  </p:clrMru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419" autoAdjust="0"/>
    <p:restoredTop sz="94660"/>
  </p:normalViewPr>
  <p:slideViewPr>
    <p:cSldViewPr>
      <p:cViewPr varScale="1">
        <p:scale>
          <a:sx n="145" d="100"/>
          <a:sy n="145" d="100"/>
        </p:scale>
        <p:origin x="-1098" y="-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6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rgbClr val="32AEB8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CA50-B75B-423A-B363-B409AB8BDAE5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FC16-89F3-4FEB-BE7A-F5B682AC8B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CA50-B75B-423A-B363-B409AB8BDAE5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FC16-89F3-4FEB-BE7A-F5B682AC8B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CA50-B75B-423A-B363-B409AB8BDAE5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FC16-89F3-4FEB-BE7A-F5B682AC8B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CA50-B75B-423A-B363-B409AB8BDAE5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FC16-89F3-4FEB-BE7A-F5B682AC8B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CA50-B75B-423A-B363-B409AB8BDAE5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FC16-89F3-4FEB-BE7A-F5B682AC8B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CA50-B75B-423A-B363-B409AB8BDAE5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FC16-89F3-4FEB-BE7A-F5B682AC8B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 userDrawn="1"/>
        </p:nvGrpSpPr>
        <p:grpSpPr>
          <a:xfrm>
            <a:off x="357158" y="785800"/>
            <a:ext cx="1052368" cy="3696329"/>
            <a:chOff x="4058860" y="987781"/>
            <a:chExt cx="1052368" cy="3696329"/>
          </a:xfrm>
        </p:grpSpPr>
        <p:sp>
          <p:nvSpPr>
            <p:cNvPr id="7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273174" y="1891296"/>
              <a:ext cx="214798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solidFill>
              <a:srgbClr val="BEEA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solidFill>
              <a:srgbClr val="92D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1"/>
          </p:nvPr>
        </p:nvSpPr>
        <p:spPr>
          <a:xfrm>
            <a:off x="2000250" y="1214438"/>
            <a:ext cx="6286500" cy="32162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25">
            <a:extLst>
              <a:ext uri="{FF2B5EF4-FFF2-40B4-BE49-F238E27FC236}">
                <a16:creationId xmlns:a16="http://schemas.microsoft.com/office/drawing/2014/main" xmlns="" id="{52D20C77-1959-465A-BBD9-151B90E4EC3D}"/>
              </a:ext>
            </a:extLst>
          </p:cNvPr>
          <p:cNvSpPr>
            <a:spLocks noChangeAspect="1"/>
          </p:cNvSpPr>
          <p:nvPr userDrawn="1"/>
        </p:nvSpPr>
        <p:spPr>
          <a:xfrm rot="2616936">
            <a:off x="312103" y="954181"/>
            <a:ext cx="2538688" cy="254214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>
          <a:xfrm>
            <a:off x="2786063" y="1357312"/>
            <a:ext cx="5643589" cy="3358371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1571603" y="0"/>
            <a:ext cx="7572397" cy="71437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 smtClean="0"/>
              <a:t>Titre : Cliquez pour modifier les styles du texte d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2" y="0"/>
            <a:ext cx="36000" cy="51435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5968" y="1311750"/>
            <a:ext cx="180000" cy="2520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9144000" cy="71437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 smtClean="0"/>
              <a:t>Titre : Cliquez pour modifier les styles du texte d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714374" y="1214438"/>
            <a:ext cx="7643839" cy="335837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9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000" y="1643056"/>
            <a:ext cx="3357586" cy="250033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CA50-B75B-423A-B363-B409AB8BDAE5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FC16-89F3-4FEB-BE7A-F5B682AC8B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CA50-B75B-423A-B363-B409AB8BDAE5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FC16-89F3-4FEB-BE7A-F5B682AC8B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CA50-B75B-423A-B363-B409AB8BDAE5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FC16-89F3-4FEB-BE7A-F5B682AC8B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CA50-B75B-423A-B363-B409AB8BDAE5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FC16-89F3-4FEB-BE7A-F5B682AC8B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CA50-B75B-423A-B363-B409AB8BDAE5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FC16-89F3-4FEB-BE7A-F5B682AC8B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61" r:id="rId4"/>
    <p:sldLayoutId id="2147483660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685800" y="1598313"/>
            <a:ext cx="7772400" cy="1102859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latin typeface="Palatino Linotype" pitchFamily="18" charset="0"/>
                <a:ea typeface="맑은 고딕" pitchFamily="50" charset="-127"/>
              </a:rPr>
              <a:t>Application </a:t>
            </a:r>
            <a:br>
              <a:rPr lang="en-US" altLang="ko-KR" sz="2400" b="1" dirty="0" smtClean="0">
                <a:latin typeface="Palatino Linotype" pitchFamily="18" charset="0"/>
                <a:ea typeface="맑은 고딕" pitchFamily="50" charset="-127"/>
              </a:rPr>
            </a:br>
            <a:r>
              <a:rPr lang="en-US" altLang="ko-KR" sz="2400" b="1" dirty="0" smtClean="0">
                <a:latin typeface="Palatino Linotype" pitchFamily="18" charset="0"/>
                <a:ea typeface="맑은 고딕" pitchFamily="50" charset="-127"/>
              </a:rPr>
              <a:t>de</a:t>
            </a:r>
            <a:br>
              <a:rPr lang="en-US" altLang="ko-KR" sz="2400" b="1" dirty="0" smtClean="0">
                <a:latin typeface="Palatino Linotype" pitchFamily="18" charset="0"/>
                <a:ea typeface="맑은 고딕" pitchFamily="50" charset="-127"/>
              </a:rPr>
            </a:br>
            <a:r>
              <a:rPr lang="en-US" altLang="ko-KR" sz="2400" b="1" dirty="0" err="1" smtClean="0">
                <a:latin typeface="Palatino Linotype" pitchFamily="18" charset="0"/>
                <a:ea typeface="맑은 고딕" pitchFamily="50" charset="-127"/>
              </a:rPr>
              <a:t>recommandation</a:t>
            </a:r>
            <a:r>
              <a:rPr lang="en-US" altLang="ko-KR" sz="2400" b="1" dirty="0" smtClean="0">
                <a:latin typeface="Palatino Linotype" pitchFamily="18" charset="0"/>
                <a:ea typeface="맑은 고딕" pitchFamily="50" charset="-127"/>
              </a:rPr>
              <a:t> de </a:t>
            </a:r>
            <a:r>
              <a:rPr lang="en-US" altLang="ko-KR" sz="2400" b="1" dirty="0" err="1" smtClean="0">
                <a:latin typeface="Palatino Linotype" pitchFamily="18" charset="0"/>
                <a:ea typeface="맑은 고딕" pitchFamily="50" charset="-127"/>
              </a:rPr>
              <a:t>contenu</a:t>
            </a:r>
            <a:r>
              <a:rPr lang="en-US" altLang="ko-KR" sz="2400" b="1" dirty="0" smtClean="0">
                <a:latin typeface="Palatino Linotype" pitchFamily="18" charset="0"/>
                <a:ea typeface="맑은 고딕" pitchFamily="50" charset="-127"/>
              </a:rPr>
              <a:t/>
            </a:r>
            <a:br>
              <a:rPr lang="en-US" altLang="ko-KR" sz="2400" b="1" dirty="0" smtClean="0">
                <a:latin typeface="Palatino Linotype" pitchFamily="18" charset="0"/>
                <a:ea typeface="맑은 고딕" pitchFamily="50" charset="-127"/>
              </a:rPr>
            </a:br>
            <a:endParaRPr lang="fr-FR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298" y="215090"/>
            <a:ext cx="2285710" cy="107157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71437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Système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 de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recommandation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 : collaborative filtering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cxnSp>
        <p:nvCxnSpPr>
          <p:cNvPr id="7" name="Straight Connector 13"/>
          <p:cNvCxnSpPr/>
          <p:nvPr/>
        </p:nvCxnSpPr>
        <p:spPr>
          <a:xfrm rot="5400000">
            <a:off x="3108315" y="2964659"/>
            <a:ext cx="4071172" cy="794"/>
          </a:xfrm>
          <a:prstGeom prst="line">
            <a:avLst/>
          </a:prstGeom>
          <a:ln w="31750">
            <a:solidFill>
              <a:srgbClr val="32AE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5357818" y="1786726"/>
          <a:ext cx="3643340" cy="19280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0835"/>
                <a:gridCol w="910835"/>
                <a:gridCol w="910835"/>
                <a:gridCol w="910835"/>
              </a:tblGrid>
              <a:tr h="64267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>
                          <a:latin typeface="Palatino Linotype" pitchFamily="18" charset="0"/>
                        </a:rPr>
                        <a:t>Algo</a:t>
                      </a:r>
                      <a:r>
                        <a:rPr lang="fr-FR" sz="1400" dirty="0" smtClean="0">
                          <a:latin typeface="Palatino Linotype" pitchFamily="18" charset="0"/>
                        </a:rPr>
                        <a:t>.</a:t>
                      </a:r>
                      <a:endParaRPr lang="fr-FR" sz="1400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 err="1">
                          <a:latin typeface="Palatino Linotype" pitchFamily="18" charset="0"/>
                        </a:rPr>
                        <a:t>test_rmse</a:t>
                      </a:r>
                      <a:endParaRPr lang="fr-FR" sz="1400" dirty="0">
                        <a:latin typeface="Palatino Linotype" pitchFamily="18" charset="0"/>
                      </a:endParaRPr>
                    </a:p>
                  </a:txBody>
                  <a:tcPr marL="76200" marR="76200" marT="38100" marB="38100" anchor="ctr"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 err="1">
                          <a:latin typeface="Palatino Linotype" pitchFamily="18" charset="0"/>
                        </a:rPr>
                        <a:t>fit_time</a:t>
                      </a:r>
                      <a:endParaRPr lang="fr-FR" sz="1400" dirty="0">
                        <a:latin typeface="Palatino Linotype" pitchFamily="18" charset="0"/>
                      </a:endParaRPr>
                    </a:p>
                  </a:txBody>
                  <a:tcPr marL="76200" marR="76200" marT="38100" marB="38100" anchor="ctr"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 err="1">
                          <a:latin typeface="Palatino Linotype" pitchFamily="18" charset="0"/>
                        </a:rPr>
                        <a:t>test_time</a:t>
                      </a:r>
                      <a:endParaRPr lang="fr-FR" sz="1400" dirty="0">
                        <a:latin typeface="Palatino Linotype" pitchFamily="18" charset="0"/>
                      </a:endParaRPr>
                    </a:p>
                  </a:txBody>
                  <a:tcPr marL="76200" marR="76200" marT="38100" marB="38100" anchor="ctr">
                    <a:solidFill>
                      <a:srgbClr val="32AEB8"/>
                    </a:solidFill>
                  </a:tcPr>
                </a:tc>
              </a:tr>
              <a:tr h="642677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latin typeface="Palatino Linotype" pitchFamily="18" charset="0"/>
                        </a:rPr>
                        <a:t>SVD</a:t>
                      </a:r>
                      <a:endParaRPr lang="fr-FR" sz="1400" b="0" dirty="0">
                        <a:latin typeface="Palatino Linotype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Palatino Linotype" pitchFamily="18" charset="0"/>
                        </a:rPr>
                        <a:t>0.82</a:t>
                      </a:r>
                      <a:endParaRPr lang="fr-FR" sz="1400" dirty="0">
                        <a:latin typeface="Palatino Linotype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Palatino Linotype" pitchFamily="18" charset="0"/>
                        </a:rPr>
                        <a:t>157.57</a:t>
                      </a:r>
                      <a:endParaRPr lang="fr-FR" sz="1400" dirty="0">
                        <a:latin typeface="Palatino Linotype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Palatino Linotype" pitchFamily="18" charset="0"/>
                        </a:rPr>
                        <a:t>3.6</a:t>
                      </a:r>
                      <a:endParaRPr lang="fr-FR" sz="1400" dirty="0">
                        <a:latin typeface="Palatino Linotype" pitchFamily="18" charset="0"/>
                      </a:endParaRPr>
                    </a:p>
                  </a:txBody>
                  <a:tcPr marL="76200" marR="76200" marT="38100" marB="38100" anchor="ctr"/>
                </a:tc>
              </a:tr>
              <a:tr h="642677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latin typeface="Palatino Linotype" pitchFamily="18" charset="0"/>
                        </a:rPr>
                        <a:t>NMF</a:t>
                      </a:r>
                      <a:endParaRPr lang="fr-FR" sz="1400" b="0" dirty="0">
                        <a:latin typeface="Palatino Linotype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Palatino Linotype" pitchFamily="18" charset="0"/>
                        </a:rPr>
                        <a:t>0.82</a:t>
                      </a:r>
                      <a:endParaRPr lang="fr-FR" sz="1400" dirty="0">
                        <a:latin typeface="Palatino Linotype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Palatino Linotype" pitchFamily="18" charset="0"/>
                        </a:rPr>
                        <a:t>184.62</a:t>
                      </a:r>
                      <a:endParaRPr lang="fr-FR" sz="1400" dirty="0">
                        <a:latin typeface="Palatino Linotype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Palatino Linotype" pitchFamily="18" charset="0"/>
                        </a:rPr>
                        <a:t>2.94</a:t>
                      </a:r>
                      <a:endParaRPr lang="fr-FR" sz="1400" dirty="0">
                        <a:latin typeface="Palatino Linotype" pitchFamily="18" charset="0"/>
                      </a:endParaRPr>
                    </a:p>
                  </a:txBody>
                  <a:tcPr marL="76200" marR="76200" marT="38100" marB="38100" anchor="ctr"/>
                </a:tc>
              </a:tr>
            </a:tbl>
          </a:graphicData>
        </a:graphic>
      </p:graphicFrame>
      <p:sp>
        <p:nvSpPr>
          <p:cNvPr id="18" name="ZoneTexte 17"/>
          <p:cNvSpPr txBox="1"/>
          <p:nvPr/>
        </p:nvSpPr>
        <p:spPr>
          <a:xfrm>
            <a:off x="357158" y="2001040"/>
            <a:ext cx="4357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endParaRPr lang="fr-FR" dirty="0">
              <a:latin typeface="Palatino Linotype" pitchFamily="18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fr-FR" dirty="0" smtClean="0">
                <a:latin typeface="Palatino Linotype" pitchFamily="18" charset="0"/>
              </a:rPr>
              <a:t>Choix de SVD, meilleur compromis</a:t>
            </a:r>
            <a:endParaRPr lang="fr-FR" dirty="0">
              <a:latin typeface="Palatino Linotype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endParaRPr lang="fr-FR" dirty="0" smtClean="0">
              <a:latin typeface="Palatino Linotype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endParaRPr lang="fr-FR" dirty="0">
              <a:latin typeface="Palatino Linotype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714375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Comparaison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 des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systèmes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 de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recommandation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28596" y="2889920"/>
            <a:ext cx="807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dirty="0">
                <a:latin typeface="Palatino Linotype" pitchFamily="18" charset="0"/>
              </a:rPr>
              <a:t> </a:t>
            </a:r>
            <a:r>
              <a:rPr lang="fr-FR" dirty="0" smtClean="0">
                <a:latin typeface="Palatino Linotype" pitchFamily="18" charset="0"/>
              </a:rPr>
              <a:t>Chaque système de recommandation a ses avantages et ses inconvénients</a:t>
            </a:r>
          </a:p>
          <a:p>
            <a:r>
              <a:rPr lang="fr-FR" dirty="0" smtClean="0">
                <a:latin typeface="Palatino Linotype" pitchFamily="18" charset="0"/>
              </a:rPr>
              <a:t>Cependant, nous ne détenons pas de note pour chaque article lu par l’utilisateur. </a:t>
            </a:r>
          </a:p>
          <a:p>
            <a:endParaRPr lang="fr-FR" dirty="0" smtClean="0">
              <a:latin typeface="Palatino Linotyp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Palatino Linotype" pitchFamily="18" charset="0"/>
              </a:rPr>
              <a:t> Le système de recommandation basé sur le contenu sera donc un choix plus adapté au vu de nos données disponibles.</a:t>
            </a:r>
            <a:endParaRPr lang="fr-FR" dirty="0">
              <a:latin typeface="Palatino Linotype" pitchFamily="18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500005" y="928676"/>
          <a:ext cx="8286838" cy="16173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9579"/>
                <a:gridCol w="3267139"/>
                <a:gridCol w="3550120"/>
              </a:tblGrid>
              <a:tr h="337146">
                <a:tc>
                  <a:txBody>
                    <a:bodyPr/>
                    <a:lstStyle/>
                    <a:p>
                      <a:endParaRPr lang="fr-FR" sz="1200" dirty="0">
                        <a:latin typeface="Palatino Linotype" pitchFamily="18" charset="0"/>
                      </a:endParaRPr>
                    </a:p>
                  </a:txBody>
                  <a:tcPr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Palatino Linotype" pitchFamily="18" charset="0"/>
                        </a:rPr>
                        <a:t>Avantages</a:t>
                      </a:r>
                      <a:endParaRPr lang="fr-FR" sz="1200" dirty="0">
                        <a:latin typeface="Palatino Linotype" pitchFamily="18" charset="0"/>
                      </a:endParaRPr>
                    </a:p>
                  </a:txBody>
                  <a:tcPr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Palatino Linotype" pitchFamily="18" charset="0"/>
                        </a:rPr>
                        <a:t>Inconvénients</a:t>
                      </a:r>
                      <a:endParaRPr lang="fr-FR" sz="1200" dirty="0">
                        <a:latin typeface="Palatino Linotype" pitchFamily="18" charset="0"/>
                      </a:endParaRPr>
                    </a:p>
                  </a:txBody>
                  <a:tcPr>
                    <a:solidFill>
                      <a:srgbClr val="32AEB8"/>
                    </a:solidFill>
                  </a:tcPr>
                </a:tc>
              </a:tr>
              <a:tr h="415659"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latin typeface="Palatino Linotype" pitchFamily="18" charset="0"/>
                        </a:rPr>
                        <a:t>Based</a:t>
                      </a:r>
                      <a:r>
                        <a:rPr lang="fr-FR" sz="1200" baseline="0" dirty="0" smtClean="0">
                          <a:latin typeface="Palatino Linotype" pitchFamily="18" charset="0"/>
                        </a:rPr>
                        <a:t>-content</a:t>
                      </a:r>
                      <a:endParaRPr lang="fr-FR" sz="1200" dirty="0"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fr-FR" sz="1200" baseline="0" dirty="0" smtClean="0">
                          <a:latin typeface="Palatino Linotype" pitchFamily="18" charset="0"/>
                        </a:rPr>
                        <a:t> Rapide à mettre en œuvre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r-FR" sz="1200" baseline="0" dirty="0" smtClean="0">
                          <a:latin typeface="Palatino Linotype" pitchFamily="18" charset="0"/>
                        </a:rPr>
                        <a:t> Adapté aux petits volumes de données</a:t>
                      </a:r>
                      <a:endParaRPr lang="fr-FR" sz="1200" dirty="0"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Palatino Linotype" pitchFamily="18" charset="0"/>
                        </a:rPr>
                        <a:t>Matrice résultat peut être très importante et provoquer d’important problème de mémoire</a:t>
                      </a:r>
                    </a:p>
                  </a:txBody>
                  <a:tcPr/>
                </a:tc>
              </a:tr>
              <a:tr h="748187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Palatino Linotype" pitchFamily="18" charset="0"/>
                        </a:rPr>
                        <a:t>Collaborative</a:t>
                      </a:r>
                      <a:r>
                        <a:rPr lang="fr-FR" sz="1200" baseline="0" dirty="0" smtClean="0">
                          <a:latin typeface="Palatino Linotype" pitchFamily="18" charset="0"/>
                        </a:rPr>
                        <a:t> </a:t>
                      </a:r>
                      <a:r>
                        <a:rPr lang="fr-FR" sz="1200" baseline="0" dirty="0" err="1" smtClean="0">
                          <a:latin typeface="Palatino Linotype" pitchFamily="18" charset="0"/>
                        </a:rPr>
                        <a:t>filtering</a:t>
                      </a:r>
                      <a:endParaRPr lang="fr-FR" sz="1200" dirty="0"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fr-FR" sz="1200" baseline="0" dirty="0" smtClean="0">
                          <a:latin typeface="Palatino Linotype" pitchFamily="18" charset="0"/>
                        </a:rPr>
                        <a:t>Adapté aux volumes important de données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200" baseline="0" dirty="0" smtClean="0">
                          <a:latin typeface="Palatino Linotype" pitchFamily="18" charset="0"/>
                        </a:rPr>
                        <a:t> Plus précis si nous avons le taux de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aseline="0" dirty="0" smtClean="0">
                          <a:latin typeface="Palatino Linotype" pitchFamily="18" charset="0"/>
                        </a:rPr>
                        <a:t>préférence des utilisateurs</a:t>
                      </a:r>
                      <a:endParaRPr lang="fr-FR" sz="1200" dirty="0" smtClean="0">
                        <a:latin typeface="Palatino Linotype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fr-FR" sz="1200" baseline="0" dirty="0" smtClean="0"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200" baseline="0" dirty="0" smtClean="0">
                          <a:latin typeface="Palatino Linotype" pitchFamily="18" charset="0"/>
                        </a:rPr>
                        <a:t>Plus long à mettre en œuvre : recherche du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aseline="0" dirty="0" smtClean="0">
                          <a:latin typeface="Palatino Linotype" pitchFamily="18" charset="0"/>
                        </a:rPr>
                        <a:t>meilleur algorithme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200" baseline="0" dirty="0" smtClean="0">
                          <a:latin typeface="Palatino Linotype" pitchFamily="18" charset="0"/>
                        </a:rPr>
                        <a:t> Calcul assez long et lourd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714375"/>
          </a:xfrm>
        </p:spPr>
        <p:txBody>
          <a:bodyPr>
            <a:normAutofit/>
          </a:bodyPr>
          <a:lstStyle/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Architecture MVP de l’application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cxnSp>
        <p:nvCxnSpPr>
          <p:cNvPr id="7" name="Straight Connector 13"/>
          <p:cNvCxnSpPr/>
          <p:nvPr/>
        </p:nvCxnSpPr>
        <p:spPr>
          <a:xfrm rot="5400000">
            <a:off x="3108315" y="2964659"/>
            <a:ext cx="4071172" cy="794"/>
          </a:xfrm>
          <a:prstGeom prst="line">
            <a:avLst/>
          </a:prstGeom>
          <a:ln w="31750">
            <a:solidFill>
              <a:srgbClr val="32AE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28596" y="2286792"/>
            <a:ext cx="4357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Palatino Linotype" pitchFamily="18" charset="0"/>
                <a:cs typeface="Arial" pitchFamily="34" charset="0"/>
              </a:rPr>
              <a:t>Système de recommandation : </a:t>
            </a:r>
            <a:r>
              <a:rPr lang="fr-FR" b="1" dirty="0" err="1" smtClean="0">
                <a:latin typeface="Palatino Linotype" pitchFamily="18" charset="0"/>
                <a:cs typeface="Arial" pitchFamily="34" charset="0"/>
              </a:rPr>
              <a:t>based</a:t>
            </a:r>
            <a:r>
              <a:rPr lang="fr-FR" b="1" dirty="0" smtClean="0">
                <a:latin typeface="Palatino Linotype" pitchFamily="18" charset="0"/>
                <a:cs typeface="Arial" pitchFamily="34" charset="0"/>
              </a:rPr>
              <a:t> content et collaborative </a:t>
            </a:r>
            <a:r>
              <a:rPr lang="fr-FR" b="1" dirty="0" err="1" smtClean="0">
                <a:latin typeface="Palatino Linotype" pitchFamily="18" charset="0"/>
                <a:cs typeface="Arial" pitchFamily="34" charset="0"/>
              </a:rPr>
              <a:t>filtering</a:t>
            </a:r>
            <a:r>
              <a:rPr lang="fr-FR" b="1" dirty="0" smtClean="0">
                <a:latin typeface="Palatino Linotype" pitchFamily="18" charset="0"/>
                <a:cs typeface="Arial" pitchFamily="34" charset="0"/>
              </a:rPr>
              <a:t> au choix</a:t>
            </a:r>
          </a:p>
        </p:txBody>
      </p:sp>
      <p:pic>
        <p:nvPicPr>
          <p:cNvPr id="6" name="Image 5" descr="schema_archi_ci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1072346"/>
            <a:ext cx="3429006" cy="34290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714375"/>
          </a:xfrm>
        </p:spPr>
        <p:txBody>
          <a:bodyPr>
            <a:normAutofit/>
          </a:bodyPr>
          <a:lstStyle/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Architecture fonctionnelle de l’application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cxnSp>
        <p:nvCxnSpPr>
          <p:cNvPr id="7" name="Straight Connector 13"/>
          <p:cNvCxnSpPr/>
          <p:nvPr/>
        </p:nvCxnSpPr>
        <p:spPr>
          <a:xfrm rot="5400000">
            <a:off x="3108315" y="2964659"/>
            <a:ext cx="4071172" cy="794"/>
          </a:xfrm>
          <a:prstGeom prst="line">
            <a:avLst/>
          </a:prstGeom>
          <a:ln w="31750">
            <a:solidFill>
              <a:srgbClr val="32AE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57158" y="1000908"/>
            <a:ext cx="46434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 smtClean="0">
                <a:latin typeface="Palatino Linotype" pitchFamily="18" charset="0"/>
              </a:rPr>
              <a:t>Qu’est ce qu’une azure fonction </a:t>
            </a:r>
            <a:r>
              <a:rPr lang="fr-FR" sz="1200" b="1" dirty="0" err="1" smtClean="0">
                <a:latin typeface="Palatino Linotype" pitchFamily="18" charset="0"/>
              </a:rPr>
              <a:t>serverless</a:t>
            </a:r>
            <a:r>
              <a:rPr lang="fr-FR" sz="1200" b="1" dirty="0" smtClean="0">
                <a:latin typeface="Palatino Linotype" pitchFamily="18" charset="0"/>
              </a:rPr>
              <a:t> ?</a:t>
            </a: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Azure </a:t>
            </a:r>
            <a:r>
              <a:rPr lang="fr-FR" sz="1200" dirty="0" err="1" smtClean="0">
                <a:latin typeface="Palatino Linotype" pitchFamily="18" charset="0"/>
              </a:rPr>
              <a:t>Functions</a:t>
            </a:r>
            <a:r>
              <a:rPr lang="fr-FR" sz="1200" dirty="0" smtClean="0">
                <a:latin typeface="Palatino Linotype" pitchFamily="18" charset="0"/>
              </a:rPr>
              <a:t> est une solution sans serveur permet d'écrire</a:t>
            </a: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moins de code, de maintenir moins d'infrastructure et de réduire</a:t>
            </a:r>
          </a:p>
          <a:p>
            <a:pPr algn="just"/>
            <a:r>
              <a:rPr lang="fr-FR" sz="1200" dirty="0">
                <a:latin typeface="Palatino Linotype" pitchFamily="18" charset="0"/>
              </a:rPr>
              <a:t>l</a:t>
            </a:r>
            <a:r>
              <a:rPr lang="fr-FR" sz="1200" dirty="0" smtClean="0">
                <a:latin typeface="Palatino Linotype" pitchFamily="18" charset="0"/>
              </a:rPr>
              <a:t>es coûts. Il n’y a pas de déploiement et de maintenance de serveurs. L'infrastructure </a:t>
            </a:r>
            <a:r>
              <a:rPr lang="fr-FR" sz="1200" dirty="0" err="1" smtClean="0">
                <a:latin typeface="Palatino Linotype" pitchFamily="18" charset="0"/>
              </a:rPr>
              <a:t>cloud</a:t>
            </a:r>
            <a:r>
              <a:rPr lang="fr-FR" sz="1200" dirty="0" smtClean="0">
                <a:latin typeface="Palatino Linotype" pitchFamily="18" charset="0"/>
              </a:rPr>
              <a:t> fournit toutes les ressources à jour nécessaires pour faire fonctionner les applications</a:t>
            </a:r>
            <a:endParaRPr lang="fr-FR" sz="1200" b="1" dirty="0" smtClean="0">
              <a:latin typeface="Palatino Linotype" pitchFamily="18" charset="0"/>
            </a:endParaRPr>
          </a:p>
          <a:p>
            <a:pPr algn="just">
              <a:buFontTx/>
              <a:buAutoNum type="arabicParenR"/>
            </a:pPr>
            <a:endParaRPr lang="fr-FR" sz="1200" b="1" dirty="0" smtClean="0">
              <a:latin typeface="Palatino Linotype" pitchFamily="18" charset="0"/>
            </a:endParaRPr>
          </a:p>
          <a:p>
            <a:pPr algn="just"/>
            <a:r>
              <a:rPr lang="fr-FR" sz="1200" b="1" dirty="0" smtClean="0">
                <a:latin typeface="Palatino Linotype" pitchFamily="18" charset="0"/>
              </a:rPr>
              <a:t>Notre application : </a:t>
            </a:r>
          </a:p>
          <a:p>
            <a:pPr algn="just">
              <a:buFontTx/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 Choix du système de recommandation</a:t>
            </a:r>
          </a:p>
          <a:p>
            <a:pPr algn="just">
              <a:buFontTx/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 Envoie de l’id utilisateur à l’azure fonction </a:t>
            </a:r>
          </a:p>
          <a:p>
            <a:pPr algn="just"/>
            <a:r>
              <a:rPr lang="fr-FR" sz="1200" dirty="0">
                <a:latin typeface="Palatino Linotype" pitchFamily="18" charset="0"/>
              </a:rPr>
              <a:t>c</a:t>
            </a:r>
            <a:r>
              <a:rPr lang="fr-FR" sz="1200" dirty="0" smtClean="0">
                <a:latin typeface="Palatino Linotype" pitchFamily="18" charset="0"/>
              </a:rPr>
              <a:t>orrespondante (selon le système de </a:t>
            </a: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Recommandation)</a:t>
            </a:r>
          </a:p>
          <a:p>
            <a:pPr algn="just">
              <a:buFont typeface="+mj-lt"/>
              <a:buAutoNum type="arabicParenR" startAt="3"/>
            </a:pPr>
            <a:r>
              <a:rPr lang="fr-FR" sz="1200" dirty="0" smtClean="0">
                <a:latin typeface="Palatino Linotype" pitchFamily="18" charset="0"/>
              </a:rPr>
              <a:t> L’azure fonction renvoie le résultat </a:t>
            </a: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à l’application</a:t>
            </a:r>
          </a:p>
          <a:p>
            <a:pPr algn="just">
              <a:buFont typeface="+mj-lt"/>
              <a:buAutoNum type="arabicParenR" startAt="4"/>
            </a:pPr>
            <a:r>
              <a:rPr lang="fr-FR" sz="1200" dirty="0" smtClean="0">
                <a:latin typeface="Palatino Linotype" pitchFamily="18" charset="0"/>
              </a:rPr>
              <a:t> La page web affiche le résultat obtenu</a:t>
            </a:r>
          </a:p>
          <a:p>
            <a:pPr algn="just"/>
            <a:endParaRPr lang="fr-FR" sz="1200" dirty="0" smtClean="0">
              <a:latin typeface="Palatino Linotype" pitchFamily="18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286660"/>
            <a:ext cx="3538524" cy="208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71437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Architecture Cible : 3 solutions</a:t>
            </a:r>
          </a:p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1 : Basé sur le contenu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cxnSp>
        <p:nvCxnSpPr>
          <p:cNvPr id="7" name="Straight Connector 13"/>
          <p:cNvCxnSpPr/>
          <p:nvPr/>
        </p:nvCxnSpPr>
        <p:spPr>
          <a:xfrm rot="5400000">
            <a:off x="1822431" y="2821783"/>
            <a:ext cx="4071172" cy="794"/>
          </a:xfrm>
          <a:prstGeom prst="line">
            <a:avLst/>
          </a:prstGeom>
          <a:ln w="31750">
            <a:solidFill>
              <a:srgbClr val="32AE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57158" y="1786726"/>
            <a:ext cx="3286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latin typeface="Palatino Linotype" pitchFamily="18" charset="0"/>
              </a:rPr>
              <a:t>Système de recommandation : </a:t>
            </a:r>
            <a:r>
              <a:rPr lang="fr-FR" sz="1200" b="1" dirty="0" err="1" smtClean="0">
                <a:latin typeface="Palatino Linotype" pitchFamily="18" charset="0"/>
              </a:rPr>
              <a:t>based</a:t>
            </a:r>
            <a:r>
              <a:rPr lang="fr-FR" sz="1200" b="1" dirty="0" smtClean="0">
                <a:latin typeface="Palatino Linotype" pitchFamily="18" charset="0"/>
              </a:rPr>
              <a:t> content</a:t>
            </a:r>
          </a:p>
          <a:p>
            <a:pPr algn="just"/>
            <a:endParaRPr lang="fr-FR" sz="1200" dirty="0" smtClean="0">
              <a:latin typeface="Palatino Linotype" pitchFamily="18" charset="0"/>
            </a:endParaRP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L’architecture cible intègrera les données dans une base de données </a:t>
            </a:r>
            <a:r>
              <a:rPr lang="fr-FR" sz="1200" dirty="0" err="1" smtClean="0">
                <a:latin typeface="Palatino Linotype" pitchFamily="18" charset="0"/>
              </a:rPr>
              <a:t>CosmosDb</a:t>
            </a:r>
            <a:r>
              <a:rPr lang="fr-FR" sz="1200" dirty="0" smtClean="0">
                <a:latin typeface="Palatino Linotype" pitchFamily="18" charset="0"/>
              </a:rPr>
              <a:t> qui pourra </a:t>
            </a: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directement être interroger par l’Azure fonction. L’ajout d’utilisateur ne sera </a:t>
            </a: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donc pas un problème</a:t>
            </a:r>
          </a:p>
        </p:txBody>
      </p:sp>
      <p:pic>
        <p:nvPicPr>
          <p:cNvPr id="6" name="Image 5" descr="schema_archi_cible_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1143784"/>
            <a:ext cx="4838170" cy="2597056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rot="5400000" flipH="1" flipV="1">
            <a:off x="5357818" y="2286792"/>
            <a:ext cx="285752" cy="2857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 flipH="1" flipV="1">
            <a:off x="6143636" y="2215354"/>
            <a:ext cx="285752" cy="2857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5400000" flipH="1" flipV="1">
            <a:off x="5607851" y="3108329"/>
            <a:ext cx="571504" cy="50006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71437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Architecture Cible : 3 solutions</a:t>
            </a:r>
          </a:p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2 : Collaborative </a:t>
            </a:r>
            <a:r>
              <a:rPr lang="fr-FR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filtering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cxnSp>
        <p:nvCxnSpPr>
          <p:cNvPr id="7" name="Straight Connector 13"/>
          <p:cNvCxnSpPr/>
          <p:nvPr/>
        </p:nvCxnSpPr>
        <p:spPr>
          <a:xfrm rot="5400000">
            <a:off x="1822431" y="2821783"/>
            <a:ext cx="4071172" cy="794"/>
          </a:xfrm>
          <a:prstGeom prst="line">
            <a:avLst/>
          </a:prstGeom>
          <a:ln w="31750">
            <a:solidFill>
              <a:srgbClr val="32AE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57158" y="1786726"/>
            <a:ext cx="32861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latin typeface="Palatino Linotype" pitchFamily="18" charset="0"/>
              </a:rPr>
              <a:t>Système de recommandation : </a:t>
            </a:r>
            <a:r>
              <a:rPr lang="fr-FR" sz="1200" b="1" dirty="0" smtClean="0">
                <a:latin typeface="Palatino Linotype" pitchFamily="18" charset="0"/>
              </a:rPr>
              <a:t>collaborative </a:t>
            </a:r>
            <a:r>
              <a:rPr lang="fr-FR" sz="1200" b="1" dirty="0" err="1" smtClean="0">
                <a:latin typeface="Palatino Linotype" pitchFamily="18" charset="0"/>
              </a:rPr>
              <a:t>fitering</a:t>
            </a:r>
            <a:endParaRPr lang="fr-FR" sz="1200" b="1" dirty="0" smtClean="0">
              <a:latin typeface="Palatino Linotype" pitchFamily="18" charset="0"/>
            </a:endParaRPr>
          </a:p>
          <a:p>
            <a:pPr algn="just"/>
            <a:endParaRPr lang="fr-FR" sz="1200" dirty="0" smtClean="0">
              <a:latin typeface="Palatino Linotype" pitchFamily="18" charset="0"/>
            </a:endParaRP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L’architecture cible intégrera :</a:t>
            </a: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- Les données dans une base de données </a:t>
            </a:r>
            <a:r>
              <a:rPr lang="fr-FR" sz="1200" dirty="0" err="1" smtClean="0">
                <a:latin typeface="Palatino Linotype" pitchFamily="18" charset="0"/>
              </a:rPr>
              <a:t>CosmosDb</a:t>
            </a:r>
            <a:r>
              <a:rPr lang="fr-FR" sz="1200" dirty="0" smtClean="0">
                <a:latin typeface="Palatino Linotype" pitchFamily="18" charset="0"/>
              </a:rPr>
              <a:t> qui pourra directement être interroger par l’Azure fonction.</a:t>
            </a: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L’ajout d’utilisateur ne sera donc pas un problème</a:t>
            </a: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- une autre azure fonction pour mettre à jour le modèle</a:t>
            </a:r>
          </a:p>
        </p:txBody>
      </p:sp>
      <p:pic>
        <p:nvPicPr>
          <p:cNvPr id="8" name="Image 7" descr="schema_archi_cible_v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8" y="1000908"/>
            <a:ext cx="5057804" cy="3515058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 rot="5400000" flipH="1" flipV="1">
            <a:off x="5786446" y="3001172"/>
            <a:ext cx="214314" cy="21431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71437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Architecture Cible : 3 solutions</a:t>
            </a:r>
          </a:p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3 : recommandé par Microsoft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cxnSp>
        <p:nvCxnSpPr>
          <p:cNvPr id="7" name="Straight Connector 13"/>
          <p:cNvCxnSpPr/>
          <p:nvPr/>
        </p:nvCxnSpPr>
        <p:spPr>
          <a:xfrm rot="5400000">
            <a:off x="2893604" y="2536428"/>
            <a:ext cx="3500462" cy="794"/>
          </a:xfrm>
          <a:prstGeom prst="line">
            <a:avLst/>
          </a:prstGeom>
          <a:ln w="31750">
            <a:solidFill>
              <a:srgbClr val="32AE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28596" y="786595"/>
            <a:ext cx="4143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latin typeface="Palatino Linotype" pitchFamily="18" charset="0"/>
              </a:rPr>
              <a:t>Cette architecture réalisée par Azure : entraînement et </a:t>
            </a: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déploiement d’une API en temps réel</a:t>
            </a:r>
          </a:p>
          <a:p>
            <a:pPr algn="just"/>
            <a:endParaRPr lang="fr-FR" sz="1200" dirty="0" smtClean="0">
              <a:latin typeface="Palatino Linotype" pitchFamily="18" charset="0"/>
            </a:endParaRPr>
          </a:p>
          <a:p>
            <a:pPr marL="228600" indent="-228600" algn="just"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Suivre les comportements des utilisateurs</a:t>
            </a:r>
          </a:p>
          <a:p>
            <a:pPr algn="just"/>
            <a:endParaRPr lang="fr-FR" sz="1200" dirty="0" smtClean="0">
              <a:latin typeface="Palatino Linotype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000908"/>
            <a:ext cx="3827641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4714812" y="3644114"/>
            <a:ext cx="4143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/>
              <a:t>Architecture de référence par Microsoft sur Azure</a:t>
            </a:r>
          </a:p>
          <a:p>
            <a:r>
              <a:rPr lang="fr-FR" sz="800" b="1" i="1" dirty="0" smtClean="0"/>
              <a:t>Source</a:t>
            </a:r>
            <a:r>
              <a:rPr lang="fr-FR" sz="800" i="1" dirty="0" smtClean="0"/>
              <a:t> : https://learn.microsoft.com/fr-fr/azure/architecture/reference-architectures/ai/real-time-recommendation</a:t>
            </a:r>
            <a:endParaRPr lang="fr-FR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71437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Architecture Cible : 3 solutions</a:t>
            </a:r>
          </a:p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3 : recommandé par Microsoft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cxnSp>
        <p:nvCxnSpPr>
          <p:cNvPr id="7" name="Straight Connector 13"/>
          <p:cNvCxnSpPr/>
          <p:nvPr/>
        </p:nvCxnSpPr>
        <p:spPr>
          <a:xfrm rot="5400000">
            <a:off x="2893604" y="2536428"/>
            <a:ext cx="3500462" cy="794"/>
          </a:xfrm>
          <a:prstGeom prst="line">
            <a:avLst/>
          </a:prstGeom>
          <a:ln w="31750">
            <a:solidFill>
              <a:srgbClr val="32AE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28596" y="786595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latin typeface="Palatino Linotype" pitchFamily="18" charset="0"/>
              </a:rPr>
              <a:t>Cette architecture réalisée par Azure : entraînement et </a:t>
            </a: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déploiement d’une API en temps réel</a:t>
            </a:r>
          </a:p>
          <a:p>
            <a:pPr algn="just"/>
            <a:endParaRPr lang="fr-FR" sz="1200" dirty="0" smtClean="0">
              <a:latin typeface="Palatino Linotype" pitchFamily="18" charset="0"/>
            </a:endParaRPr>
          </a:p>
          <a:p>
            <a:pPr marL="228600" indent="-228600" algn="just"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Suivre les comportements des utilisateurs</a:t>
            </a:r>
          </a:p>
          <a:p>
            <a:pPr marL="228600" indent="-228600" algn="just"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Charger les données dans Azure </a:t>
            </a:r>
            <a:r>
              <a:rPr lang="fr-FR" sz="1200" dirty="0" err="1" smtClean="0">
                <a:latin typeface="Palatino Linotype" pitchFamily="18" charset="0"/>
              </a:rPr>
              <a:t>DataBricks</a:t>
            </a:r>
            <a:endParaRPr lang="fr-FR" sz="1200" dirty="0" smtClean="0">
              <a:latin typeface="Palatino Linotype" pitchFamily="18" charset="0"/>
            </a:endParaRPr>
          </a:p>
          <a:p>
            <a:pPr algn="just"/>
            <a:endParaRPr lang="fr-FR" sz="1200" dirty="0" smtClean="0">
              <a:latin typeface="Palatino Linotype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000908"/>
            <a:ext cx="3827641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4714812" y="3644114"/>
            <a:ext cx="4143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/>
              <a:t>Architecture de référence par Microsoft sur Azure</a:t>
            </a:r>
          </a:p>
          <a:p>
            <a:r>
              <a:rPr lang="fr-FR" sz="800" b="1" i="1" dirty="0" smtClean="0"/>
              <a:t>Source</a:t>
            </a:r>
            <a:r>
              <a:rPr lang="fr-FR" sz="800" i="1" dirty="0" smtClean="0"/>
              <a:t> : https://learn.microsoft.com/fr-fr/azure/architecture/reference-architectures/ai/real-time-recommendation</a:t>
            </a:r>
            <a:endParaRPr lang="fr-FR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71437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Architecture Cible : 3 solutions</a:t>
            </a:r>
          </a:p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3 : recommandé par Microsoft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cxnSp>
        <p:nvCxnSpPr>
          <p:cNvPr id="7" name="Straight Connector 13"/>
          <p:cNvCxnSpPr/>
          <p:nvPr/>
        </p:nvCxnSpPr>
        <p:spPr>
          <a:xfrm rot="5400000">
            <a:off x="2893604" y="2536428"/>
            <a:ext cx="3500462" cy="794"/>
          </a:xfrm>
          <a:prstGeom prst="line">
            <a:avLst/>
          </a:prstGeom>
          <a:ln w="31750">
            <a:solidFill>
              <a:srgbClr val="32AE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28596" y="786595"/>
            <a:ext cx="4143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latin typeface="Palatino Linotype" pitchFamily="18" charset="0"/>
              </a:rPr>
              <a:t>Cette architecture réalisée par Azure : entraînement et </a:t>
            </a: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déploiement d’une API en temps réel</a:t>
            </a:r>
          </a:p>
          <a:p>
            <a:pPr algn="just"/>
            <a:endParaRPr lang="fr-FR" sz="1200" dirty="0" smtClean="0">
              <a:latin typeface="Palatino Linotype" pitchFamily="18" charset="0"/>
            </a:endParaRPr>
          </a:p>
          <a:p>
            <a:pPr marL="228600" indent="-228600" algn="just"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Suivre les comportements des utilisateurs</a:t>
            </a:r>
          </a:p>
          <a:p>
            <a:pPr marL="228600" indent="-228600" algn="just"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Charger les données dans Azure </a:t>
            </a:r>
            <a:r>
              <a:rPr lang="fr-FR" sz="1200" dirty="0" err="1" smtClean="0">
                <a:latin typeface="Palatino Linotype" pitchFamily="18" charset="0"/>
              </a:rPr>
              <a:t>DataBricks</a:t>
            </a:r>
            <a:endParaRPr lang="fr-FR" sz="1200" dirty="0" smtClean="0">
              <a:latin typeface="Palatino Linotype" pitchFamily="18" charset="0"/>
            </a:endParaRPr>
          </a:p>
          <a:p>
            <a:pPr marL="228600" indent="-228600" algn="just">
              <a:buFontTx/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Préparer les données et les diviser en jeux d’entraînement et de test pour entraîner le modèle</a:t>
            </a:r>
          </a:p>
          <a:p>
            <a:pPr algn="just"/>
            <a:endParaRPr lang="fr-FR" sz="1200" dirty="0" smtClean="0">
              <a:latin typeface="Palatino Linotype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000908"/>
            <a:ext cx="3827641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4714812" y="3644114"/>
            <a:ext cx="4143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/>
              <a:t>Architecture de référence par Microsoft sur Azure</a:t>
            </a:r>
          </a:p>
          <a:p>
            <a:r>
              <a:rPr lang="fr-FR" sz="800" b="1" i="1" dirty="0" smtClean="0"/>
              <a:t>Source</a:t>
            </a:r>
            <a:r>
              <a:rPr lang="fr-FR" sz="800" i="1" dirty="0" smtClean="0"/>
              <a:t> : https://learn.microsoft.com/fr-fr/azure/architecture/reference-architectures/ai/real-time-recommendation</a:t>
            </a:r>
            <a:endParaRPr lang="fr-FR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71437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Architecture Cible : 3 solutions</a:t>
            </a:r>
          </a:p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3 : recommandé par Microsoft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cxnSp>
        <p:nvCxnSpPr>
          <p:cNvPr id="7" name="Straight Connector 13"/>
          <p:cNvCxnSpPr/>
          <p:nvPr/>
        </p:nvCxnSpPr>
        <p:spPr>
          <a:xfrm rot="5400000">
            <a:off x="2893604" y="2536428"/>
            <a:ext cx="3500462" cy="794"/>
          </a:xfrm>
          <a:prstGeom prst="line">
            <a:avLst/>
          </a:prstGeom>
          <a:ln w="31750">
            <a:solidFill>
              <a:srgbClr val="32AE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28596" y="786595"/>
            <a:ext cx="4143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latin typeface="Palatino Linotype" pitchFamily="18" charset="0"/>
              </a:rPr>
              <a:t>Cette architecture réalisée par Azure : entraînement et </a:t>
            </a: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déploiement d’une API en temps réel</a:t>
            </a:r>
          </a:p>
          <a:p>
            <a:pPr algn="just"/>
            <a:endParaRPr lang="fr-FR" sz="1200" dirty="0" smtClean="0">
              <a:latin typeface="Palatino Linotype" pitchFamily="18" charset="0"/>
            </a:endParaRPr>
          </a:p>
          <a:p>
            <a:pPr marL="228600" indent="-228600" algn="just"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Suivre les comportements des utilisateurs</a:t>
            </a:r>
          </a:p>
          <a:p>
            <a:pPr marL="228600" indent="-228600" algn="just"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Charger les données dans Azure </a:t>
            </a:r>
            <a:r>
              <a:rPr lang="fr-FR" sz="1200" dirty="0" err="1" smtClean="0">
                <a:latin typeface="Palatino Linotype" pitchFamily="18" charset="0"/>
              </a:rPr>
              <a:t>DataBricks</a:t>
            </a:r>
            <a:endParaRPr lang="fr-FR" sz="1200" dirty="0" smtClean="0">
              <a:latin typeface="Palatino Linotype" pitchFamily="18" charset="0"/>
            </a:endParaRPr>
          </a:p>
          <a:p>
            <a:pPr marL="228600" indent="-228600" algn="just">
              <a:buFontTx/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Préparer les données et les diviser en jeux d’entraînement et de test pour entraîner le modèle</a:t>
            </a:r>
          </a:p>
          <a:p>
            <a:pPr marL="228600" indent="-228600" algn="just">
              <a:buFont typeface="+mj-lt"/>
              <a:buAutoNum type="arabicParenR" startAt="4"/>
            </a:pPr>
            <a:r>
              <a:rPr lang="fr-FR" sz="1200" dirty="0" smtClean="0">
                <a:latin typeface="Palatino Linotype" pitchFamily="18" charset="0"/>
              </a:rPr>
              <a:t>Adapter le modèle </a:t>
            </a:r>
            <a:r>
              <a:rPr lang="fr-FR" sz="1200" dirty="0" err="1" smtClean="0">
                <a:latin typeface="Palatino Linotype" pitchFamily="18" charset="0"/>
              </a:rPr>
              <a:t>spark</a:t>
            </a:r>
            <a:r>
              <a:rPr lang="fr-FR" sz="1200" dirty="0" smtClean="0">
                <a:latin typeface="Palatino Linotype" pitchFamily="18" charset="0"/>
              </a:rPr>
              <a:t> collaborative </a:t>
            </a:r>
            <a:r>
              <a:rPr lang="fr-FR" sz="1200" dirty="0" err="1" smtClean="0">
                <a:latin typeface="Palatino Linotype" pitchFamily="18" charset="0"/>
              </a:rPr>
              <a:t>filtering</a:t>
            </a:r>
            <a:endParaRPr lang="fr-FR" sz="1200" dirty="0" smtClean="0">
              <a:latin typeface="Palatino Linotype" pitchFamily="18" charset="0"/>
            </a:endParaRPr>
          </a:p>
          <a:p>
            <a:pPr algn="just"/>
            <a:endParaRPr lang="fr-FR" sz="1200" dirty="0" smtClean="0">
              <a:latin typeface="Palatino Linotype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000908"/>
            <a:ext cx="3827641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4714812" y="3644114"/>
            <a:ext cx="4143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/>
              <a:t>Architecture de référence par Microsoft sur Azure</a:t>
            </a:r>
          </a:p>
          <a:p>
            <a:r>
              <a:rPr lang="fr-FR" sz="800" b="1" i="1" dirty="0" smtClean="0"/>
              <a:t>Source</a:t>
            </a:r>
            <a:r>
              <a:rPr lang="fr-FR" sz="800" i="1" dirty="0" smtClean="0"/>
              <a:t> : https://learn.microsoft.com/fr-fr/azure/architecture/reference-architectures/ai/real-time-recommendation</a:t>
            </a:r>
            <a:endParaRPr lang="fr-FR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786063" y="715156"/>
            <a:ext cx="5643589" cy="4000527"/>
          </a:xfrm>
        </p:spPr>
        <p:txBody>
          <a:bodyPr>
            <a:normAutofit fontScale="70000" lnSpcReduction="20000"/>
          </a:bodyPr>
          <a:lstStyle/>
          <a:p>
            <a:pPr marL="571500" lvl="0" indent="-571500">
              <a:lnSpc>
                <a:spcPct val="90000"/>
              </a:lnSpc>
              <a:spcBef>
                <a:spcPts val="1000"/>
              </a:spcBef>
              <a:buFont typeface="+mj-lt"/>
              <a:buAutoNum type="romanUcPeriod"/>
              <a:defRPr/>
            </a:pPr>
            <a:r>
              <a:rPr lang="en-US" dirty="0" err="1">
                <a:latin typeface="Palatino Linotype" pitchFamily="18" charset="0"/>
              </a:rPr>
              <a:t>Contexte</a:t>
            </a:r>
            <a:endParaRPr lang="en-US" dirty="0">
              <a:latin typeface="Palatino Linotype" pitchFamily="18" charset="0"/>
            </a:endParaRPr>
          </a:p>
          <a:p>
            <a:pPr marL="571500" lvl="0" indent="-571500">
              <a:lnSpc>
                <a:spcPct val="90000"/>
              </a:lnSpc>
              <a:spcBef>
                <a:spcPts val="1000"/>
              </a:spcBef>
              <a:buFont typeface="+mj-lt"/>
              <a:buAutoNum type="romanUcPeriod"/>
              <a:defRPr/>
            </a:pPr>
            <a:r>
              <a:rPr lang="en-US" dirty="0" err="1">
                <a:latin typeface="Palatino Linotype" pitchFamily="18" charset="0"/>
              </a:rPr>
              <a:t>Nos</a:t>
            </a:r>
            <a:r>
              <a:rPr lang="en-US" dirty="0">
                <a:latin typeface="Palatino Linotype" pitchFamily="18" charset="0"/>
              </a:rPr>
              <a:t> </a:t>
            </a:r>
            <a:r>
              <a:rPr lang="en-US" dirty="0" err="1">
                <a:latin typeface="Palatino Linotype" pitchFamily="18" charset="0"/>
              </a:rPr>
              <a:t>données</a:t>
            </a:r>
            <a:endParaRPr lang="en-US" dirty="0">
              <a:latin typeface="Palatino Linotype" pitchFamily="18" charset="0"/>
            </a:endParaRPr>
          </a:p>
          <a:p>
            <a:pPr marL="571500" lvl="0" indent="-571500">
              <a:lnSpc>
                <a:spcPct val="90000"/>
              </a:lnSpc>
              <a:spcBef>
                <a:spcPts val="1000"/>
              </a:spcBef>
              <a:buFont typeface="+mj-lt"/>
              <a:buAutoNum type="romanUcPeriod"/>
              <a:defRPr/>
            </a:pPr>
            <a:r>
              <a:rPr lang="en-US" dirty="0">
                <a:latin typeface="Palatino Linotype" pitchFamily="18" charset="0"/>
              </a:rPr>
              <a:t>Les </a:t>
            </a:r>
            <a:r>
              <a:rPr lang="en-US" dirty="0" err="1">
                <a:latin typeface="Palatino Linotype" pitchFamily="18" charset="0"/>
              </a:rPr>
              <a:t>Systèmes</a:t>
            </a:r>
            <a:r>
              <a:rPr lang="en-US" dirty="0">
                <a:latin typeface="Palatino Linotype" pitchFamily="18" charset="0"/>
              </a:rPr>
              <a:t> de </a:t>
            </a:r>
            <a:r>
              <a:rPr lang="en-US" dirty="0" err="1">
                <a:latin typeface="Palatino Linotype" pitchFamily="18" charset="0"/>
              </a:rPr>
              <a:t>recommandation</a:t>
            </a:r>
            <a:endParaRPr lang="en-US" dirty="0">
              <a:latin typeface="Palatino Linotype" pitchFamily="18" charset="0"/>
            </a:endParaRPr>
          </a:p>
          <a:p>
            <a:pPr marL="971550" lvl="1" indent="-571500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/>
            </a:pPr>
            <a:r>
              <a:rPr lang="en-US" dirty="0">
                <a:latin typeface="Palatino Linotype" pitchFamily="18" charset="0"/>
              </a:rPr>
              <a:t>Based-content</a:t>
            </a:r>
          </a:p>
          <a:p>
            <a:pPr marL="971550" lvl="1" indent="-571500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/>
            </a:pPr>
            <a:r>
              <a:rPr lang="en-US" dirty="0" smtClean="0">
                <a:latin typeface="Palatino Linotype" pitchFamily="18" charset="0"/>
              </a:rPr>
              <a:t>Collaborative filtering</a:t>
            </a:r>
            <a:endParaRPr lang="en-US" dirty="0">
              <a:latin typeface="Palatino Linotype" pitchFamily="18" charset="0"/>
            </a:endParaRPr>
          </a:p>
          <a:p>
            <a:pPr marL="971550" lvl="1" indent="-571500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/>
            </a:pPr>
            <a:r>
              <a:rPr lang="en-US" dirty="0" err="1">
                <a:latin typeface="Palatino Linotype" pitchFamily="18" charset="0"/>
              </a:rPr>
              <a:t>Comparaison</a:t>
            </a:r>
            <a:r>
              <a:rPr lang="en-US" dirty="0">
                <a:latin typeface="Palatino Linotype" pitchFamily="18" charset="0"/>
              </a:rPr>
              <a:t> des </a:t>
            </a:r>
            <a:r>
              <a:rPr lang="en-US" dirty="0" err="1">
                <a:latin typeface="Palatino Linotype" pitchFamily="18" charset="0"/>
              </a:rPr>
              <a:t>deux</a:t>
            </a:r>
            <a:r>
              <a:rPr lang="en-US" dirty="0">
                <a:latin typeface="Palatino Linotype" pitchFamily="18" charset="0"/>
              </a:rPr>
              <a:t> </a:t>
            </a:r>
            <a:r>
              <a:rPr lang="en-US" dirty="0" err="1">
                <a:latin typeface="Palatino Linotype" pitchFamily="18" charset="0"/>
              </a:rPr>
              <a:t>systèmes</a:t>
            </a:r>
            <a:r>
              <a:rPr lang="en-US" dirty="0">
                <a:latin typeface="Palatino Linotype" pitchFamily="18" charset="0"/>
              </a:rPr>
              <a:t> de </a:t>
            </a:r>
            <a:r>
              <a:rPr lang="en-US" dirty="0" err="1">
                <a:latin typeface="Palatino Linotype" pitchFamily="18" charset="0"/>
              </a:rPr>
              <a:t>recommandation</a:t>
            </a:r>
            <a:endParaRPr lang="en-US" dirty="0">
              <a:latin typeface="Palatino Linotype" pitchFamily="18" charset="0"/>
            </a:endParaRPr>
          </a:p>
          <a:p>
            <a:pPr marL="514350" indent="-571500">
              <a:lnSpc>
                <a:spcPct val="90000"/>
              </a:lnSpc>
              <a:spcBef>
                <a:spcPts val="500"/>
              </a:spcBef>
              <a:buFont typeface="+mj-lt"/>
              <a:buAutoNum type="romanUcPeriod"/>
              <a:defRPr/>
            </a:pPr>
            <a:r>
              <a:rPr lang="en-US" dirty="0" err="1">
                <a:latin typeface="Palatino Linotype" pitchFamily="18" charset="0"/>
              </a:rPr>
              <a:t>Déploiement</a:t>
            </a:r>
            <a:endParaRPr lang="en-US" dirty="0">
              <a:latin typeface="Palatino Linotype" pitchFamily="18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+mj-lt"/>
              <a:buAutoNum type="arabicParenR"/>
            </a:pPr>
            <a:r>
              <a:rPr lang="en-US" dirty="0" smtClean="0">
                <a:latin typeface="Palatino Linotype" pitchFamily="18" charset="0"/>
              </a:rPr>
              <a:t>Architecture MVP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+mj-lt"/>
              <a:buAutoNum type="arabicParenR"/>
            </a:pPr>
            <a:r>
              <a:rPr lang="en-US" dirty="0" smtClean="0">
                <a:latin typeface="Palatino Linotype" pitchFamily="18" charset="0"/>
              </a:rPr>
              <a:t>Architecture </a:t>
            </a:r>
            <a:r>
              <a:rPr lang="en-US" dirty="0" err="1" smtClean="0">
                <a:latin typeface="Palatino Linotype" pitchFamily="18" charset="0"/>
              </a:rPr>
              <a:t>fonctionnelle</a:t>
            </a:r>
            <a:r>
              <a:rPr lang="en-US" dirty="0" smtClean="0">
                <a:latin typeface="Palatino Linotype" pitchFamily="18" charset="0"/>
              </a:rPr>
              <a:t> de </a:t>
            </a:r>
            <a:r>
              <a:rPr lang="en-US" dirty="0" err="1" smtClean="0">
                <a:latin typeface="Palatino Linotype" pitchFamily="18" charset="0"/>
              </a:rPr>
              <a:t>l’application</a:t>
            </a:r>
            <a:r>
              <a:rPr lang="en-US" dirty="0" smtClean="0">
                <a:latin typeface="Palatino Linotype" pitchFamily="18" charset="0"/>
              </a:rPr>
              <a:t> (MVP)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+mj-lt"/>
              <a:buAutoNum type="arabicParenR"/>
            </a:pPr>
            <a:r>
              <a:rPr lang="en-US" dirty="0" smtClean="0">
                <a:latin typeface="Palatino Linotype" pitchFamily="18" charset="0"/>
              </a:rPr>
              <a:t>Architecture </a:t>
            </a:r>
            <a:r>
              <a:rPr lang="en-US" dirty="0" err="1" smtClean="0">
                <a:latin typeface="Palatino Linotype" pitchFamily="18" charset="0"/>
              </a:rPr>
              <a:t>cible</a:t>
            </a:r>
            <a:r>
              <a:rPr lang="en-US" dirty="0" smtClean="0">
                <a:latin typeface="Palatino Linotype" pitchFamily="18" charset="0"/>
              </a:rPr>
              <a:t> : 3 solutions</a:t>
            </a:r>
          </a:p>
          <a:p>
            <a:pPr marL="571500" lvl="0" indent="-571500">
              <a:lnSpc>
                <a:spcPct val="90000"/>
              </a:lnSpc>
              <a:spcBef>
                <a:spcPts val="1000"/>
              </a:spcBef>
              <a:buFont typeface="+mj-lt"/>
              <a:buAutoNum type="romanUcPeriod"/>
              <a:defRPr/>
            </a:pPr>
            <a:r>
              <a:rPr lang="en-US" dirty="0" smtClean="0">
                <a:latin typeface="Palatino Linotype" pitchFamily="18" charset="0"/>
              </a:rPr>
              <a:t>Conclusion</a:t>
            </a:r>
            <a:endParaRPr lang="en-US" dirty="0">
              <a:latin typeface="Palatino Linotype" pitchFamily="18" charset="0"/>
            </a:endParaRP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Plan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71437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Architecture Cible : 3 solutions</a:t>
            </a:r>
          </a:p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3 : recommandé par Microsoft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cxnSp>
        <p:nvCxnSpPr>
          <p:cNvPr id="7" name="Straight Connector 13"/>
          <p:cNvCxnSpPr/>
          <p:nvPr/>
        </p:nvCxnSpPr>
        <p:spPr>
          <a:xfrm rot="5400000">
            <a:off x="2893604" y="2536428"/>
            <a:ext cx="3500462" cy="794"/>
          </a:xfrm>
          <a:prstGeom prst="line">
            <a:avLst/>
          </a:prstGeom>
          <a:ln w="31750">
            <a:solidFill>
              <a:srgbClr val="32AE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28596" y="786595"/>
            <a:ext cx="414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latin typeface="Palatino Linotype" pitchFamily="18" charset="0"/>
              </a:rPr>
              <a:t>Cette architecture réalisée par Azure : entraînement et </a:t>
            </a: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déploiement d’une API en temps réel</a:t>
            </a:r>
          </a:p>
          <a:p>
            <a:pPr algn="just"/>
            <a:endParaRPr lang="fr-FR" sz="1200" dirty="0" smtClean="0">
              <a:latin typeface="Palatino Linotype" pitchFamily="18" charset="0"/>
            </a:endParaRPr>
          </a:p>
          <a:p>
            <a:pPr marL="228600" indent="-228600" algn="just"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Suivre les comportements des utilisateurs</a:t>
            </a:r>
          </a:p>
          <a:p>
            <a:pPr marL="228600" indent="-228600" algn="just"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Charger les données dans Azure </a:t>
            </a:r>
            <a:r>
              <a:rPr lang="fr-FR" sz="1200" dirty="0" err="1" smtClean="0">
                <a:latin typeface="Palatino Linotype" pitchFamily="18" charset="0"/>
              </a:rPr>
              <a:t>DataBricks</a:t>
            </a:r>
            <a:endParaRPr lang="fr-FR" sz="1200" dirty="0" smtClean="0">
              <a:latin typeface="Palatino Linotype" pitchFamily="18" charset="0"/>
            </a:endParaRPr>
          </a:p>
          <a:p>
            <a:pPr marL="228600" indent="-228600" algn="just">
              <a:buFontTx/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Préparer les données et les diviser en jeux d’entraînement et de test pour entraîner le modèle</a:t>
            </a:r>
          </a:p>
          <a:p>
            <a:pPr marL="228600" indent="-228600" algn="just">
              <a:buFont typeface="+mj-lt"/>
              <a:buAutoNum type="arabicParenR" startAt="4"/>
            </a:pPr>
            <a:r>
              <a:rPr lang="fr-FR" sz="1200" dirty="0" smtClean="0">
                <a:latin typeface="Palatino Linotype" pitchFamily="18" charset="0"/>
              </a:rPr>
              <a:t>Adapter le modèle </a:t>
            </a:r>
            <a:r>
              <a:rPr lang="fr-FR" sz="1200" dirty="0" err="1" smtClean="0">
                <a:latin typeface="Palatino Linotype" pitchFamily="18" charset="0"/>
              </a:rPr>
              <a:t>spark</a:t>
            </a:r>
            <a:r>
              <a:rPr lang="fr-FR" sz="1200" dirty="0" smtClean="0">
                <a:latin typeface="Palatino Linotype" pitchFamily="18" charset="0"/>
              </a:rPr>
              <a:t> collaborative </a:t>
            </a:r>
            <a:r>
              <a:rPr lang="fr-FR" sz="1200" dirty="0" err="1" smtClean="0">
                <a:latin typeface="Palatino Linotype" pitchFamily="18" charset="0"/>
              </a:rPr>
              <a:t>filtering</a:t>
            </a:r>
            <a:endParaRPr lang="fr-FR" sz="1200" dirty="0" smtClean="0">
              <a:latin typeface="Palatino Linotype" pitchFamily="18" charset="0"/>
            </a:endParaRPr>
          </a:p>
          <a:p>
            <a:pPr marL="228600" indent="-228600" algn="just">
              <a:buFontTx/>
              <a:buAutoNum type="arabicParenR" startAt="4"/>
            </a:pPr>
            <a:r>
              <a:rPr lang="fr-FR" sz="1200" dirty="0" smtClean="0">
                <a:latin typeface="Palatino Linotype" pitchFamily="18" charset="0"/>
              </a:rPr>
              <a:t>Évaluer la qualité du modèle à l’aide de métriques</a:t>
            </a:r>
          </a:p>
          <a:p>
            <a:pPr algn="just"/>
            <a:endParaRPr lang="fr-FR" sz="1200" dirty="0" smtClean="0">
              <a:latin typeface="Palatino Linotype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000908"/>
            <a:ext cx="3827641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4714812" y="3644114"/>
            <a:ext cx="4143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/>
              <a:t>Architecture de référence par Microsoft sur Azure</a:t>
            </a:r>
          </a:p>
          <a:p>
            <a:r>
              <a:rPr lang="fr-FR" sz="800" b="1" i="1" dirty="0" smtClean="0"/>
              <a:t>Source</a:t>
            </a:r>
            <a:r>
              <a:rPr lang="fr-FR" sz="800" i="1" dirty="0" smtClean="0"/>
              <a:t> : https://learn.microsoft.com/fr-fr/azure/architecture/reference-architectures/ai/real-time-recommendation</a:t>
            </a:r>
            <a:endParaRPr lang="fr-FR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71437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Architecture Cible : 3 solutions</a:t>
            </a:r>
          </a:p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3 : recommandé par Microsoft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cxnSp>
        <p:nvCxnSpPr>
          <p:cNvPr id="7" name="Straight Connector 13"/>
          <p:cNvCxnSpPr/>
          <p:nvPr/>
        </p:nvCxnSpPr>
        <p:spPr>
          <a:xfrm rot="5400000">
            <a:off x="2893604" y="2536428"/>
            <a:ext cx="3500462" cy="794"/>
          </a:xfrm>
          <a:prstGeom prst="line">
            <a:avLst/>
          </a:prstGeom>
          <a:ln w="31750">
            <a:solidFill>
              <a:srgbClr val="32AE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28596" y="786595"/>
            <a:ext cx="4143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latin typeface="Palatino Linotype" pitchFamily="18" charset="0"/>
              </a:rPr>
              <a:t>Cette architecture réalisée par Azure : entraînement et </a:t>
            </a: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déploiement d’une API en temps réel</a:t>
            </a:r>
          </a:p>
          <a:p>
            <a:pPr algn="just"/>
            <a:endParaRPr lang="fr-FR" sz="1200" dirty="0" smtClean="0">
              <a:latin typeface="Palatino Linotype" pitchFamily="18" charset="0"/>
            </a:endParaRPr>
          </a:p>
          <a:p>
            <a:pPr marL="228600" indent="-228600" algn="just"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Suivre les comportements des utilisateurs</a:t>
            </a:r>
          </a:p>
          <a:p>
            <a:pPr marL="228600" indent="-228600" algn="just"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Charger les données dans Azure </a:t>
            </a:r>
            <a:r>
              <a:rPr lang="fr-FR" sz="1200" dirty="0" err="1" smtClean="0">
                <a:latin typeface="Palatino Linotype" pitchFamily="18" charset="0"/>
              </a:rPr>
              <a:t>DataBricks</a:t>
            </a:r>
            <a:endParaRPr lang="fr-FR" sz="1200" dirty="0" smtClean="0">
              <a:latin typeface="Palatino Linotype" pitchFamily="18" charset="0"/>
            </a:endParaRPr>
          </a:p>
          <a:p>
            <a:pPr marL="228600" indent="-228600" algn="just">
              <a:buFontTx/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Préparer les données et les diviser en jeux d’entraînement et de test pour entraîner le modèle</a:t>
            </a:r>
          </a:p>
          <a:p>
            <a:pPr marL="228600" indent="-228600" algn="just">
              <a:buFont typeface="+mj-lt"/>
              <a:buAutoNum type="arabicParenR" startAt="4"/>
            </a:pPr>
            <a:r>
              <a:rPr lang="fr-FR" sz="1200" dirty="0" smtClean="0">
                <a:latin typeface="Palatino Linotype" pitchFamily="18" charset="0"/>
              </a:rPr>
              <a:t>Adapter le modèle </a:t>
            </a:r>
            <a:r>
              <a:rPr lang="fr-FR" sz="1200" dirty="0" err="1" smtClean="0">
                <a:latin typeface="Palatino Linotype" pitchFamily="18" charset="0"/>
              </a:rPr>
              <a:t>spark</a:t>
            </a:r>
            <a:r>
              <a:rPr lang="fr-FR" sz="1200" dirty="0" smtClean="0">
                <a:latin typeface="Palatino Linotype" pitchFamily="18" charset="0"/>
              </a:rPr>
              <a:t> collaborative </a:t>
            </a:r>
            <a:r>
              <a:rPr lang="fr-FR" sz="1200" dirty="0" err="1" smtClean="0">
                <a:latin typeface="Palatino Linotype" pitchFamily="18" charset="0"/>
              </a:rPr>
              <a:t>filtering</a:t>
            </a:r>
            <a:endParaRPr lang="fr-FR" sz="1200" dirty="0" smtClean="0">
              <a:latin typeface="Palatino Linotype" pitchFamily="18" charset="0"/>
            </a:endParaRPr>
          </a:p>
          <a:p>
            <a:pPr marL="228600" indent="-228600" algn="just">
              <a:buFontTx/>
              <a:buAutoNum type="arabicParenR" startAt="4"/>
            </a:pPr>
            <a:r>
              <a:rPr lang="fr-FR" sz="1200" dirty="0" smtClean="0">
                <a:latin typeface="Palatino Linotype" pitchFamily="18" charset="0"/>
              </a:rPr>
              <a:t>Évaluer la qualité du modèle à l’aide de métriques</a:t>
            </a:r>
          </a:p>
          <a:p>
            <a:pPr marL="228600" indent="-228600" algn="just">
              <a:buFontTx/>
              <a:buAutoNum type="arabicParenR" startAt="4"/>
            </a:pPr>
            <a:r>
              <a:rPr lang="fr-FR" sz="1200" dirty="0" smtClean="0">
                <a:latin typeface="Palatino Linotype" pitchFamily="18" charset="0"/>
              </a:rPr>
              <a:t>Calculer les 5 meilleures recommandations par utilisateur et les stocker en tant que cache dans Azure Cosmos DB.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000908"/>
            <a:ext cx="3827641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4714812" y="3644114"/>
            <a:ext cx="4143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/>
              <a:t>Architecture de référence par Microsoft sur Azure</a:t>
            </a:r>
          </a:p>
          <a:p>
            <a:r>
              <a:rPr lang="fr-FR" sz="800" b="1" i="1" dirty="0" smtClean="0"/>
              <a:t>Source</a:t>
            </a:r>
            <a:r>
              <a:rPr lang="fr-FR" sz="800" i="1" dirty="0" smtClean="0"/>
              <a:t> : https://learn.microsoft.com/fr-fr/azure/architecture/reference-architectures/ai/real-time-recommendation</a:t>
            </a:r>
            <a:endParaRPr lang="fr-FR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71437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Architecture Cible : 3 solutions</a:t>
            </a:r>
          </a:p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3 : recommandé par Microsoft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cxnSp>
        <p:nvCxnSpPr>
          <p:cNvPr id="7" name="Straight Connector 13"/>
          <p:cNvCxnSpPr/>
          <p:nvPr/>
        </p:nvCxnSpPr>
        <p:spPr>
          <a:xfrm rot="5400000">
            <a:off x="2893604" y="2536428"/>
            <a:ext cx="3500462" cy="794"/>
          </a:xfrm>
          <a:prstGeom prst="line">
            <a:avLst/>
          </a:prstGeom>
          <a:ln w="31750">
            <a:solidFill>
              <a:srgbClr val="32AE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28596" y="786595"/>
            <a:ext cx="41434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latin typeface="Palatino Linotype" pitchFamily="18" charset="0"/>
              </a:rPr>
              <a:t>Cette architecture réalisée par Azure : entraînement et </a:t>
            </a: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déploiement d’une API en temps réel</a:t>
            </a:r>
          </a:p>
          <a:p>
            <a:pPr algn="just"/>
            <a:endParaRPr lang="fr-FR" sz="1200" dirty="0" smtClean="0">
              <a:latin typeface="Palatino Linotype" pitchFamily="18" charset="0"/>
            </a:endParaRPr>
          </a:p>
          <a:p>
            <a:pPr marL="228600" indent="-228600" algn="just"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Suivre les comportements des utilisateurs</a:t>
            </a:r>
          </a:p>
          <a:p>
            <a:pPr marL="228600" indent="-228600" algn="just"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Charger les données dans Azure </a:t>
            </a:r>
            <a:r>
              <a:rPr lang="fr-FR" sz="1200" dirty="0" err="1" smtClean="0">
                <a:latin typeface="Palatino Linotype" pitchFamily="18" charset="0"/>
              </a:rPr>
              <a:t>DataBricks</a:t>
            </a:r>
            <a:endParaRPr lang="fr-FR" sz="1200" dirty="0" smtClean="0">
              <a:latin typeface="Palatino Linotype" pitchFamily="18" charset="0"/>
            </a:endParaRPr>
          </a:p>
          <a:p>
            <a:pPr marL="228600" indent="-228600" algn="just">
              <a:buFontTx/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Préparer les données et les diviser en jeux d’entraînement et de test pour entraîner le modèle</a:t>
            </a:r>
          </a:p>
          <a:p>
            <a:pPr marL="228600" indent="-228600" algn="just">
              <a:buFont typeface="+mj-lt"/>
              <a:buAutoNum type="arabicParenR" startAt="4"/>
            </a:pPr>
            <a:r>
              <a:rPr lang="fr-FR" sz="1200" dirty="0" smtClean="0">
                <a:latin typeface="Palatino Linotype" pitchFamily="18" charset="0"/>
              </a:rPr>
              <a:t>Adapter le modèle </a:t>
            </a:r>
            <a:r>
              <a:rPr lang="fr-FR" sz="1200" dirty="0" err="1" smtClean="0">
                <a:latin typeface="Palatino Linotype" pitchFamily="18" charset="0"/>
              </a:rPr>
              <a:t>spark</a:t>
            </a:r>
            <a:r>
              <a:rPr lang="fr-FR" sz="1200" dirty="0" smtClean="0">
                <a:latin typeface="Palatino Linotype" pitchFamily="18" charset="0"/>
              </a:rPr>
              <a:t> collaborative </a:t>
            </a:r>
            <a:r>
              <a:rPr lang="fr-FR" sz="1200" dirty="0" err="1" smtClean="0">
                <a:latin typeface="Palatino Linotype" pitchFamily="18" charset="0"/>
              </a:rPr>
              <a:t>filtering</a:t>
            </a:r>
            <a:endParaRPr lang="fr-FR" sz="1200" dirty="0" smtClean="0">
              <a:latin typeface="Palatino Linotype" pitchFamily="18" charset="0"/>
            </a:endParaRPr>
          </a:p>
          <a:p>
            <a:pPr marL="228600" indent="-228600" algn="just">
              <a:buFontTx/>
              <a:buAutoNum type="arabicParenR" startAt="4"/>
            </a:pPr>
            <a:r>
              <a:rPr lang="fr-FR" sz="1200" dirty="0" smtClean="0">
                <a:latin typeface="Palatino Linotype" pitchFamily="18" charset="0"/>
              </a:rPr>
              <a:t>Évaluer la qualité du modèle à l’aide de métriques</a:t>
            </a:r>
          </a:p>
          <a:p>
            <a:pPr marL="228600" indent="-228600" algn="just">
              <a:buFontTx/>
              <a:buAutoNum type="arabicParenR" startAt="4"/>
            </a:pPr>
            <a:r>
              <a:rPr lang="fr-FR" sz="1200" dirty="0" smtClean="0">
                <a:latin typeface="Palatino Linotype" pitchFamily="18" charset="0"/>
              </a:rPr>
              <a:t>Calculer les 5 meilleures recommandations par utilisateur et les stocker en tant que cache dans Azure Cosmos DB.</a:t>
            </a:r>
          </a:p>
          <a:p>
            <a:pPr marL="228600" indent="-228600" algn="just">
              <a:buFont typeface="+mj-lt"/>
              <a:buAutoNum type="arabicParenR" startAt="7"/>
            </a:pPr>
            <a:r>
              <a:rPr lang="fr-FR" sz="1200" dirty="0" smtClean="0">
                <a:latin typeface="Palatino Linotype" pitchFamily="18" charset="0"/>
              </a:rPr>
              <a:t>Déployer un service API sur AKS à l’aide des Azure Machine Learning pour conteneuriser et déployer l’API.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000908"/>
            <a:ext cx="3827641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4714812" y="3644114"/>
            <a:ext cx="4143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/>
              <a:t>Architecture de référence par Microsoft sur Azure</a:t>
            </a:r>
          </a:p>
          <a:p>
            <a:r>
              <a:rPr lang="fr-FR" sz="800" b="1" i="1" dirty="0" smtClean="0"/>
              <a:t>Source</a:t>
            </a:r>
            <a:r>
              <a:rPr lang="fr-FR" sz="800" i="1" dirty="0" smtClean="0"/>
              <a:t> : https://learn.microsoft.com/fr-fr/azure/architecture/reference-architectures/ai/real-time-recommendation</a:t>
            </a:r>
            <a:endParaRPr lang="fr-FR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71437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Architecture Cible : 3 solutions</a:t>
            </a:r>
          </a:p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3 : recommandé par Microsoft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cxnSp>
        <p:nvCxnSpPr>
          <p:cNvPr id="7" name="Straight Connector 13"/>
          <p:cNvCxnSpPr/>
          <p:nvPr/>
        </p:nvCxnSpPr>
        <p:spPr>
          <a:xfrm rot="5400000">
            <a:off x="2893604" y="2536428"/>
            <a:ext cx="3500462" cy="794"/>
          </a:xfrm>
          <a:prstGeom prst="line">
            <a:avLst/>
          </a:prstGeom>
          <a:ln w="31750">
            <a:solidFill>
              <a:srgbClr val="32AE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28596" y="786595"/>
            <a:ext cx="4143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latin typeface="Palatino Linotype" pitchFamily="18" charset="0"/>
              </a:rPr>
              <a:t>Cette architecture réalisée par Azure : entraînement et </a:t>
            </a: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déploiement d’une API en temps réel</a:t>
            </a:r>
          </a:p>
          <a:p>
            <a:pPr algn="just"/>
            <a:endParaRPr lang="fr-FR" sz="1200" dirty="0" smtClean="0">
              <a:latin typeface="Palatino Linotype" pitchFamily="18" charset="0"/>
            </a:endParaRPr>
          </a:p>
          <a:p>
            <a:pPr marL="228600" indent="-228600" algn="just"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Suivre les comportements des utilisateurs</a:t>
            </a:r>
          </a:p>
          <a:p>
            <a:pPr marL="228600" indent="-228600" algn="just"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Charger les données dans Azure </a:t>
            </a:r>
            <a:r>
              <a:rPr lang="fr-FR" sz="1200" dirty="0" err="1" smtClean="0">
                <a:latin typeface="Palatino Linotype" pitchFamily="18" charset="0"/>
              </a:rPr>
              <a:t>DataBricks</a:t>
            </a:r>
            <a:endParaRPr lang="fr-FR" sz="1200" dirty="0" smtClean="0">
              <a:latin typeface="Palatino Linotype" pitchFamily="18" charset="0"/>
            </a:endParaRPr>
          </a:p>
          <a:p>
            <a:pPr marL="228600" indent="-228600" algn="just">
              <a:buFontTx/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Préparer les données et les diviser en jeux d’entraînement et de test pour entraîner le modèle</a:t>
            </a:r>
          </a:p>
          <a:p>
            <a:pPr marL="228600" indent="-228600" algn="just">
              <a:buFont typeface="+mj-lt"/>
              <a:buAutoNum type="arabicParenR" startAt="4"/>
            </a:pPr>
            <a:r>
              <a:rPr lang="fr-FR" sz="1200" dirty="0" smtClean="0">
                <a:latin typeface="Palatino Linotype" pitchFamily="18" charset="0"/>
              </a:rPr>
              <a:t>Adapter le modèle </a:t>
            </a:r>
            <a:r>
              <a:rPr lang="fr-FR" sz="1200" dirty="0" err="1" smtClean="0">
                <a:latin typeface="Palatino Linotype" pitchFamily="18" charset="0"/>
              </a:rPr>
              <a:t>spark</a:t>
            </a:r>
            <a:r>
              <a:rPr lang="fr-FR" sz="1200" dirty="0" smtClean="0">
                <a:latin typeface="Palatino Linotype" pitchFamily="18" charset="0"/>
              </a:rPr>
              <a:t> collaborative </a:t>
            </a:r>
            <a:r>
              <a:rPr lang="fr-FR" sz="1200" dirty="0" err="1" smtClean="0">
                <a:latin typeface="Palatino Linotype" pitchFamily="18" charset="0"/>
              </a:rPr>
              <a:t>filtering</a:t>
            </a:r>
            <a:endParaRPr lang="fr-FR" sz="1200" dirty="0" smtClean="0">
              <a:latin typeface="Palatino Linotype" pitchFamily="18" charset="0"/>
            </a:endParaRPr>
          </a:p>
          <a:p>
            <a:pPr marL="228600" indent="-228600" algn="just">
              <a:buFontTx/>
              <a:buAutoNum type="arabicParenR" startAt="4"/>
            </a:pPr>
            <a:r>
              <a:rPr lang="fr-FR" sz="1200" dirty="0" smtClean="0">
                <a:latin typeface="Palatino Linotype" pitchFamily="18" charset="0"/>
              </a:rPr>
              <a:t>Évaluer la qualité du modèle à l’aide de métriques</a:t>
            </a:r>
          </a:p>
          <a:p>
            <a:pPr marL="228600" indent="-228600" algn="just">
              <a:buFontTx/>
              <a:buAutoNum type="arabicParenR" startAt="4"/>
            </a:pPr>
            <a:r>
              <a:rPr lang="fr-FR" sz="1200" dirty="0" smtClean="0">
                <a:latin typeface="Palatino Linotype" pitchFamily="18" charset="0"/>
              </a:rPr>
              <a:t>Calculer les 5 meilleures recommandations par utilisateur et les stocker en tant que cache dans Azure Cosmos DB.</a:t>
            </a:r>
          </a:p>
          <a:p>
            <a:pPr marL="228600" indent="-228600" algn="just">
              <a:buFont typeface="+mj-lt"/>
              <a:buAutoNum type="arabicParenR" startAt="7"/>
            </a:pPr>
            <a:r>
              <a:rPr lang="fr-FR" sz="1200" dirty="0" smtClean="0">
                <a:latin typeface="Palatino Linotype" pitchFamily="18" charset="0"/>
              </a:rPr>
              <a:t>Déployer un service API sur AKS à l’aide des Azure Machine Learning pour conteneuriser et déployer l’API.</a:t>
            </a:r>
          </a:p>
          <a:p>
            <a:pPr marL="228600" indent="-228600" algn="just">
              <a:buFont typeface="+mj-lt"/>
              <a:buAutoNum type="arabicParenR" startAt="7"/>
            </a:pPr>
            <a:r>
              <a:rPr lang="fr-FR" sz="1200" dirty="0" smtClean="0">
                <a:latin typeface="Palatino Linotype" pitchFamily="18" charset="0"/>
              </a:rPr>
              <a:t>Lorsque le service back-end reçoit une demande d’un </a:t>
            </a: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utilisateur, appeler l’API de recommandation hébergée dans AKS pour obtenir les 5 meilleures recommandations et les afficher à l’utilisateur.</a:t>
            </a:r>
          </a:p>
          <a:p>
            <a:pPr algn="just"/>
            <a:endParaRPr lang="fr-FR" sz="1200" dirty="0" smtClean="0">
              <a:latin typeface="Palatino Linotype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000908"/>
            <a:ext cx="3827641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4714812" y="3644114"/>
            <a:ext cx="4143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/>
              <a:t>Architecture de référence par Microsoft sur Azure</a:t>
            </a:r>
          </a:p>
          <a:p>
            <a:r>
              <a:rPr lang="fr-FR" sz="800" b="1" i="1" dirty="0" smtClean="0"/>
              <a:t>Source</a:t>
            </a:r>
            <a:r>
              <a:rPr lang="fr-FR" sz="800" i="1" dirty="0" smtClean="0"/>
              <a:t> : https://learn.microsoft.com/fr-fr/azure/architecture/reference-architectures/ai/real-time-recommendation</a:t>
            </a:r>
            <a:endParaRPr lang="fr-FR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71437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Architecture Cible : 3 solutions</a:t>
            </a:r>
          </a:p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3 : recommandé par Microsoft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cxnSp>
        <p:nvCxnSpPr>
          <p:cNvPr id="7" name="Straight Connector 13"/>
          <p:cNvCxnSpPr/>
          <p:nvPr/>
        </p:nvCxnSpPr>
        <p:spPr>
          <a:xfrm rot="5400000">
            <a:off x="2893604" y="2536428"/>
            <a:ext cx="3500462" cy="794"/>
          </a:xfrm>
          <a:prstGeom prst="line">
            <a:avLst/>
          </a:prstGeom>
          <a:ln w="31750">
            <a:solidFill>
              <a:srgbClr val="32AE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28596" y="786595"/>
            <a:ext cx="4143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latin typeface="Palatino Linotype" pitchFamily="18" charset="0"/>
              </a:rPr>
              <a:t>Cette architecture réalisée par Azure : entraînement et </a:t>
            </a: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déploiement d’une API en temps réel</a:t>
            </a:r>
          </a:p>
          <a:p>
            <a:pPr algn="just"/>
            <a:endParaRPr lang="fr-FR" sz="1200" dirty="0" smtClean="0">
              <a:latin typeface="Palatino Linotype" pitchFamily="18" charset="0"/>
            </a:endParaRPr>
          </a:p>
          <a:p>
            <a:pPr marL="228600" indent="-228600" algn="just"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Suivre les comportements des utilisateurs</a:t>
            </a:r>
          </a:p>
          <a:p>
            <a:pPr marL="228600" indent="-228600" algn="just"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Charger les données dans Azure </a:t>
            </a:r>
            <a:r>
              <a:rPr lang="fr-FR" sz="1200" dirty="0" err="1" smtClean="0">
                <a:latin typeface="Palatino Linotype" pitchFamily="18" charset="0"/>
              </a:rPr>
              <a:t>DataBricks</a:t>
            </a:r>
            <a:endParaRPr lang="fr-FR" sz="1200" dirty="0" smtClean="0">
              <a:latin typeface="Palatino Linotype" pitchFamily="18" charset="0"/>
            </a:endParaRPr>
          </a:p>
          <a:p>
            <a:pPr marL="228600" indent="-228600" algn="just">
              <a:buFontTx/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Préparer les données et les diviser en jeux d’entraînement et de test pour entraîner le modèle</a:t>
            </a:r>
          </a:p>
          <a:p>
            <a:pPr marL="228600" indent="-228600" algn="just">
              <a:buFont typeface="+mj-lt"/>
              <a:buAutoNum type="arabicParenR" startAt="4"/>
            </a:pPr>
            <a:r>
              <a:rPr lang="fr-FR" sz="1200" dirty="0" smtClean="0">
                <a:latin typeface="Palatino Linotype" pitchFamily="18" charset="0"/>
              </a:rPr>
              <a:t>Adapter le modèle </a:t>
            </a:r>
            <a:r>
              <a:rPr lang="fr-FR" sz="1200" dirty="0" err="1" smtClean="0">
                <a:latin typeface="Palatino Linotype" pitchFamily="18" charset="0"/>
              </a:rPr>
              <a:t>spark</a:t>
            </a:r>
            <a:r>
              <a:rPr lang="fr-FR" sz="1200" dirty="0" smtClean="0">
                <a:latin typeface="Palatino Linotype" pitchFamily="18" charset="0"/>
              </a:rPr>
              <a:t> collaborative </a:t>
            </a:r>
            <a:r>
              <a:rPr lang="fr-FR" sz="1200" dirty="0" err="1" smtClean="0">
                <a:latin typeface="Palatino Linotype" pitchFamily="18" charset="0"/>
              </a:rPr>
              <a:t>filtering</a:t>
            </a:r>
            <a:endParaRPr lang="fr-FR" sz="1200" dirty="0" smtClean="0">
              <a:latin typeface="Palatino Linotype" pitchFamily="18" charset="0"/>
            </a:endParaRPr>
          </a:p>
          <a:p>
            <a:pPr marL="228600" indent="-228600" algn="just">
              <a:buFontTx/>
              <a:buAutoNum type="arabicParenR" startAt="4"/>
            </a:pPr>
            <a:r>
              <a:rPr lang="fr-FR" sz="1200" dirty="0" smtClean="0">
                <a:latin typeface="Palatino Linotype" pitchFamily="18" charset="0"/>
              </a:rPr>
              <a:t>Évaluer la qualité du modèle à l’aide de métriques</a:t>
            </a:r>
          </a:p>
          <a:p>
            <a:pPr marL="228600" indent="-228600" algn="just">
              <a:buFontTx/>
              <a:buAutoNum type="arabicParenR" startAt="4"/>
            </a:pPr>
            <a:r>
              <a:rPr lang="fr-FR" sz="1200" dirty="0" smtClean="0">
                <a:latin typeface="Palatino Linotype" pitchFamily="18" charset="0"/>
              </a:rPr>
              <a:t>Calculer les 5 meilleures recommandations par utilisateur et les stocker en tant que cache dans Azure Cosmos DB.</a:t>
            </a:r>
          </a:p>
          <a:p>
            <a:pPr marL="228600" indent="-228600" algn="just">
              <a:buFont typeface="+mj-lt"/>
              <a:buAutoNum type="arabicParenR" startAt="7"/>
            </a:pPr>
            <a:r>
              <a:rPr lang="fr-FR" sz="1200" dirty="0" smtClean="0">
                <a:latin typeface="Palatino Linotype" pitchFamily="18" charset="0"/>
              </a:rPr>
              <a:t>Déployer un service API sur AKS à l’aide des Azure Machine Learning pour conteneuriser et déployer l’API.</a:t>
            </a:r>
          </a:p>
          <a:p>
            <a:pPr marL="228600" indent="-228600" algn="just">
              <a:buFont typeface="+mj-lt"/>
              <a:buAutoNum type="arabicParenR" startAt="7"/>
            </a:pPr>
            <a:r>
              <a:rPr lang="fr-FR" sz="1200" dirty="0" smtClean="0">
                <a:latin typeface="Palatino Linotype" pitchFamily="18" charset="0"/>
              </a:rPr>
              <a:t>Lorsque le service back-end reçoit une demande d’un </a:t>
            </a:r>
          </a:p>
          <a:p>
            <a:pPr algn="just"/>
            <a:r>
              <a:rPr lang="fr-FR" sz="1200" dirty="0" smtClean="0">
                <a:latin typeface="Palatino Linotype" pitchFamily="18" charset="0"/>
              </a:rPr>
              <a:t>utilisateur, appeler l’API de recommandation hébergée dans AKS pour obtenir les 5 meilleures recommandations et les afficher à l’utilisateur.</a:t>
            </a:r>
          </a:p>
          <a:p>
            <a:pPr algn="just"/>
            <a:endParaRPr lang="fr-FR" sz="1200" dirty="0" smtClean="0">
              <a:latin typeface="Palatino Linotype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000908"/>
            <a:ext cx="3827641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4714812" y="3644114"/>
            <a:ext cx="4143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/>
              <a:t>Architecture de référence par Microsoft sur Azure</a:t>
            </a:r>
          </a:p>
          <a:p>
            <a:r>
              <a:rPr lang="fr-FR" sz="800" b="1" i="1" dirty="0" smtClean="0"/>
              <a:t>Source</a:t>
            </a:r>
            <a:r>
              <a:rPr lang="fr-FR" sz="800" i="1" dirty="0" smtClean="0"/>
              <a:t> : https://learn.microsoft.com/fr-fr/azure/architecture/reference-architectures/ai/real-time-recommendation</a:t>
            </a:r>
            <a:endParaRPr lang="fr-FR" sz="800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285720" y="4363858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Palatino Linotype" pitchFamily="18" charset="0"/>
                <a:sym typeface="Wingdings" pitchFamily="2" charset="2"/>
              </a:rPr>
              <a:t> Choix : première architecture moins coûteuse, plus adaptée à notre problématique et nos données</a:t>
            </a:r>
            <a:endParaRPr lang="fr-FR" sz="1600" dirty="0" smtClean="0">
              <a:latin typeface="Palatino Linotype" pitchFamily="18" charset="0"/>
            </a:endParaRPr>
          </a:p>
          <a:p>
            <a:endParaRPr lang="fr-FR" sz="1600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rgbClr val="32AEB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Block Arc 14"/>
          <p:cNvSpPr/>
          <p:nvPr/>
        </p:nvSpPr>
        <p:spPr>
          <a:xfrm rot="16200000">
            <a:off x="4191627" y="2643018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85720" y="929470"/>
            <a:ext cx="3357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Nous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avons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pu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découvrir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deux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types de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système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de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recommandation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. Et nous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avons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vu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que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le plus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adapté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à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notre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problématique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et à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nos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données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était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celui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basé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sur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le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contenu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.</a:t>
            </a:r>
          </a:p>
          <a:p>
            <a:pPr algn="just"/>
            <a:endParaRPr lang="en-US" altLang="ko-KR" sz="1200" dirty="0" smtClean="0">
              <a:latin typeface="Palatino Linotype" pitchFamily="18" charset="0"/>
              <a:cs typeface="Arial" pitchFamily="34" charset="0"/>
            </a:endParaRPr>
          </a:p>
          <a:p>
            <a:pPr algn="just"/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Nous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avons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pu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trouver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une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architecture qui correspond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parfaitement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à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notre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système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en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terme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d’optimisation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 et de </a:t>
            </a:r>
            <a:r>
              <a:rPr lang="en-US" altLang="ko-KR" sz="1200" dirty="0" err="1" smtClean="0">
                <a:latin typeface="Palatino Linotype" pitchFamily="18" charset="0"/>
                <a:cs typeface="Arial" pitchFamily="34" charset="0"/>
              </a:rPr>
              <a:t>coût</a:t>
            </a:r>
            <a:r>
              <a:rPr lang="en-US" altLang="ko-KR" sz="1200" dirty="0" smtClean="0">
                <a:latin typeface="Palatino Linotype" pitchFamily="18" charset="0"/>
                <a:cs typeface="Arial" pitchFamily="34" charset="0"/>
              </a:rPr>
              <a:t>.</a:t>
            </a:r>
          </a:p>
          <a:p>
            <a:endParaRPr lang="fr-FR" sz="1200" dirty="0">
              <a:latin typeface="Palatino Linotype" pitchFamily="18" charset="0"/>
            </a:endParaRP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714375"/>
          </a:xfrm>
        </p:spPr>
        <p:txBody>
          <a:bodyPr>
            <a:normAutofit/>
          </a:bodyPr>
          <a:lstStyle/>
          <a:p>
            <a:pPr algn="ctr"/>
            <a:r>
              <a:rPr lang="fr-F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Conclusion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00034" y="3359985"/>
            <a:ext cx="3000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Pour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aller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 plus loin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  <a:cs typeface="Arial" pitchFamily="34" charset="0"/>
            </a:endParaRPr>
          </a:p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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Ajouter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une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donnée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 :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une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 note par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livre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lu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Ainsi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 nous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pourrions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trouver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 un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modèle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vraiment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 adapter aux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données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  <a:sym typeface="Wingdings" pitchFamily="2" charset="2"/>
              </a:rPr>
              <a:t>.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  <a:cs typeface="Arial" pitchFamily="34" charset="0"/>
            </a:endParaRPr>
          </a:p>
          <a:p>
            <a:endParaRPr lang="fr-FR" sz="1200" dirty="0">
              <a:latin typeface="Palatino Linotyp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 smtClean="0"/>
              <a:t>Le contexte</a:t>
            </a:r>
            <a:endParaRPr lang="fr-FR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1571604" y="858032"/>
            <a:ext cx="5572164" cy="3572681"/>
          </a:xfrm>
        </p:spPr>
        <p:txBody>
          <a:bodyPr>
            <a:noAutofit/>
          </a:bodyPr>
          <a:lstStyle/>
          <a:p>
            <a:pPr marL="571500" lvl="0" indent="-571500" algn="just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400" b="1" dirty="0" err="1">
                <a:latin typeface="Palatino Linotype" pitchFamily="18" charset="0"/>
              </a:rPr>
              <a:t>Problématique</a:t>
            </a:r>
            <a:r>
              <a:rPr lang="en-US" sz="1400" dirty="0">
                <a:latin typeface="Palatino Linotype" pitchFamily="18" charset="0"/>
              </a:rPr>
              <a:t> : </a:t>
            </a:r>
            <a:r>
              <a:rPr lang="en-US" sz="1400" dirty="0" err="1">
                <a:latin typeface="Palatino Linotype" pitchFamily="18" charset="0"/>
              </a:rPr>
              <a:t>Réaliser</a:t>
            </a:r>
            <a:r>
              <a:rPr lang="en-US" sz="1400" dirty="0">
                <a:latin typeface="Palatino Linotype" pitchFamily="18" charset="0"/>
              </a:rPr>
              <a:t> </a:t>
            </a:r>
            <a:r>
              <a:rPr lang="en-US" sz="1400" dirty="0" err="1">
                <a:latin typeface="Palatino Linotype" pitchFamily="18" charset="0"/>
              </a:rPr>
              <a:t>une</a:t>
            </a:r>
            <a:r>
              <a:rPr lang="en-US" sz="1400" dirty="0">
                <a:latin typeface="Palatino Linotype" pitchFamily="18" charset="0"/>
              </a:rPr>
              <a:t> application pour </a:t>
            </a:r>
            <a:r>
              <a:rPr lang="en-US" sz="1400" dirty="0" err="1" smtClean="0">
                <a:latin typeface="Palatino Linotype" pitchFamily="18" charset="0"/>
              </a:rPr>
              <a:t>recommander</a:t>
            </a:r>
            <a:r>
              <a:rPr lang="en-US" sz="1400" dirty="0" smtClean="0">
                <a:latin typeface="Palatino Linotype" pitchFamily="18" charset="0"/>
              </a:rPr>
              <a:t> </a:t>
            </a:r>
            <a:r>
              <a:rPr lang="en-US" sz="1400" dirty="0">
                <a:latin typeface="Palatino Linotype" pitchFamily="18" charset="0"/>
              </a:rPr>
              <a:t>5 articles à un </a:t>
            </a:r>
            <a:r>
              <a:rPr lang="en-US" sz="1400" dirty="0" err="1">
                <a:latin typeface="Palatino Linotype" pitchFamily="18" charset="0"/>
              </a:rPr>
              <a:t>utilisateur</a:t>
            </a:r>
            <a:endParaRPr lang="en-US" sz="1400" dirty="0">
              <a:latin typeface="Palatino Linotype" pitchFamily="18" charset="0"/>
            </a:endParaRPr>
          </a:p>
          <a:p>
            <a:pPr marL="571500" lvl="0" indent="-571500" algn="just">
              <a:lnSpc>
                <a:spcPct val="90000"/>
              </a:lnSpc>
              <a:spcBef>
                <a:spcPts val="1000"/>
              </a:spcBef>
              <a:defRPr/>
            </a:pPr>
            <a:endParaRPr lang="en-US" sz="1400" dirty="0">
              <a:latin typeface="Palatino Linotype" pitchFamily="18" charset="0"/>
            </a:endParaRPr>
          </a:p>
          <a:p>
            <a:pPr marL="571500" indent="-571500" algn="just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400" b="1" dirty="0">
                <a:latin typeface="Palatino Linotype" pitchFamily="18" charset="0"/>
              </a:rPr>
              <a:t>Base de </a:t>
            </a:r>
            <a:r>
              <a:rPr lang="en-US" sz="1400" b="1" dirty="0" err="1">
                <a:latin typeface="Palatino Linotype" pitchFamily="18" charset="0"/>
              </a:rPr>
              <a:t>données</a:t>
            </a:r>
            <a:r>
              <a:rPr lang="en-US" sz="1400" b="1" dirty="0">
                <a:latin typeface="Palatino Linotype" pitchFamily="18" charset="0"/>
              </a:rPr>
              <a:t> </a:t>
            </a:r>
            <a:r>
              <a:rPr lang="en-US" sz="1400" dirty="0">
                <a:latin typeface="Palatino Linotype" pitchFamily="18" charset="0"/>
              </a:rPr>
              <a:t>: </a:t>
            </a:r>
            <a:r>
              <a:rPr lang="en-US" sz="1400" dirty="0" err="1">
                <a:latin typeface="Palatino Linotype" pitchFamily="18" charset="0"/>
              </a:rPr>
              <a:t>liste</a:t>
            </a:r>
            <a:r>
              <a:rPr lang="en-US" sz="1400" dirty="0">
                <a:latin typeface="Palatino Linotype" pitchFamily="18" charset="0"/>
              </a:rPr>
              <a:t> </a:t>
            </a:r>
            <a:r>
              <a:rPr lang="en-US" sz="1400" dirty="0" err="1" smtClean="0">
                <a:latin typeface="Palatino Linotype" pitchFamily="18" charset="0"/>
              </a:rPr>
              <a:t>d’utilisateurs</a:t>
            </a:r>
            <a:r>
              <a:rPr lang="en-US" sz="1400" dirty="0" smtClean="0">
                <a:latin typeface="Palatino Linotype" pitchFamily="18" charset="0"/>
              </a:rPr>
              <a:t> </a:t>
            </a:r>
            <a:r>
              <a:rPr lang="en-US" sz="1400" dirty="0">
                <a:latin typeface="Palatino Linotype" pitchFamily="18" charset="0"/>
              </a:rPr>
              <a:t>avec les articles </a:t>
            </a:r>
            <a:r>
              <a:rPr lang="en-US" sz="1400" dirty="0" err="1">
                <a:latin typeface="Palatino Linotype" pitchFamily="18" charset="0"/>
              </a:rPr>
              <a:t>cliqués</a:t>
            </a:r>
            <a:r>
              <a:rPr lang="en-US" sz="1400" dirty="0">
                <a:latin typeface="Palatino Linotype" pitchFamily="18" charset="0"/>
              </a:rPr>
              <a:t> pendant des </a:t>
            </a:r>
            <a:r>
              <a:rPr lang="en-US" sz="1400" dirty="0" smtClean="0">
                <a:latin typeface="Palatino Linotype" pitchFamily="18" charset="0"/>
              </a:rPr>
              <a:t>sessions, </a:t>
            </a:r>
            <a:r>
              <a:rPr lang="en-US" sz="1400" dirty="0" err="1" smtClean="0">
                <a:latin typeface="Palatino Linotype" pitchFamily="18" charset="0"/>
              </a:rPr>
              <a:t>une</a:t>
            </a:r>
            <a:r>
              <a:rPr lang="en-US" sz="1400" dirty="0" smtClean="0">
                <a:latin typeface="Palatino Linotype" pitchFamily="18" charset="0"/>
              </a:rPr>
              <a:t> </a:t>
            </a:r>
            <a:r>
              <a:rPr lang="en-US" sz="1400" dirty="0" err="1">
                <a:latin typeface="Palatino Linotype" pitchFamily="18" charset="0"/>
              </a:rPr>
              <a:t>liste</a:t>
            </a:r>
            <a:r>
              <a:rPr lang="en-US" sz="1400" dirty="0">
                <a:latin typeface="Palatino Linotype" pitchFamily="18" charset="0"/>
              </a:rPr>
              <a:t> </a:t>
            </a:r>
            <a:r>
              <a:rPr lang="en-US" sz="1400" dirty="0" err="1">
                <a:latin typeface="Palatino Linotype" pitchFamily="18" charset="0"/>
              </a:rPr>
              <a:t>d’articles</a:t>
            </a:r>
            <a:r>
              <a:rPr lang="en-US" sz="1400" dirty="0">
                <a:latin typeface="Palatino Linotype" pitchFamily="18" charset="0"/>
              </a:rPr>
              <a:t> avec des </a:t>
            </a:r>
            <a:r>
              <a:rPr lang="en-US" sz="1400" dirty="0" err="1">
                <a:latin typeface="Palatino Linotype" pitchFamily="18" charset="0"/>
              </a:rPr>
              <a:t>informations</a:t>
            </a:r>
            <a:r>
              <a:rPr lang="en-US" sz="1400" dirty="0">
                <a:latin typeface="Palatino Linotype" pitchFamily="18" charset="0"/>
              </a:rPr>
              <a:t> </a:t>
            </a:r>
            <a:r>
              <a:rPr lang="en-US" sz="1400" dirty="0" err="1">
                <a:latin typeface="Palatino Linotype" pitchFamily="18" charset="0"/>
              </a:rPr>
              <a:t>sur</a:t>
            </a:r>
            <a:r>
              <a:rPr lang="en-US" sz="1400" dirty="0">
                <a:latin typeface="Palatino Linotype" pitchFamily="18" charset="0"/>
              </a:rPr>
              <a:t> </a:t>
            </a:r>
            <a:r>
              <a:rPr lang="en-US" sz="1400" dirty="0" err="1">
                <a:latin typeface="Palatino Linotype" pitchFamily="18" charset="0"/>
              </a:rPr>
              <a:t>ces</a:t>
            </a:r>
            <a:r>
              <a:rPr lang="en-US" sz="1400" dirty="0">
                <a:latin typeface="Palatino Linotype" pitchFamily="18" charset="0"/>
              </a:rPr>
              <a:t> </a:t>
            </a:r>
            <a:r>
              <a:rPr lang="en-US" sz="1400" dirty="0" err="1">
                <a:latin typeface="Palatino Linotype" pitchFamily="18" charset="0"/>
              </a:rPr>
              <a:t>derniers</a:t>
            </a:r>
            <a:r>
              <a:rPr lang="en-US" sz="1400" dirty="0">
                <a:latin typeface="Palatino Linotype" pitchFamily="18" charset="0"/>
              </a:rPr>
              <a:t> </a:t>
            </a:r>
            <a:r>
              <a:rPr lang="en-US" sz="1400" dirty="0" err="1">
                <a:latin typeface="Palatino Linotype" pitchFamily="18" charset="0"/>
              </a:rPr>
              <a:t>comme</a:t>
            </a:r>
            <a:r>
              <a:rPr lang="en-US" sz="1400" dirty="0">
                <a:latin typeface="Palatino Linotype" pitchFamily="18" charset="0"/>
              </a:rPr>
              <a:t> la </a:t>
            </a:r>
            <a:r>
              <a:rPr lang="en-US" sz="1400" dirty="0" err="1" smtClean="0">
                <a:latin typeface="Palatino Linotype" pitchFamily="18" charset="0"/>
              </a:rPr>
              <a:t>catégorie</a:t>
            </a:r>
            <a:r>
              <a:rPr lang="en-US" sz="1400" dirty="0" smtClean="0">
                <a:latin typeface="Palatino Linotype" pitchFamily="18" charset="0"/>
              </a:rPr>
              <a:t> et </a:t>
            </a:r>
            <a:r>
              <a:rPr lang="en-US" sz="1400" dirty="0" err="1" smtClean="0">
                <a:latin typeface="Palatino Linotype" pitchFamily="18" charset="0"/>
              </a:rPr>
              <a:t>une</a:t>
            </a:r>
            <a:r>
              <a:rPr lang="en-US" sz="1400" dirty="0" smtClean="0">
                <a:latin typeface="Palatino Linotype" pitchFamily="18" charset="0"/>
              </a:rPr>
              <a:t> </a:t>
            </a:r>
            <a:r>
              <a:rPr lang="en-US" sz="1400" dirty="0" err="1" smtClean="0">
                <a:latin typeface="Palatino Linotype" pitchFamily="18" charset="0"/>
              </a:rPr>
              <a:t>matrice</a:t>
            </a:r>
            <a:r>
              <a:rPr lang="en-US" sz="1400" dirty="0" smtClean="0">
                <a:latin typeface="Palatino Linotype" pitchFamily="18" charset="0"/>
              </a:rPr>
              <a:t> </a:t>
            </a:r>
            <a:r>
              <a:rPr lang="en-US" sz="1400" dirty="0" err="1" smtClean="0">
                <a:latin typeface="Palatino Linotype" pitchFamily="18" charset="0"/>
              </a:rPr>
              <a:t>d’incorporation</a:t>
            </a:r>
            <a:r>
              <a:rPr lang="en-US" sz="1400" dirty="0" smtClean="0">
                <a:latin typeface="Palatino Linotype" pitchFamily="18" charset="0"/>
              </a:rPr>
              <a:t> de </a:t>
            </a:r>
            <a:r>
              <a:rPr lang="en-US" sz="1400" dirty="0" err="1" smtClean="0">
                <a:latin typeface="Palatino Linotype" pitchFamily="18" charset="0"/>
              </a:rPr>
              <a:t>contenu</a:t>
            </a:r>
            <a:r>
              <a:rPr lang="en-US" sz="1400" dirty="0" smtClean="0">
                <a:latin typeface="Palatino Linotype" pitchFamily="18" charset="0"/>
              </a:rPr>
              <a:t> des articles</a:t>
            </a:r>
            <a:endParaRPr lang="fr-FR" sz="1400" dirty="0" smtClean="0"/>
          </a:p>
          <a:p>
            <a:pPr marL="571500" lvl="0" indent="-571500" algn="just">
              <a:lnSpc>
                <a:spcPct val="90000"/>
              </a:lnSpc>
              <a:spcBef>
                <a:spcPts val="1000"/>
              </a:spcBef>
              <a:defRPr/>
            </a:pPr>
            <a:endParaRPr lang="en-US" sz="1400" dirty="0">
              <a:latin typeface="Palatino Linotype" pitchFamily="18" charset="0"/>
            </a:endParaRPr>
          </a:p>
          <a:p>
            <a:pPr marL="571500" lvl="0" indent="-571500" algn="just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400" b="1" dirty="0" err="1">
                <a:latin typeface="Palatino Linotype" pitchFamily="18" charset="0"/>
              </a:rPr>
              <a:t>Utilisation</a:t>
            </a:r>
            <a:r>
              <a:rPr lang="en-US" sz="1400" b="1" dirty="0">
                <a:latin typeface="Palatino Linotype" pitchFamily="18" charset="0"/>
              </a:rPr>
              <a:t> de </a:t>
            </a:r>
            <a:r>
              <a:rPr lang="en-US" sz="1400" b="1" dirty="0" err="1">
                <a:latin typeface="Palatino Linotype" pitchFamily="18" charset="0"/>
              </a:rPr>
              <a:t>deux</a:t>
            </a:r>
            <a:r>
              <a:rPr lang="en-US" sz="1400" b="1" dirty="0">
                <a:latin typeface="Palatino Linotype" pitchFamily="18" charset="0"/>
              </a:rPr>
              <a:t> techniques de </a:t>
            </a:r>
            <a:r>
              <a:rPr lang="en-US" sz="1400" b="1" dirty="0" err="1">
                <a:latin typeface="Palatino Linotype" pitchFamily="18" charset="0"/>
              </a:rPr>
              <a:t>systèmes</a:t>
            </a:r>
            <a:r>
              <a:rPr lang="en-US" sz="1400" b="1" dirty="0">
                <a:latin typeface="Palatino Linotype" pitchFamily="18" charset="0"/>
              </a:rPr>
              <a:t> de </a:t>
            </a:r>
            <a:r>
              <a:rPr lang="en-US" sz="1400" b="1" dirty="0" err="1">
                <a:latin typeface="Palatino Linotype" pitchFamily="18" charset="0"/>
              </a:rPr>
              <a:t>recommandation</a:t>
            </a:r>
            <a:r>
              <a:rPr lang="en-US" sz="1400" b="1" dirty="0">
                <a:latin typeface="Palatino Linotype" pitchFamily="18" charset="0"/>
              </a:rPr>
              <a:t> :</a:t>
            </a:r>
          </a:p>
          <a:p>
            <a:pPr marL="1485900" lvl="2" indent="-571500" algn="just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  <a:defRPr/>
            </a:pPr>
            <a:r>
              <a:rPr lang="en-US" sz="1400" dirty="0">
                <a:latin typeface="Palatino Linotype" pitchFamily="18" charset="0"/>
              </a:rPr>
              <a:t>Based-content : </a:t>
            </a:r>
            <a:r>
              <a:rPr lang="en-US" sz="1400" dirty="0" err="1">
                <a:latin typeface="Palatino Linotype" pitchFamily="18" charset="0"/>
              </a:rPr>
              <a:t>établir</a:t>
            </a:r>
            <a:r>
              <a:rPr lang="en-US" sz="1400" dirty="0">
                <a:latin typeface="Palatino Linotype" pitchFamily="18" charset="0"/>
              </a:rPr>
              <a:t> le lien entre les articles pour </a:t>
            </a:r>
            <a:r>
              <a:rPr lang="en-US" sz="1400" dirty="0" err="1">
                <a:latin typeface="Palatino Linotype" pitchFamily="18" charset="0"/>
              </a:rPr>
              <a:t>trouver</a:t>
            </a:r>
            <a:r>
              <a:rPr lang="en-US" sz="1400" dirty="0">
                <a:latin typeface="Palatino Linotype" pitchFamily="18" charset="0"/>
              </a:rPr>
              <a:t> les articles qui correspondent aux </a:t>
            </a:r>
            <a:r>
              <a:rPr lang="en-US" sz="1400" dirty="0" err="1">
                <a:latin typeface="Palatino Linotype" pitchFamily="18" charset="0"/>
              </a:rPr>
              <a:t>utilisateurs</a:t>
            </a:r>
            <a:r>
              <a:rPr lang="en-US" sz="1400" dirty="0">
                <a:latin typeface="Palatino Linotype" pitchFamily="18" charset="0"/>
              </a:rPr>
              <a:t>.</a:t>
            </a:r>
          </a:p>
          <a:p>
            <a:pPr marL="1485900" lvl="2" indent="-571500" algn="just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  <a:defRPr/>
            </a:pPr>
            <a:r>
              <a:rPr lang="en-US" sz="1400" dirty="0" smtClean="0">
                <a:latin typeface="Palatino Linotype" pitchFamily="18" charset="0"/>
              </a:rPr>
              <a:t>Collaborative filtering : </a:t>
            </a:r>
            <a:r>
              <a:rPr lang="en-US" sz="1400" dirty="0" err="1">
                <a:latin typeface="Palatino Linotype" pitchFamily="18" charset="0"/>
              </a:rPr>
              <a:t>prédire</a:t>
            </a:r>
            <a:r>
              <a:rPr lang="en-US" sz="1400" dirty="0">
                <a:latin typeface="Palatino Linotype" pitchFamily="18" charset="0"/>
              </a:rPr>
              <a:t> les </a:t>
            </a:r>
            <a:r>
              <a:rPr lang="en-US" sz="1400" dirty="0" err="1">
                <a:latin typeface="Palatino Linotype" pitchFamily="18" charset="0"/>
              </a:rPr>
              <a:t>goûts</a:t>
            </a:r>
            <a:r>
              <a:rPr lang="en-US" sz="1400" dirty="0">
                <a:latin typeface="Palatino Linotype" pitchFamily="18" charset="0"/>
              </a:rPr>
              <a:t> des </a:t>
            </a:r>
            <a:r>
              <a:rPr lang="en-US" sz="1400" dirty="0" err="1">
                <a:latin typeface="Palatino Linotype" pitchFamily="18" charset="0"/>
              </a:rPr>
              <a:t>utilisateurs</a:t>
            </a:r>
            <a:r>
              <a:rPr lang="en-US" sz="1400" dirty="0">
                <a:latin typeface="Palatino Linotype" pitchFamily="18" charset="0"/>
              </a:rPr>
              <a:t> avec des </a:t>
            </a:r>
            <a:r>
              <a:rPr lang="en-US" sz="1400" dirty="0" err="1">
                <a:latin typeface="Palatino Linotype" pitchFamily="18" charset="0"/>
              </a:rPr>
              <a:t>modèles</a:t>
            </a:r>
            <a:endParaRPr lang="en-US" sz="1400" dirty="0">
              <a:latin typeface="Palatino Linotype" pitchFamily="18" charset="0"/>
            </a:endParaRPr>
          </a:p>
          <a:p>
            <a:endParaRPr lang="fr-FR" sz="1400" dirty="0"/>
          </a:p>
        </p:txBody>
      </p:sp>
      <p:sp>
        <p:nvSpPr>
          <p:cNvPr id="4" name="Rectangle 3"/>
          <p:cNvSpPr/>
          <p:nvPr/>
        </p:nvSpPr>
        <p:spPr>
          <a:xfrm>
            <a:off x="7286644" y="1071552"/>
            <a:ext cx="1643074" cy="928694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322 897</a:t>
            </a:r>
          </a:p>
          <a:p>
            <a:pPr algn="ctr"/>
            <a:r>
              <a:rPr lang="fr-FR" dirty="0" smtClean="0"/>
              <a:t>utilisateurs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286644" y="2285998"/>
            <a:ext cx="1643074" cy="928694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364 047 </a:t>
            </a:r>
          </a:p>
          <a:p>
            <a:pPr algn="ctr"/>
            <a:r>
              <a:rPr lang="fr-FR" dirty="0" smtClean="0"/>
              <a:t>articles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714375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Nos données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714375" y="858032"/>
            <a:ext cx="3929064" cy="4071966"/>
          </a:xfrm>
        </p:spPr>
        <p:txBody>
          <a:bodyPr>
            <a:normAutofit/>
          </a:bodyPr>
          <a:lstStyle/>
          <a:p>
            <a:pPr marL="571500" lvl="0" indent="-571500" algn="just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ü"/>
              <a:defRPr/>
            </a:pPr>
            <a:r>
              <a:rPr lang="en-US" sz="2000" dirty="0" err="1">
                <a:latin typeface="Palatino Linotype" pitchFamily="18" charset="0"/>
              </a:rPr>
              <a:t>Aucun</a:t>
            </a:r>
            <a:r>
              <a:rPr lang="en-US" sz="2000" dirty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doublon</a:t>
            </a:r>
            <a:endParaRPr lang="en-US" sz="2000" dirty="0" smtClean="0">
              <a:latin typeface="Palatino Linotype" pitchFamily="18" charset="0"/>
            </a:endParaRPr>
          </a:p>
          <a:p>
            <a:pPr marL="571500" lvl="0" indent="-571500" algn="just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ü"/>
              <a:defRPr/>
            </a:pPr>
            <a:r>
              <a:rPr lang="en-US" sz="2000" dirty="0" err="1" smtClean="0">
                <a:latin typeface="Palatino Linotype" pitchFamily="18" charset="0"/>
              </a:rPr>
              <a:t>Aucune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>
                <a:latin typeface="Palatino Linotype" pitchFamily="18" charset="0"/>
              </a:rPr>
              <a:t>données</a:t>
            </a:r>
            <a:r>
              <a:rPr lang="en-US" sz="2000" dirty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manquantes</a:t>
            </a:r>
            <a:endParaRPr lang="en-US" sz="2000" dirty="0" smtClean="0">
              <a:latin typeface="Palatino Linotype" pitchFamily="18" charset="0"/>
            </a:endParaRPr>
          </a:p>
          <a:p>
            <a:pPr marL="571500" lvl="0" indent="-571500" algn="just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ü"/>
              <a:defRPr/>
            </a:pPr>
            <a:r>
              <a:rPr lang="en-US" sz="2000" dirty="0" err="1" smtClean="0">
                <a:latin typeface="Palatino Linotype" pitchFamily="18" charset="0"/>
              </a:rPr>
              <a:t>Aucune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>
                <a:latin typeface="Palatino Linotype" pitchFamily="18" charset="0"/>
              </a:rPr>
              <a:t>données</a:t>
            </a:r>
            <a:r>
              <a:rPr lang="en-US" sz="2000" dirty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extrêmes</a:t>
            </a:r>
            <a:endParaRPr lang="en-US" sz="2000" dirty="0" smtClean="0">
              <a:latin typeface="Palatino Linotype" pitchFamily="18" charset="0"/>
            </a:endParaRPr>
          </a:p>
          <a:p>
            <a:pPr marL="571500" lvl="0" indent="-571500" algn="just">
              <a:lnSpc>
                <a:spcPct val="90000"/>
              </a:lnSpc>
              <a:spcBef>
                <a:spcPts val="1000"/>
              </a:spcBef>
              <a:buNone/>
              <a:defRPr/>
            </a:pPr>
            <a:endParaRPr lang="en-US" sz="2000" dirty="0" smtClean="0">
              <a:latin typeface="Palatino Linotype" pitchFamily="18" charset="0"/>
            </a:endParaRPr>
          </a:p>
          <a:p>
            <a:pPr marL="571500" lvl="0" indent="-571500" algn="just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sz="2000" dirty="0" err="1" smtClean="0">
                <a:latin typeface="Palatino Linotype" pitchFamily="18" charset="0"/>
              </a:rPr>
              <a:t>Création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>
                <a:latin typeface="Palatino Linotype" pitchFamily="18" charset="0"/>
              </a:rPr>
              <a:t>de variables: </a:t>
            </a:r>
          </a:p>
          <a:p>
            <a:pPr marL="1028700" lvl="1" indent="-571500" algn="just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/>
            </a:pPr>
            <a:r>
              <a:rPr lang="en-US" sz="2000" dirty="0">
                <a:latin typeface="Palatino Linotype" pitchFamily="18" charset="0"/>
              </a:rPr>
              <a:t>Rating : </a:t>
            </a:r>
            <a:r>
              <a:rPr lang="en-US" sz="2000" dirty="0" err="1">
                <a:latin typeface="Palatino Linotype" pitchFamily="18" charset="0"/>
              </a:rPr>
              <a:t>taux</a:t>
            </a:r>
            <a:r>
              <a:rPr lang="en-US" sz="2000" dirty="0">
                <a:latin typeface="Palatino Linotype" pitchFamily="18" charset="0"/>
              </a:rPr>
              <a:t> de clicks par </a:t>
            </a:r>
            <a:r>
              <a:rPr lang="en-US" sz="2000" dirty="0" err="1">
                <a:latin typeface="Palatino Linotype" pitchFamily="18" charset="0"/>
              </a:rPr>
              <a:t>catégorie</a:t>
            </a:r>
            <a:r>
              <a:rPr lang="en-US" sz="2000" dirty="0">
                <a:latin typeface="Palatino Linotype" pitchFamily="18" charset="0"/>
              </a:rPr>
              <a:t> et par </a:t>
            </a:r>
            <a:r>
              <a:rPr lang="en-US" sz="2000" dirty="0" err="1">
                <a:latin typeface="Palatino Linotype" pitchFamily="18" charset="0"/>
              </a:rPr>
              <a:t>utilisateur</a:t>
            </a:r>
            <a:endParaRPr lang="en-US" sz="2000" dirty="0">
              <a:latin typeface="Palatino Linotype" pitchFamily="18" charset="0"/>
            </a:endParaRPr>
          </a:p>
          <a:p>
            <a:pPr marL="1028700" lvl="1" indent="-571500" algn="just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/>
            </a:pPr>
            <a:r>
              <a:rPr lang="en-US" sz="2000" dirty="0">
                <a:latin typeface="Palatino Linotype" pitchFamily="18" charset="0"/>
              </a:rPr>
              <a:t>Total de clicks</a:t>
            </a:r>
          </a:p>
          <a:p>
            <a:endParaRPr lang="fr-FR" sz="2000" dirty="0"/>
          </a:p>
        </p:txBody>
      </p:sp>
      <p:cxnSp>
        <p:nvCxnSpPr>
          <p:cNvPr id="6" name="Straight Connector 10"/>
          <p:cNvCxnSpPr/>
          <p:nvPr/>
        </p:nvCxnSpPr>
        <p:spPr>
          <a:xfrm rot="10800000">
            <a:off x="5143504" y="2786064"/>
            <a:ext cx="4000496" cy="1588"/>
          </a:xfrm>
          <a:prstGeom prst="line">
            <a:avLst/>
          </a:prstGeom>
          <a:ln w="31750">
            <a:solidFill>
              <a:srgbClr val="32AE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3"/>
          <p:cNvCxnSpPr/>
          <p:nvPr/>
        </p:nvCxnSpPr>
        <p:spPr>
          <a:xfrm rot="5400000">
            <a:off x="3108315" y="2964659"/>
            <a:ext cx="4071172" cy="794"/>
          </a:xfrm>
          <a:prstGeom prst="line">
            <a:avLst/>
          </a:prstGeom>
          <a:ln w="31750">
            <a:solidFill>
              <a:srgbClr val="32AE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b="5736"/>
          <a:stretch>
            <a:fillRect/>
          </a:stretch>
        </p:blipFill>
        <p:spPr bwMode="auto">
          <a:xfrm>
            <a:off x="6072198" y="2857502"/>
            <a:ext cx="2148854" cy="20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786594"/>
            <a:ext cx="3000396" cy="199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1000908"/>
          </a:xfrm>
        </p:spPr>
        <p:txBody>
          <a:bodyPr/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Système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 de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recommandation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 : based content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10" name="Freeform 5"/>
          <p:cNvSpPr/>
          <p:nvPr/>
        </p:nvSpPr>
        <p:spPr>
          <a:xfrm>
            <a:off x="4061224" y="1557399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rgbClr val="32AEB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1" name="Freeform 7"/>
          <p:cNvSpPr/>
          <p:nvPr/>
        </p:nvSpPr>
        <p:spPr>
          <a:xfrm>
            <a:off x="5435834" y="2432859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rgbClr val="32AEB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2" name="Freeform 8"/>
          <p:cNvSpPr/>
          <p:nvPr/>
        </p:nvSpPr>
        <p:spPr>
          <a:xfrm rot="20271712">
            <a:off x="5125332" y="2963813"/>
            <a:ext cx="264268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7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5" name="Freeform 11"/>
          <p:cNvSpPr/>
          <p:nvPr/>
        </p:nvSpPr>
        <p:spPr>
          <a:xfrm>
            <a:off x="2571736" y="2354047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rgbClr val="32AEB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6" name="Freeform 12"/>
          <p:cNvSpPr/>
          <p:nvPr/>
        </p:nvSpPr>
        <p:spPr>
          <a:xfrm rot="10800000">
            <a:off x="2214546" y="2639799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7" name="Freeform 13"/>
          <p:cNvSpPr/>
          <p:nvPr/>
        </p:nvSpPr>
        <p:spPr>
          <a:xfrm>
            <a:off x="1142976" y="2354047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rgbClr val="32AEB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8" name="Freeform 14"/>
          <p:cNvSpPr/>
          <p:nvPr/>
        </p:nvSpPr>
        <p:spPr>
          <a:xfrm rot="19440000">
            <a:off x="3815956" y="2327728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82777" rIns="98128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9" name="Freeform 16"/>
          <p:cNvSpPr/>
          <p:nvPr/>
        </p:nvSpPr>
        <p:spPr>
          <a:xfrm>
            <a:off x="4061224" y="2798457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21" name="Oval 21"/>
          <p:cNvSpPr>
            <a:spLocks noChangeAspect="1"/>
          </p:cNvSpPr>
          <p:nvPr/>
        </p:nvSpPr>
        <p:spPr>
          <a:xfrm>
            <a:off x="4357686" y="1853981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 Same Side Corner Rectangle 6"/>
          <p:cNvSpPr>
            <a:spLocks noChangeAspect="1"/>
          </p:cNvSpPr>
          <p:nvPr/>
        </p:nvSpPr>
        <p:spPr>
          <a:xfrm rot="18900000" flipH="1">
            <a:off x="2996590" y="2655214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9"/>
          <p:cNvSpPr/>
          <p:nvPr/>
        </p:nvSpPr>
        <p:spPr>
          <a:xfrm flipH="1">
            <a:off x="1500166" y="2639799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xmlns="" id="{B319FC87-969C-41F5-88B5-B820FF8FCAE2}"/>
              </a:ext>
            </a:extLst>
          </p:cNvPr>
          <p:cNvSpPr>
            <a:spLocks noChangeAspect="1"/>
          </p:cNvSpPr>
          <p:nvPr/>
        </p:nvSpPr>
        <p:spPr>
          <a:xfrm>
            <a:off x="5670336" y="2639799"/>
            <a:ext cx="571504" cy="57150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ZoneTexte 27"/>
          <p:cNvSpPr txBox="1"/>
          <p:nvPr/>
        </p:nvSpPr>
        <p:spPr>
          <a:xfrm>
            <a:off x="714348" y="1640461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Embedding</a:t>
            </a:r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 + ACP : réduction des dimensions</a:t>
            </a:r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08" y="3354973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Récupération des articles cliqués par l’utilisateur</a:t>
            </a:r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31" name="Freeform 6"/>
          <p:cNvSpPr/>
          <p:nvPr/>
        </p:nvSpPr>
        <p:spPr>
          <a:xfrm rot="2160000">
            <a:off x="5020924" y="2318936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2778" rIns="98127" bIns="82777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32" name="TextBox 30"/>
          <p:cNvSpPr txBox="1"/>
          <p:nvPr/>
        </p:nvSpPr>
        <p:spPr>
          <a:xfrm>
            <a:off x="5143504" y="1211833"/>
            <a:ext cx="2323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Calcul du cosinus de similarité entre le vecteur </a:t>
            </a:r>
            <a:r>
              <a:rPr lang="fr-FR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de </a:t>
            </a:r>
            <a:r>
              <a:rPr lang="fr-FR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l’utilisateur et tous les articles non cliqués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6357950" y="2640593"/>
            <a:ext cx="232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Sélection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 du top 5 en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fonction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 du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cosinus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 de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similarité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34" name="Block Arc 14"/>
          <p:cNvSpPr/>
          <p:nvPr/>
        </p:nvSpPr>
        <p:spPr>
          <a:xfrm rot="16200000">
            <a:off x="4305129" y="3034246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33"/>
          <p:cNvSpPr txBox="1"/>
          <p:nvPr/>
        </p:nvSpPr>
        <p:spPr>
          <a:xfrm>
            <a:off x="4104824" y="3148157"/>
            <a:ext cx="1214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ysClr val="windowText" lastClr="000000"/>
                </a:solidFill>
                <a:latin typeface="Palatino Linotype" pitchFamily="18" charset="0"/>
                <a:cs typeface="Arial" pitchFamily="34" charset="0"/>
              </a:rPr>
              <a:t>Prédictions</a:t>
            </a:r>
            <a:endParaRPr lang="ko-KR" altLang="en-US" sz="1200" b="1" dirty="0">
              <a:solidFill>
                <a:sysClr val="windowText" lastClr="000000"/>
              </a:solidFill>
              <a:latin typeface="Palatino Linotype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714375"/>
          </a:xfrm>
        </p:spPr>
        <p:txBody>
          <a:bodyPr/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Système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 de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recommandation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 : based content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cxnSp>
        <p:nvCxnSpPr>
          <p:cNvPr id="6" name="Straight Connector 10"/>
          <p:cNvCxnSpPr/>
          <p:nvPr/>
        </p:nvCxnSpPr>
        <p:spPr>
          <a:xfrm rot="10800000">
            <a:off x="5143504" y="2786064"/>
            <a:ext cx="4000496" cy="1588"/>
          </a:xfrm>
          <a:prstGeom prst="line">
            <a:avLst/>
          </a:prstGeom>
          <a:ln w="31750">
            <a:solidFill>
              <a:srgbClr val="32AE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3"/>
          <p:cNvCxnSpPr/>
          <p:nvPr/>
        </p:nvCxnSpPr>
        <p:spPr>
          <a:xfrm rot="5400000">
            <a:off x="3108315" y="2964659"/>
            <a:ext cx="4071172" cy="794"/>
          </a:xfrm>
          <a:prstGeom prst="line">
            <a:avLst/>
          </a:prstGeom>
          <a:ln w="31750">
            <a:solidFill>
              <a:srgbClr val="32AE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output_ac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448" y="643718"/>
            <a:ext cx="3158079" cy="2143140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5931" y="3286924"/>
            <a:ext cx="3928069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Espace réservé du texte 14"/>
          <p:cNvSpPr>
            <a:spLocks noGrp="1"/>
          </p:cNvSpPr>
          <p:nvPr>
            <p:ph type="body" sz="quarter" idx="11"/>
          </p:nvPr>
        </p:nvSpPr>
        <p:spPr>
          <a:xfrm>
            <a:off x="357158" y="1214438"/>
            <a:ext cx="4714907" cy="3358370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v"/>
              <a:defRPr/>
            </a:pPr>
            <a:r>
              <a:rPr lang="en-US" sz="2000" dirty="0" err="1">
                <a:latin typeface="Palatino Linotype" pitchFamily="18" charset="0"/>
              </a:rPr>
              <a:t>Réalisation</a:t>
            </a:r>
            <a:r>
              <a:rPr lang="en-US" sz="2000" dirty="0">
                <a:latin typeface="Palatino Linotype" pitchFamily="18" charset="0"/>
              </a:rPr>
              <a:t> </a:t>
            </a:r>
            <a:r>
              <a:rPr lang="en-US" sz="2000" dirty="0" err="1">
                <a:latin typeface="Palatino Linotype" pitchFamily="18" charset="0"/>
              </a:rPr>
              <a:t>d’une</a:t>
            </a:r>
            <a:r>
              <a:rPr lang="en-US" sz="2000" dirty="0">
                <a:latin typeface="Palatino Linotype" pitchFamily="18" charset="0"/>
              </a:rPr>
              <a:t> ACP :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None/>
              <a:defRPr/>
            </a:pPr>
            <a:r>
              <a:rPr lang="en-US" sz="2000" dirty="0" err="1">
                <a:latin typeface="Palatino Linotype" pitchFamily="18" charset="0"/>
              </a:rPr>
              <a:t>Réduire</a:t>
            </a:r>
            <a:r>
              <a:rPr lang="en-US" sz="2000" dirty="0">
                <a:latin typeface="Palatino Linotype" pitchFamily="18" charset="0"/>
              </a:rPr>
              <a:t> les dimensions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  <a:defRPr/>
            </a:pPr>
            <a:r>
              <a:rPr lang="en-US" sz="2000" dirty="0">
                <a:latin typeface="Palatino Linotype" pitchFamily="18" charset="0"/>
              </a:rPr>
              <a:t>Nous </a:t>
            </a:r>
            <a:r>
              <a:rPr lang="en-US" sz="2000" dirty="0" err="1">
                <a:latin typeface="Palatino Linotype" pitchFamily="18" charset="0"/>
              </a:rPr>
              <a:t>décidons</a:t>
            </a:r>
            <a:r>
              <a:rPr lang="en-US" sz="2000" dirty="0">
                <a:latin typeface="Palatino Linotype" pitchFamily="18" charset="0"/>
              </a:rPr>
              <a:t> de conserver </a:t>
            </a:r>
            <a:r>
              <a:rPr lang="en-US" sz="2000" dirty="0" smtClean="0">
                <a:latin typeface="Palatino Linotype" pitchFamily="18" charset="0"/>
              </a:rPr>
              <a:t>80% de la variance </a:t>
            </a:r>
            <a:r>
              <a:rPr lang="en-US" sz="2000" dirty="0" err="1" smtClean="0">
                <a:latin typeface="Palatino Linotype" pitchFamily="18" charset="0"/>
              </a:rPr>
              <a:t>expliquée</a:t>
            </a:r>
            <a:r>
              <a:rPr lang="en-US" sz="2000" dirty="0" smtClean="0">
                <a:latin typeface="Palatino Linotype" pitchFamily="18" charset="0"/>
              </a:rPr>
              <a:t> pour </a:t>
            </a:r>
            <a:r>
              <a:rPr lang="en-US" sz="2000" dirty="0" err="1" smtClean="0">
                <a:latin typeface="Palatino Linotype" pitchFamily="18" charset="0"/>
              </a:rPr>
              <a:t>que</a:t>
            </a:r>
            <a:r>
              <a:rPr lang="en-US" sz="2000" dirty="0" smtClean="0">
                <a:latin typeface="Palatino Linotype" pitchFamily="18" charset="0"/>
              </a:rPr>
              <a:t> les </a:t>
            </a:r>
            <a:r>
              <a:rPr lang="en-US" sz="2000" dirty="0" err="1" smtClean="0">
                <a:latin typeface="Palatino Linotype" pitchFamily="18" charset="0"/>
              </a:rPr>
              <a:t>calculs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dans</a:t>
            </a:r>
            <a:r>
              <a:rPr lang="en-US" sz="2000" dirty="0" smtClean="0">
                <a:latin typeface="Palatino Linotype" pitchFamily="18" charset="0"/>
              </a:rPr>
              <a:t> Azure </a:t>
            </a:r>
            <a:r>
              <a:rPr lang="en-US" sz="2000" dirty="0" err="1" smtClean="0">
                <a:latin typeface="Palatino Linotype" pitchFamily="18" charset="0"/>
              </a:rPr>
              <a:t>soit</a:t>
            </a:r>
            <a:r>
              <a:rPr lang="en-US" sz="2000" dirty="0" smtClean="0">
                <a:latin typeface="Palatino Linotype" pitchFamily="18" charset="0"/>
              </a:rPr>
              <a:t> plus </a:t>
            </a:r>
            <a:r>
              <a:rPr lang="en-US" sz="2000" dirty="0" err="1" smtClean="0">
                <a:latin typeface="Palatino Linotype" pitchFamily="18" charset="0"/>
              </a:rPr>
              <a:t>léger</a:t>
            </a:r>
            <a:r>
              <a:rPr lang="en-US" sz="2000" dirty="0" smtClean="0">
                <a:latin typeface="Palatino Linotype" pitchFamily="18" charset="0"/>
              </a:rPr>
              <a:t>.</a:t>
            </a:r>
            <a:endParaRPr lang="en-US" sz="2000" dirty="0">
              <a:latin typeface="Palatino Linotype" pitchFamily="18" charset="0"/>
            </a:endParaRP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None/>
              <a:defRPr/>
            </a:pPr>
            <a:endParaRPr lang="en-US" sz="2000" dirty="0">
              <a:latin typeface="Palatino Linotype" pitchFamily="18" charset="0"/>
            </a:endParaRPr>
          </a:p>
          <a:p>
            <a:pPr marL="571500" lvl="0" indent="-5715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v"/>
              <a:defRPr/>
            </a:pPr>
            <a:r>
              <a:rPr lang="en-US" sz="2000" dirty="0" err="1" smtClean="0">
                <a:latin typeface="Palatino Linotype" pitchFamily="18" charset="0"/>
              </a:rPr>
              <a:t>Calcul</a:t>
            </a:r>
            <a:r>
              <a:rPr lang="en-US" sz="2000" dirty="0" smtClean="0">
                <a:latin typeface="Palatino Linotype" pitchFamily="18" charset="0"/>
              </a:rPr>
              <a:t> du </a:t>
            </a:r>
            <a:r>
              <a:rPr lang="en-US" sz="2000" dirty="0" err="1" smtClean="0">
                <a:latin typeface="Palatino Linotype" pitchFamily="18" charset="0"/>
              </a:rPr>
              <a:t>cosinus</a:t>
            </a:r>
            <a:r>
              <a:rPr lang="en-US" sz="2000" dirty="0" smtClean="0">
                <a:latin typeface="Palatino Linotype" pitchFamily="18" charset="0"/>
              </a:rPr>
              <a:t> entre </a:t>
            </a:r>
            <a:r>
              <a:rPr lang="en-US" sz="2000" dirty="0" err="1" smtClean="0">
                <a:latin typeface="Palatino Linotype" pitchFamily="18" charset="0"/>
              </a:rPr>
              <a:t>deux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vecteurs</a:t>
            </a:r>
            <a:r>
              <a:rPr lang="en-US" sz="2000" dirty="0" smtClean="0">
                <a:latin typeface="Palatino Linotype" pitchFamily="18" charset="0"/>
              </a:rPr>
              <a:t> les articles non </a:t>
            </a:r>
            <a:r>
              <a:rPr lang="en-US" sz="2000" dirty="0" err="1" smtClean="0">
                <a:latin typeface="Palatino Linotype" pitchFamily="18" charset="0"/>
              </a:rPr>
              <a:t>cliqués</a:t>
            </a:r>
            <a:r>
              <a:rPr lang="en-US" sz="2000" dirty="0" smtClean="0">
                <a:latin typeface="Palatino Linotype" pitchFamily="18" charset="0"/>
              </a:rPr>
              <a:t> total et les articles </a:t>
            </a:r>
            <a:r>
              <a:rPr lang="en-US" sz="2000" dirty="0" err="1" smtClean="0">
                <a:latin typeface="Palatino Linotype" pitchFamily="18" charset="0"/>
              </a:rPr>
              <a:t>cliqués</a:t>
            </a:r>
            <a:r>
              <a:rPr lang="en-US" sz="2000" dirty="0" smtClean="0">
                <a:latin typeface="Palatino Linotype" pitchFamily="18" charset="0"/>
              </a:rPr>
              <a:t> par </a:t>
            </a:r>
            <a:r>
              <a:rPr lang="en-US" sz="2000" dirty="0" err="1" smtClean="0">
                <a:latin typeface="Palatino Linotype" pitchFamily="18" charset="0"/>
              </a:rPr>
              <a:t>l’utilisateur</a:t>
            </a:r>
            <a:r>
              <a:rPr lang="en-US" sz="2000" dirty="0" smtClean="0">
                <a:latin typeface="Palatino Linotype" pitchFamily="18" charset="0"/>
              </a:rPr>
              <a:t>: </a:t>
            </a:r>
            <a:endParaRPr lang="en-US" sz="2000" dirty="0">
              <a:latin typeface="Palatino Linotype" pitchFamily="18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+mj-lt"/>
              <a:buAutoNum type="arabicParenR"/>
              <a:defRPr/>
            </a:pPr>
            <a:r>
              <a:rPr lang="fr-FR" sz="2000" dirty="0">
                <a:latin typeface="Palatino Linotype" pitchFamily="18" charset="0"/>
                <a:cs typeface="Arial" pitchFamily="34" charset="0"/>
              </a:rPr>
              <a:t>calcul du produit scalaire des deux </a:t>
            </a:r>
            <a:r>
              <a:rPr lang="fr-FR" sz="2000" dirty="0" smtClean="0">
                <a:latin typeface="Palatino Linotype" pitchFamily="18" charset="0"/>
                <a:cs typeface="Arial" pitchFamily="34" charset="0"/>
              </a:rPr>
              <a:t>vecteurs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+mj-lt"/>
              <a:buAutoNum type="arabicParenR"/>
              <a:defRPr/>
            </a:pPr>
            <a:r>
              <a:rPr lang="fr-FR" sz="2000" dirty="0">
                <a:latin typeface="Palatino Linotype" pitchFamily="18" charset="0"/>
                <a:cs typeface="Arial" pitchFamily="34" charset="0"/>
              </a:rPr>
              <a:t>e</a:t>
            </a:r>
            <a:r>
              <a:rPr lang="fr-FR" sz="2000" dirty="0" smtClean="0">
                <a:latin typeface="Palatino Linotype" pitchFamily="18" charset="0"/>
                <a:cs typeface="Arial" pitchFamily="34" charset="0"/>
              </a:rPr>
              <a:t>t le </a:t>
            </a:r>
            <a:r>
              <a:rPr lang="fr-FR" sz="2000" dirty="0">
                <a:latin typeface="Palatino Linotype" pitchFamily="18" charset="0"/>
                <a:cs typeface="Arial" pitchFamily="34" charset="0"/>
              </a:rPr>
              <a:t>diviser par le produit des normes des deux vecteurs</a:t>
            </a:r>
            <a:endParaRPr lang="fr-FR" sz="2000" dirty="0" smtClean="0">
              <a:latin typeface="Palatino Linotype" pitchFamily="18" charset="0"/>
            </a:endParaRPr>
          </a:p>
          <a:p>
            <a:pPr>
              <a:buNone/>
            </a:pPr>
            <a:endParaRPr lang="fr-FR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92947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Système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 de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recommandation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 : Collaborative filtering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10" name="Freeform 5"/>
          <p:cNvSpPr/>
          <p:nvPr/>
        </p:nvSpPr>
        <p:spPr>
          <a:xfrm>
            <a:off x="4061224" y="120359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rgbClr val="32AEB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1" name="Freeform 7"/>
          <p:cNvSpPr/>
          <p:nvPr/>
        </p:nvSpPr>
        <p:spPr>
          <a:xfrm>
            <a:off x="5266192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rgbClr val="32AEB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2" name="Freeform 8"/>
          <p:cNvSpPr/>
          <p:nvPr/>
        </p:nvSpPr>
        <p:spPr>
          <a:xfrm rot="17280000">
            <a:off x="5401642" y="3108411"/>
            <a:ext cx="264268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7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3" name="Freeform 9"/>
          <p:cNvSpPr/>
          <p:nvPr/>
        </p:nvSpPr>
        <p:spPr>
          <a:xfrm>
            <a:off x="4805935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rgbClr val="32AEB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4" name="Freeform 10"/>
          <p:cNvSpPr/>
          <p:nvPr/>
        </p:nvSpPr>
        <p:spPr>
          <a:xfrm rot="3582815">
            <a:off x="4793758" y="3317354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9" rIns="1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5" name="Freeform 11"/>
          <p:cNvSpPr/>
          <p:nvPr/>
        </p:nvSpPr>
        <p:spPr>
          <a:xfrm>
            <a:off x="2571736" y="2000246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rgbClr val="32AEB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6" name="Freeform 12"/>
          <p:cNvSpPr/>
          <p:nvPr/>
        </p:nvSpPr>
        <p:spPr>
          <a:xfrm rot="10800000">
            <a:off x="2214546" y="2285998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7" name="Freeform 13"/>
          <p:cNvSpPr/>
          <p:nvPr/>
        </p:nvSpPr>
        <p:spPr>
          <a:xfrm>
            <a:off x="1142976" y="2000246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rgbClr val="32AEB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8" name="Freeform 14"/>
          <p:cNvSpPr/>
          <p:nvPr/>
        </p:nvSpPr>
        <p:spPr>
          <a:xfrm rot="19440000">
            <a:off x="3815956" y="1973927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82777" rIns="98128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9" name="Freeform 16"/>
          <p:cNvSpPr/>
          <p:nvPr/>
        </p:nvSpPr>
        <p:spPr>
          <a:xfrm>
            <a:off x="4061224" y="2444656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20" name="Rectangle 16"/>
          <p:cNvSpPr/>
          <p:nvPr/>
        </p:nvSpPr>
        <p:spPr>
          <a:xfrm rot="18900000" flipH="1">
            <a:off x="5211705" y="380025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1"/>
          <p:cNvSpPr>
            <a:spLocks noChangeAspect="1"/>
          </p:cNvSpPr>
          <p:nvPr/>
        </p:nvSpPr>
        <p:spPr>
          <a:xfrm>
            <a:off x="4357686" y="1500180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9"/>
          <p:cNvSpPr/>
          <p:nvPr/>
        </p:nvSpPr>
        <p:spPr>
          <a:xfrm flipH="1">
            <a:off x="1500166" y="2285998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xmlns="" id="{B319FC87-969C-41F5-88B5-B820FF8FCAE2}"/>
              </a:ext>
            </a:extLst>
          </p:cNvPr>
          <p:cNvSpPr>
            <a:spLocks noChangeAspect="1"/>
          </p:cNvSpPr>
          <p:nvPr/>
        </p:nvSpPr>
        <p:spPr>
          <a:xfrm>
            <a:off x="5500694" y="2285998"/>
            <a:ext cx="571504" cy="57150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ZoneTexte 26"/>
          <p:cNvSpPr txBox="1"/>
          <p:nvPr/>
        </p:nvSpPr>
        <p:spPr>
          <a:xfrm>
            <a:off x="5000628" y="1143784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Comparaison et choix d’un modèle</a:t>
            </a:r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14348" y="1286660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Calcul d’un taux de clique par catégorie pour chaque utilisateur</a:t>
            </a:r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08" y="3001172"/>
            <a:ext cx="1643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Créer un pipeline pour trouver le meilleur modèle et prédire les préférences des utilisateurs</a:t>
            </a:r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31" name="Freeform 6"/>
          <p:cNvSpPr/>
          <p:nvPr/>
        </p:nvSpPr>
        <p:spPr>
          <a:xfrm rot="2160000">
            <a:off x="5020924" y="1965135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2778" rIns="98127" bIns="82777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32" name="TextBox 30"/>
          <p:cNvSpPr txBox="1"/>
          <p:nvPr/>
        </p:nvSpPr>
        <p:spPr>
          <a:xfrm>
            <a:off x="6357950" y="2215354"/>
            <a:ext cx="232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Calcul des probabilités pour chaque article non vu par l’utilisateur.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5857884" y="3825391"/>
            <a:ext cx="232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Sélection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 du top 5 en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fonction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 des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prédictions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34" name="Block Arc 14"/>
          <p:cNvSpPr/>
          <p:nvPr/>
        </p:nvSpPr>
        <p:spPr>
          <a:xfrm rot="16200000">
            <a:off x="4305129" y="2680445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33"/>
          <p:cNvSpPr txBox="1"/>
          <p:nvPr/>
        </p:nvSpPr>
        <p:spPr>
          <a:xfrm>
            <a:off x="4104824" y="2794356"/>
            <a:ext cx="1214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ysClr val="windowText" lastClr="000000"/>
                </a:solidFill>
                <a:latin typeface="Palatino Linotype" pitchFamily="18" charset="0"/>
                <a:cs typeface="Arial" pitchFamily="34" charset="0"/>
              </a:rPr>
              <a:t>Prédictions</a:t>
            </a:r>
            <a:endParaRPr lang="ko-KR" altLang="en-US" sz="1200" b="1" dirty="0">
              <a:solidFill>
                <a:sysClr val="windowText" lastClr="000000"/>
              </a:solidFill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29" name="Oval 21"/>
          <p:cNvSpPr>
            <a:spLocks noChangeAspect="1"/>
          </p:cNvSpPr>
          <p:nvPr/>
        </p:nvSpPr>
        <p:spPr>
          <a:xfrm>
            <a:off x="2857488" y="2285998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71437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Système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 de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recommandation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 : collaborative filtering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57158" y="929470"/>
            <a:ext cx="8572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200" dirty="0" smtClean="0">
                <a:latin typeface="Palatino Linotype" pitchFamily="18" charset="0"/>
              </a:rPr>
              <a:t>Pour chaque algorithme:</a:t>
            </a:r>
          </a:p>
          <a:p>
            <a:pPr lvl="1">
              <a:buFontTx/>
              <a:buChar char="-"/>
            </a:pPr>
            <a:r>
              <a:rPr lang="fr-FR" sz="1200" dirty="0">
                <a:latin typeface="Palatino Linotype" pitchFamily="18" charset="0"/>
              </a:rPr>
              <a:t> </a:t>
            </a:r>
            <a:r>
              <a:rPr lang="fr-FR" sz="1200" dirty="0" smtClean="0">
                <a:latin typeface="Palatino Linotype" pitchFamily="18" charset="0"/>
              </a:rPr>
              <a:t>Cross validation de 5 </a:t>
            </a:r>
            <a:r>
              <a:rPr lang="fr-FR" sz="1200" dirty="0" err="1" smtClean="0">
                <a:latin typeface="Palatino Linotype" pitchFamily="18" charset="0"/>
              </a:rPr>
              <a:t>folds</a:t>
            </a:r>
            <a:endParaRPr lang="fr-FR" sz="1200" dirty="0" smtClean="0">
              <a:latin typeface="Palatino Linotype" pitchFamily="18" charset="0"/>
            </a:endParaRPr>
          </a:p>
          <a:p>
            <a:pPr lvl="1">
              <a:buFontTx/>
              <a:buChar char="-"/>
            </a:pPr>
            <a:r>
              <a:rPr lang="fr-FR" sz="1200" dirty="0" smtClean="0">
                <a:latin typeface="Palatino Linotype" pitchFamily="18" charset="0"/>
              </a:rPr>
              <a:t> Calcul des métriques : RMSE (écart quadratique moyen) et du temps de traitement</a:t>
            </a:r>
          </a:p>
          <a:p>
            <a:pPr lvl="1">
              <a:buFontTx/>
              <a:buChar char="-"/>
            </a:pPr>
            <a:endParaRPr lang="fr-FR" sz="1200" dirty="0" smtClean="0">
              <a:latin typeface="Palatino Linotype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fr-FR" sz="1200" dirty="0" smtClean="0">
                <a:latin typeface="Palatino Linotype" pitchFamily="18" charset="0"/>
              </a:rPr>
              <a:t>Utilisation de </a:t>
            </a:r>
            <a:r>
              <a:rPr lang="fr-FR" sz="1200" dirty="0" err="1" smtClean="0">
                <a:latin typeface="Palatino Linotype" pitchFamily="18" charset="0"/>
              </a:rPr>
              <a:t>GridSearchCV</a:t>
            </a:r>
            <a:r>
              <a:rPr lang="fr-FR" sz="1200" dirty="0" smtClean="0">
                <a:latin typeface="Palatino Linotype" pitchFamily="18" charset="0"/>
              </a:rPr>
              <a:t> pour trouver les meilleurs </a:t>
            </a:r>
            <a:r>
              <a:rPr lang="fr-FR" sz="1200" dirty="0" err="1" smtClean="0">
                <a:latin typeface="Palatino Linotype" pitchFamily="18" charset="0"/>
              </a:rPr>
              <a:t>hyperparamètres</a:t>
            </a:r>
            <a:endParaRPr lang="fr-FR" sz="1200" dirty="0" smtClean="0">
              <a:latin typeface="Palatino Linotype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endParaRPr lang="fr-FR" sz="1200" dirty="0" smtClean="0">
              <a:latin typeface="Palatino Linotype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fr-FR" sz="1200" dirty="0" smtClean="0">
                <a:latin typeface="Palatino Linotype" pitchFamily="18" charset="0"/>
              </a:rPr>
              <a:t>Comparaison de SVD et NMF 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fr-FR" sz="1200" dirty="0" smtClean="0">
                <a:latin typeface="Palatino Linotype" pitchFamily="18" charset="0"/>
              </a:rPr>
              <a:t>SVD : </a:t>
            </a:r>
            <a:r>
              <a:rPr lang="fr-FR" sz="1200" dirty="0">
                <a:latin typeface="Palatino Linotype" pitchFamily="18" charset="0"/>
              </a:rPr>
              <a:t>une technique de factorisation matricielle, </a:t>
            </a:r>
            <a:r>
              <a:rPr lang="fr-FR" sz="1200" dirty="0" smtClean="0">
                <a:latin typeface="Palatino Linotype" pitchFamily="18" charset="0"/>
              </a:rPr>
              <a:t>le but est d’extraire les caractéristiques et la corrélation de la matrice utilisateur-élément</a:t>
            </a:r>
            <a:r>
              <a:rPr lang="fr-FR" sz="1200" dirty="0">
                <a:latin typeface="Palatino Linotype" pitchFamily="18" charset="0"/>
              </a:rPr>
              <a:t>. </a:t>
            </a:r>
            <a:endParaRPr lang="fr-FR" sz="1200" dirty="0" smtClean="0">
              <a:latin typeface="Palatino Linotype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fr-FR" sz="1200" dirty="0" smtClean="0">
                <a:latin typeface="Palatino Linotype" pitchFamily="18" charset="0"/>
              </a:rPr>
              <a:t>NMF :</a:t>
            </a:r>
            <a:r>
              <a:rPr lang="en-US" sz="1200" dirty="0" err="1" smtClean="0">
                <a:latin typeface="Palatino Linotype" pitchFamily="18" charset="0"/>
              </a:rPr>
              <a:t>Très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similaire</a:t>
            </a:r>
            <a:r>
              <a:rPr lang="en-US" sz="1200" dirty="0" smtClean="0">
                <a:latin typeface="Palatino Linotype" pitchFamily="18" charset="0"/>
              </a:rPr>
              <a:t> à SVD </a:t>
            </a:r>
            <a:r>
              <a:rPr lang="en-US" sz="1200" dirty="0" err="1" smtClean="0">
                <a:latin typeface="Palatino Linotype" pitchFamily="18" charset="0"/>
              </a:rPr>
              <a:t>mais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cette</a:t>
            </a:r>
            <a:r>
              <a:rPr lang="en-US" sz="1200" dirty="0" smtClean="0">
                <a:latin typeface="Palatino Linotype" pitchFamily="18" charset="0"/>
              </a:rPr>
              <a:t> technique </a:t>
            </a:r>
            <a:r>
              <a:rPr lang="en-US" sz="1200" dirty="0" err="1" smtClean="0">
                <a:latin typeface="Palatino Linotype" pitchFamily="18" charset="0"/>
              </a:rPr>
              <a:t>est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basée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sur</a:t>
            </a:r>
            <a:r>
              <a:rPr lang="en-US" sz="1200" dirty="0" smtClean="0">
                <a:latin typeface="Palatino Linotype" pitchFamily="18" charset="0"/>
              </a:rPr>
              <a:t> la non </a:t>
            </a:r>
            <a:r>
              <a:rPr lang="en-US" sz="1200" dirty="0" err="1" smtClean="0">
                <a:latin typeface="Palatino Linotype" pitchFamily="18" charset="0"/>
              </a:rPr>
              <a:t>négativité</a:t>
            </a:r>
            <a:r>
              <a:rPr lang="en-US" sz="1200" dirty="0" smtClean="0">
                <a:latin typeface="Palatino Linotype" pitchFamily="18" charset="0"/>
              </a:rPr>
              <a:t> de la </a:t>
            </a:r>
            <a:r>
              <a:rPr lang="en-US" sz="1200" dirty="0" err="1" smtClean="0">
                <a:latin typeface="Palatino Linotype" pitchFamily="18" charset="0"/>
              </a:rPr>
              <a:t>matrice</a:t>
            </a:r>
            <a:r>
              <a:rPr lang="en-US" sz="1200" dirty="0" smtClean="0">
                <a:latin typeface="Palatino Linotype" pitchFamily="18" charset="0"/>
              </a:rPr>
              <a:t> de </a:t>
            </a:r>
            <a:r>
              <a:rPr lang="en-US" sz="1200" dirty="0" err="1" smtClean="0">
                <a:latin typeface="Palatino Linotype" pitchFamily="18" charset="0"/>
              </a:rPr>
              <a:t>factorisation</a:t>
            </a:r>
            <a:r>
              <a:rPr lang="en-US" sz="1200" dirty="0" smtClean="0">
                <a:latin typeface="Palatino Linotype" pitchFamily="18" charset="0"/>
              </a:rPr>
              <a:t>.</a:t>
            </a:r>
          </a:p>
          <a:p>
            <a:pPr marL="800100" lvl="1" indent="-342900"/>
            <a:r>
              <a:rPr lang="en-US" sz="1200" dirty="0">
                <a:latin typeface="Palatino Linotype" pitchFamily="18" charset="0"/>
              </a:rPr>
              <a:t>	</a:t>
            </a:r>
            <a:r>
              <a:rPr lang="en-US" sz="1200" dirty="0" smtClean="0">
                <a:latin typeface="Palatino Linotype" pitchFamily="18" charset="0"/>
                <a:sym typeface="Wingdings" pitchFamily="2" charset="2"/>
              </a:rPr>
              <a:t></a:t>
            </a:r>
            <a:r>
              <a:rPr lang="en-US" sz="1200" dirty="0" err="1" smtClean="0">
                <a:latin typeface="Palatino Linotype" pitchFamily="18" charset="0"/>
              </a:rPr>
              <a:t>Recherche</a:t>
            </a:r>
            <a:r>
              <a:rPr lang="en-US" sz="1200" dirty="0" smtClean="0">
                <a:latin typeface="Palatino Linotype" pitchFamily="18" charset="0"/>
              </a:rPr>
              <a:t> de </a:t>
            </a:r>
            <a:r>
              <a:rPr lang="en-US" sz="1200" dirty="0" err="1" smtClean="0">
                <a:latin typeface="Palatino Linotype" pitchFamily="18" charset="0"/>
              </a:rPr>
              <a:t>deux</a:t>
            </a:r>
            <a:r>
              <a:rPr lang="en-US" sz="1200" dirty="0" smtClean="0">
                <a:latin typeface="Palatino Linotype" pitchFamily="18" charset="0"/>
              </a:rPr>
              <a:t> matrices pour </a:t>
            </a:r>
            <a:r>
              <a:rPr lang="en-US" sz="1200" dirty="0" err="1" smtClean="0">
                <a:latin typeface="Palatino Linotype" pitchFamily="18" charset="0"/>
              </a:rPr>
              <a:t>approximer</a:t>
            </a:r>
            <a:r>
              <a:rPr lang="en-US" sz="1200" dirty="0" smtClean="0">
                <a:latin typeface="Palatino Linotype" pitchFamily="18" charset="0"/>
              </a:rPr>
              <a:t> la </a:t>
            </a:r>
            <a:r>
              <a:rPr lang="en-US" sz="1200" dirty="0" err="1" smtClean="0">
                <a:latin typeface="Palatino Linotype" pitchFamily="18" charset="0"/>
              </a:rPr>
              <a:t>matrice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d’origine</a:t>
            </a:r>
            <a:r>
              <a:rPr lang="en-US" sz="1200" dirty="0" smtClean="0">
                <a:latin typeface="Palatino Linotype" pitchFamily="18" charset="0"/>
              </a:rPr>
              <a:t> sans </a:t>
            </a:r>
            <a:r>
              <a:rPr lang="en-US" sz="1200" dirty="0" err="1" smtClean="0">
                <a:latin typeface="Palatino Linotype" pitchFamily="18" charset="0"/>
              </a:rPr>
              <a:t>élément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négatif</a:t>
            </a:r>
            <a:endParaRPr lang="en-US" sz="1200" dirty="0">
              <a:latin typeface="Palatino Linotype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fr-FR" sz="1200" dirty="0" smtClean="0">
              <a:latin typeface="Palatino Linotype" pitchFamily="18" charset="0"/>
            </a:endParaRPr>
          </a:p>
          <a:p>
            <a:pPr marL="342900" indent="-342900"/>
            <a:endParaRPr lang="fr-FR" sz="1200" dirty="0" smtClean="0">
              <a:latin typeface="Palatino Linotype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endParaRPr lang="fr-FR" sz="1200" dirty="0">
              <a:latin typeface="Palatino Linotyp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1" cy="71437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Système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 de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recommandation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rPr>
              <a:t> : collaborative filtering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1472" y="715156"/>
            <a:ext cx="83582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latin typeface="Palatino Linotype" pitchFamily="18" charset="0"/>
              </a:rPr>
              <a:t>SVD</a:t>
            </a:r>
            <a:r>
              <a:rPr lang="fr-FR" sz="1200" dirty="0" smtClean="0">
                <a:latin typeface="Palatino Linotype" pitchFamily="18" charset="0"/>
              </a:rPr>
              <a:t> : </a:t>
            </a:r>
            <a:r>
              <a:rPr lang="fr-FR" sz="1200" dirty="0">
                <a:latin typeface="Palatino Linotype" pitchFamily="18" charset="0"/>
              </a:rPr>
              <a:t> </a:t>
            </a:r>
            <a:endParaRPr lang="fr-FR" sz="1200" dirty="0" smtClean="0">
              <a:latin typeface="Palatino Linotype" pitchFamily="18" charset="0"/>
            </a:endParaRPr>
          </a:p>
          <a:p>
            <a:endParaRPr lang="fr-FR" sz="1200" dirty="0">
              <a:latin typeface="Palatino Linotype" pitchFamily="18" charset="0"/>
            </a:endParaRPr>
          </a:p>
          <a:p>
            <a:pPr>
              <a:buAutoNum type="arabicParenR"/>
            </a:pPr>
            <a:r>
              <a:rPr lang="fr-FR" sz="1200" dirty="0" smtClean="0">
                <a:latin typeface="Palatino Linotype" pitchFamily="18" charset="0"/>
              </a:rPr>
              <a:t>La </a:t>
            </a:r>
            <a:r>
              <a:rPr lang="fr-FR" sz="1200" dirty="0">
                <a:latin typeface="Palatino Linotype" pitchFamily="18" charset="0"/>
              </a:rPr>
              <a:t>factorisation matricielle est effectuée sur la matrice des notes </a:t>
            </a:r>
            <a:r>
              <a:rPr lang="fr-FR" sz="1200" dirty="0" smtClean="0">
                <a:latin typeface="Palatino Linotype" pitchFamily="18" charset="0"/>
              </a:rPr>
              <a:t>utilisateur-élément</a:t>
            </a:r>
          </a:p>
          <a:p>
            <a:r>
              <a:rPr lang="fr-FR" sz="1200" dirty="0" smtClean="0">
                <a:latin typeface="Palatino Linotype" pitchFamily="18" charset="0"/>
                <a:sym typeface="Wingdings" pitchFamily="2" charset="2"/>
              </a:rPr>
              <a:t></a:t>
            </a:r>
            <a:r>
              <a:rPr lang="fr-FR" sz="1200" dirty="0" smtClean="0">
                <a:latin typeface="Palatino Linotype" pitchFamily="18" charset="0"/>
              </a:rPr>
              <a:t> </a:t>
            </a:r>
            <a:r>
              <a:rPr lang="fr-FR" sz="1200" dirty="0">
                <a:latin typeface="Palatino Linotype" pitchFamily="18" charset="0"/>
              </a:rPr>
              <a:t>recherche de 2 matrices dont le produit est la matrice d'origine.</a:t>
            </a:r>
          </a:p>
          <a:p>
            <a:r>
              <a:rPr lang="fr-FR" sz="1200" dirty="0" smtClean="0">
                <a:latin typeface="Palatino Linotype" pitchFamily="18" charset="0"/>
              </a:rPr>
              <a:t>2) Chaque </a:t>
            </a:r>
            <a:r>
              <a:rPr lang="fr-FR" sz="1200" dirty="0">
                <a:latin typeface="Palatino Linotype" pitchFamily="18" charset="0"/>
              </a:rPr>
              <a:t>élément peut être représenté par un vecteur ' </a:t>
            </a:r>
            <a:r>
              <a:rPr lang="fr-FR" sz="1200" i="1" dirty="0">
                <a:latin typeface="Palatino Linotype" pitchFamily="18" charset="0"/>
              </a:rPr>
              <a:t>qi</a:t>
            </a:r>
            <a:r>
              <a:rPr lang="fr-FR" sz="1200" dirty="0">
                <a:latin typeface="Palatino Linotype" pitchFamily="18" charset="0"/>
              </a:rPr>
              <a:t> '. De même, chaque utilisateur peut être représenté par un vecteur ` </a:t>
            </a:r>
            <a:r>
              <a:rPr lang="fr-FR" sz="1200" i="1" dirty="0">
                <a:latin typeface="Palatino Linotype" pitchFamily="18" charset="0"/>
              </a:rPr>
              <a:t>pu</a:t>
            </a:r>
            <a:r>
              <a:rPr lang="fr-FR" sz="1200" dirty="0">
                <a:latin typeface="Palatino Linotype" pitchFamily="18" charset="0"/>
              </a:rPr>
              <a:t> ` tel que le produit scalaire de ces 2 vecteurs soit la note attendue</a:t>
            </a:r>
          </a:p>
          <a:p>
            <a:pPr>
              <a:buAutoNum type="arabicParenR"/>
            </a:pPr>
            <a:endParaRPr lang="fr-FR" sz="1200" dirty="0">
              <a:latin typeface="Palatino Linotype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072478"/>
            <a:ext cx="3071834" cy="3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ZoneTexte 19"/>
          <p:cNvSpPr txBox="1"/>
          <p:nvPr/>
        </p:nvSpPr>
        <p:spPr>
          <a:xfrm>
            <a:off x="571472" y="2643982"/>
            <a:ext cx="8358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Palatino Linotype" pitchFamily="18" charset="0"/>
              </a:rPr>
              <a:t>‘qi’</a:t>
            </a:r>
            <a:r>
              <a:rPr lang="fr-FR" sz="1200" dirty="0" smtClean="0">
                <a:latin typeface="Palatino Linotype" pitchFamily="18" charset="0"/>
              </a:rPr>
              <a:t> </a:t>
            </a:r>
            <a:r>
              <a:rPr lang="fr-FR" sz="1200" dirty="0">
                <a:latin typeface="Palatino Linotype" pitchFamily="18" charset="0"/>
              </a:rPr>
              <a:t>et </a:t>
            </a:r>
            <a:r>
              <a:rPr lang="fr-FR" sz="1200" dirty="0" smtClean="0">
                <a:latin typeface="Palatino Linotype" pitchFamily="18" charset="0"/>
              </a:rPr>
              <a:t>‘</a:t>
            </a:r>
            <a:r>
              <a:rPr lang="fr-FR" sz="1200" i="1" dirty="0" smtClean="0">
                <a:latin typeface="Palatino Linotype" pitchFamily="18" charset="0"/>
              </a:rPr>
              <a:t>pu’</a:t>
            </a:r>
            <a:r>
              <a:rPr lang="fr-FR" sz="1200" dirty="0" smtClean="0">
                <a:latin typeface="Palatino Linotype" pitchFamily="18" charset="0"/>
              </a:rPr>
              <a:t> </a:t>
            </a:r>
            <a:r>
              <a:rPr lang="fr-FR" sz="1200" dirty="0">
                <a:latin typeface="Palatino Linotype" pitchFamily="18" charset="0"/>
              </a:rPr>
              <a:t>peuvent être trouvés </a:t>
            </a:r>
            <a:r>
              <a:rPr lang="fr-FR" sz="1200" dirty="0" smtClean="0">
                <a:latin typeface="Palatino Linotype" pitchFamily="18" charset="0"/>
              </a:rPr>
              <a:t>tel </a:t>
            </a:r>
            <a:r>
              <a:rPr lang="fr-FR" sz="1200" dirty="0">
                <a:latin typeface="Palatino Linotype" pitchFamily="18" charset="0"/>
              </a:rPr>
              <a:t>que la différence d'erreur carrée entre leur produit scalaire et la note connue dans la matrice d'éléments utilisateur soit </a:t>
            </a:r>
            <a:r>
              <a:rPr lang="fr-FR" sz="1200" dirty="0" smtClean="0">
                <a:latin typeface="Palatino Linotype" pitchFamily="18" charset="0"/>
              </a:rPr>
              <a:t>minimale.</a:t>
            </a:r>
          </a:p>
          <a:p>
            <a:r>
              <a:rPr lang="fr-FR" sz="1200" dirty="0" smtClean="0">
                <a:latin typeface="Palatino Linotype" pitchFamily="18" charset="0"/>
              </a:rPr>
              <a:t>Une régularisation est ajouté pour éviter le </a:t>
            </a:r>
            <a:r>
              <a:rPr lang="fr-FR" sz="1200" dirty="0" err="1" smtClean="0">
                <a:latin typeface="Palatino Linotype" pitchFamily="18" charset="0"/>
              </a:rPr>
              <a:t>surajustement</a:t>
            </a:r>
            <a:r>
              <a:rPr lang="fr-FR" sz="1200" dirty="0" smtClean="0">
                <a:latin typeface="Palatino Linotype" pitchFamily="18" charset="0"/>
              </a:rPr>
              <a:t> et un biais pour </a:t>
            </a:r>
            <a:r>
              <a:rPr lang="fr-FR" sz="1200" dirty="0">
                <a:latin typeface="Palatino Linotype" pitchFamily="18" charset="0"/>
              </a:rPr>
              <a:t>réduire l'erreur entre la valeur prédite et la valeur réelle, l'algorithme utilise certaines caractéristiques de l'ensemble de </a:t>
            </a:r>
            <a:r>
              <a:rPr lang="fr-FR" sz="1200" dirty="0" smtClean="0">
                <a:latin typeface="Palatino Linotype" pitchFamily="18" charset="0"/>
              </a:rPr>
              <a:t>données. Ainsi, nous minimisons l’équation suivante : </a:t>
            </a:r>
            <a:endParaRPr lang="fr-FR" sz="1200" dirty="0">
              <a:latin typeface="Palatino Linotype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3858428"/>
            <a:ext cx="4727565" cy="51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1546</Words>
  <Application>Microsoft Office PowerPoint</Application>
  <PresentationFormat>Personnalisé</PresentationFormat>
  <Paragraphs>254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Application  de recommandation de contenu 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Aurel aa</dc:creator>
  <cp:lastModifiedBy>Aurel aa</cp:lastModifiedBy>
  <cp:revision>140</cp:revision>
  <dcterms:created xsi:type="dcterms:W3CDTF">2022-10-12T03:41:23Z</dcterms:created>
  <dcterms:modified xsi:type="dcterms:W3CDTF">2022-10-21T23:01:26Z</dcterms:modified>
</cp:coreProperties>
</file>